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p:regular r:id="rId23"/>
      <p:bold r:id="rId24"/>
      <p:italic r:id="rId25"/>
      <p:boldItalic r:id="rId26"/>
    </p:embeddedFont>
    <p:embeddedFont>
      <p:font typeface="Playfair Display"/>
      <p:regular r:id="rId27"/>
      <p:bold r:id="rId28"/>
      <p:italic r:id="rId29"/>
      <p:boldItalic r:id="rId30"/>
    </p:embeddedFont>
    <p:embeddedFont>
      <p:font typeface="Montserrat"/>
      <p:regular r:id="rId31"/>
      <p:bold r:id="rId32"/>
      <p:italic r:id="rId33"/>
      <p:boldItalic r:id="rId34"/>
    </p:embeddedFont>
    <p:embeddedFont>
      <p:font typeface="Oswald"/>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PlayfairDisplay-bold.fntdata"/><Relationship Id="rId27" Type="http://schemas.openxmlformats.org/officeDocument/2006/relationships/font" Target="fonts/PlayfairDisplay-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regular.fntdata"/><Relationship Id="rId30" Type="http://schemas.openxmlformats.org/officeDocument/2006/relationships/font" Target="fonts/PlayfairDisplay-boldItalic.fntdata"/><Relationship Id="rId11" Type="http://schemas.openxmlformats.org/officeDocument/2006/relationships/slide" Target="slides/slide6.xml"/><Relationship Id="rId33" Type="http://schemas.openxmlformats.org/officeDocument/2006/relationships/font" Target="fonts/Montserrat-italic.fntdata"/><Relationship Id="rId10" Type="http://schemas.openxmlformats.org/officeDocument/2006/relationships/slide" Target="slides/slide5.xml"/><Relationship Id="rId32" Type="http://schemas.openxmlformats.org/officeDocument/2006/relationships/font" Target="fonts/Montserrat-bold.fntdata"/><Relationship Id="rId13" Type="http://schemas.openxmlformats.org/officeDocument/2006/relationships/slide" Target="slides/slide8.xml"/><Relationship Id="rId35" Type="http://schemas.openxmlformats.org/officeDocument/2006/relationships/font" Target="fonts/Oswald-regular.fntdata"/><Relationship Id="rId12" Type="http://schemas.openxmlformats.org/officeDocument/2006/relationships/slide" Target="slides/slide7.xml"/><Relationship Id="rId34" Type="http://schemas.openxmlformats.org/officeDocument/2006/relationships/font" Target="fonts/Montserrat-boldItalic.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Oswald-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f7c5c8fda7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f7c5c8fda7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f7c5c8fda7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f7c5c8fda7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f7c5c8fda7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f7c5c8fda7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Schokkend is dat er voor deze film transcriptie van de echte ondervraging zijn gebruikt. Dingen die de familie van Bulger niet eens wou weten. Er is ook geen toestemming gevraagd aan de familie. Op vraag van de moeder van Jamie Bulger werd de film uit de lijst gehaald van Oscar Nominaties.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f7c5c8fda7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f7c5c8fda7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Oostenrijkse schilder en kunstenaar. Mens staat centraal als slachtoffer maar ook als dader. Vaak kinderen. Eerst gebruikte hij daarvoor zijn eigen zoon, maar ook modellen. Het kind is het ware slachtoffer van onrecht en geweld in deze wereld. Vaak motief van verminking en verwonding.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f7c5c8fda7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f7c5c8fda7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f7c5c8fda7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f7c5c8fda7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f7c5c8fda7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f7c5c8fda7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Industrial - Monte Cazazza controversieel - elfjarige moordenares van twee kinderen (eind jaren ‘60)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f8169c58b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f8169c58b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Stina Nordenstam (1969) - Zweden - teruggetrokken leven: bijna nog nooit live opgetreden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f7c5c8fda7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f7c5c8fda7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f7c5c8fda7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f7c5c8fda7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f7c5c8fda7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f7c5c8fda7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f7c5c8fda7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f7c5c8fda7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met 11-jarige David Bennent.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f7c5c8fda7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f7c5c8fda7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f8169c58b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f8169c58b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f7c5c8fda7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f7c5c8fda7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f7c5c8fda7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f7c5c8fda7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youtube.com/watch?v=8eKZTtJGsi8" TargetMode="Externa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youtube.com/watch?v=Ag_-43JJ5jw" TargetMode="Externa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youtube.com/watch?v=yYvQ2i2BqK4"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youtube.com/watch?v=Bz6nH4CDHcs" TargetMode="Externa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EnMMdqNqA2A" TargetMode="External"/><Relationship Id="rId4" Type="http://schemas.openxmlformats.org/officeDocument/2006/relationships/image" Target="../media/image1.jpg"/><Relationship Id="rId5"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NTKLqhT-tTo"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youtube.com/watch?v=v_RvwLP_qzo"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youtube.com/watch?v=YgxjXX1ODFk" TargetMode="Externa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146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Kleine monsters!</a:t>
            </a:r>
            <a:endParaRPr/>
          </a:p>
        </p:txBody>
      </p:sp>
      <p:sp>
        <p:nvSpPr>
          <p:cNvPr id="59" name="Google Shape;59;p13"/>
          <p:cNvSpPr txBox="1"/>
          <p:nvPr>
            <p:ph idx="1" type="subTitle"/>
          </p:nvPr>
        </p:nvSpPr>
        <p:spPr>
          <a:xfrm>
            <a:off x="344250" y="3550650"/>
            <a:ext cx="4910100" cy="577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nl"/>
              <a:t>woensdag 13 oktober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8" name="Google Shape;118;p22"/>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nl"/>
              <a:t>RAMSES:	Toen kwamen we aan bij de silo’s. Daar liggen bergen met graankorrels. Daar zijn we in gaan spelen. We sprongen naar beneden en verdwenen onder het graan. We hebben hem er ook in gegooid. Hij kwam niet direct boven. De meiskes krijsten wel, maar ze deden niets. Ik heb hem gevonden, hij zag er helemaal wit uit. Precies een pop van porselein. Alsof er geen bloed meer in hem stroomde. Hij begon te roepen, hij leefde dus nog. we hebben hem opgepakt en we zijn weggelopen.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4" name="Google Shape;124;p23"/>
          <p:cNvSpPr txBox="1"/>
          <p:nvPr>
            <p:ph idx="1" type="body"/>
          </p:nvPr>
        </p:nvSpPr>
        <p:spPr>
          <a:xfrm>
            <a:off x="470150" y="271200"/>
            <a:ext cx="8520600" cy="4335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JUSTINE:	We hebben lang gelopen, we hebben hem meegesleurd. Hij was bijna zijn schoentjes kwijtgespeeld. Als hij te hard schreeuwde, pakte Shanya hem op. Er was niemand meer die hem kon horen. Bij de sporen stopten we. De sporen waar geen treinen meer voorbijrijden. Toch niet overdag. ‘s Nachts wel.</a:t>
            </a:r>
            <a:endParaRPr/>
          </a:p>
          <a:p>
            <a:pPr indent="0" lvl="0" marL="0" rtl="0" algn="l">
              <a:spcBef>
                <a:spcPts val="1200"/>
              </a:spcBef>
              <a:spcAft>
                <a:spcPts val="0"/>
              </a:spcAft>
              <a:buNone/>
            </a:pPr>
            <a:r>
              <a:rPr lang="nl"/>
              <a:t>RAMSES:	De meiskes wilden hem vastbinden en stenen naar hem gooien, de meiskes wilden hem uitkleden en zijn kleren in brand steken. </a:t>
            </a:r>
            <a:endParaRPr/>
          </a:p>
          <a:p>
            <a:pPr indent="0" lvl="0" marL="0" rtl="0" algn="l">
              <a:spcBef>
                <a:spcPts val="1200"/>
              </a:spcBef>
              <a:spcAft>
                <a:spcPts val="1200"/>
              </a:spcAft>
              <a:buClr>
                <a:schemeClr val="dk2"/>
              </a:buClr>
              <a:buSzPts val="1100"/>
              <a:buFont typeface="Arial"/>
              <a:buNone/>
            </a:pPr>
            <a:r>
              <a:rPr lang="nl"/>
              <a:t>JUSTINE:	We hadden een touw rond zijn hals vastgemaakt. Zo liep hij altijd twee meter voor ons uit. We gooiden met van alles, zand, stenen, ijzer, verfpotjes, hij viel altijd. De laatste keer is hij gestruikeld over de rails. Hij bleef liggen. We zijn weggelopen, want er kwam een trein. En toen was het heel lang heel stil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Detainment  	Vincent Lambe </a:t>
            </a:r>
            <a:endParaRPr/>
          </a:p>
        </p:txBody>
      </p:sp>
      <p:sp>
        <p:nvSpPr>
          <p:cNvPr id="130" name="Google Shape;130;p2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nl"/>
              <a:t>In 2018 verscheen de kortfilm ‘Detainment’. Het is een film die gebaseerd is op de moord van Jamie Bulger. De twee jongens Jon Venables en Robert Thompson worden ondervraagd in het politiebureau. Aan de hand van die gesprekken en met de hulp van flashbacks krijgen de kijkers meer en meer zicht op wat er nu eigenlijk gebeurd is. </a:t>
            </a:r>
            <a:endParaRPr/>
          </a:p>
        </p:txBody>
      </p:sp>
      <p:pic>
        <p:nvPicPr>
          <p:cNvPr descr="Screening as part of Irish Talent: New Shorts Five: Saturday 14th July / Town Hall Theatre / 10:00&#10;&#10;2018 / Northern Ireland&#10;&#10;Two 10-year-old boys are detained by police under suspicion of abducting and murdering a toddler. A true story based on interview transcripts and records from the James Bulger case which shocked the world in 1993.&#10; &#10;Director Vincent Lambe&#10;Producers Darren Mahon &amp; Robert Dwyer-Joyce" id="131" name="Google Shape;131;p24" title="Detainment (Trailer)">
            <a:hlinkClick r:id="rId3"/>
          </p:cNvPr>
          <p:cNvPicPr preferRelativeResize="0"/>
          <p:nvPr/>
        </p:nvPicPr>
        <p:blipFill>
          <a:blip r:embed="rId4">
            <a:alphaModFix/>
          </a:blip>
          <a:stretch>
            <a:fillRect/>
          </a:stretch>
        </p:blipFill>
        <p:spPr>
          <a:xfrm>
            <a:off x="4753475" y="2705825"/>
            <a:ext cx="3335550" cy="2202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Gottfried Helnwein </a:t>
            </a:r>
            <a:endParaRPr/>
          </a:p>
        </p:txBody>
      </p:sp>
      <p:sp>
        <p:nvSpPr>
          <p:cNvPr id="137" name="Google Shape;137;p25"/>
          <p:cNvSpPr txBox="1"/>
          <p:nvPr>
            <p:ph idx="1" type="body"/>
          </p:nvPr>
        </p:nvSpPr>
        <p:spPr>
          <a:xfrm>
            <a:off x="1164900" y="117312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nl"/>
              <a:t>. </a:t>
            </a:r>
            <a:endParaRPr/>
          </a:p>
        </p:txBody>
      </p:sp>
      <p:pic>
        <p:nvPicPr>
          <p:cNvPr id="138" name="Google Shape;138;p25"/>
          <p:cNvPicPr preferRelativeResize="0"/>
          <p:nvPr/>
        </p:nvPicPr>
        <p:blipFill>
          <a:blip r:embed="rId3">
            <a:alphaModFix/>
          </a:blip>
          <a:stretch>
            <a:fillRect/>
          </a:stretch>
        </p:blipFill>
        <p:spPr>
          <a:xfrm>
            <a:off x="2876147" y="-243750"/>
            <a:ext cx="6170655"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4" name="Google Shape;144;p26"/>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5" name="Google Shape;145;p26"/>
          <p:cNvPicPr preferRelativeResize="0"/>
          <p:nvPr/>
        </p:nvPicPr>
        <p:blipFill>
          <a:blip r:embed="rId3">
            <a:alphaModFix/>
          </a:blip>
          <a:stretch>
            <a:fillRect/>
          </a:stretch>
        </p:blipFill>
        <p:spPr>
          <a:xfrm>
            <a:off x="1364269" y="0"/>
            <a:ext cx="6415462"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1" name="Google Shape;151;p27"/>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nl"/>
              <a:t>Interview met de kunstenaar: </a:t>
            </a:r>
            <a:endParaRPr/>
          </a:p>
        </p:txBody>
      </p:sp>
      <p:pic>
        <p:nvPicPr>
          <p:cNvPr descr="Mary O'Neill visits the Fringe Festival at the Greyfriars Municipal arts Gallery, and talks with artist Gottfried Helnwein about his Angel Sleeping Exhibition in Waterford city." id="152" name="Google Shape;152;p27" title="Gottfried Helnwein, Angel Sleeping Exhibition Waterford City Ireland, 2007">
            <a:hlinkClick r:id="rId3"/>
          </p:cNvPr>
          <p:cNvPicPr preferRelativeResize="0"/>
          <p:nvPr/>
        </p:nvPicPr>
        <p:blipFill>
          <a:blip r:embed="rId4">
            <a:alphaModFix/>
          </a:blip>
          <a:stretch>
            <a:fillRect/>
          </a:stretch>
        </p:blipFill>
        <p:spPr>
          <a:xfrm>
            <a:off x="3760800" y="7231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Mary Bell 		</a:t>
            </a:r>
            <a:r>
              <a:rPr lang="nl" sz="2300">
                <a:latin typeface="Roboto"/>
                <a:ea typeface="Roboto"/>
                <a:cs typeface="Roboto"/>
                <a:sym typeface="Roboto"/>
              </a:rPr>
              <a:t>Monte Cazazza </a:t>
            </a:r>
            <a:endParaRPr sz="2300">
              <a:latin typeface="Roboto"/>
              <a:ea typeface="Roboto"/>
              <a:cs typeface="Roboto"/>
              <a:sym typeface="Roboto"/>
            </a:endParaRPr>
          </a:p>
          <a:p>
            <a:pPr indent="0" lvl="0" marL="0" rtl="0" algn="l">
              <a:spcBef>
                <a:spcPts val="0"/>
              </a:spcBef>
              <a:spcAft>
                <a:spcPts val="0"/>
              </a:spcAft>
              <a:buNone/>
            </a:pPr>
            <a:r>
              <a:rPr lang="nl"/>
              <a:t>	</a:t>
            </a:r>
            <a:endParaRPr/>
          </a:p>
        </p:txBody>
      </p:sp>
      <p:sp>
        <p:nvSpPr>
          <p:cNvPr id="158" name="Google Shape;158;p28"/>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9" name="Google Shape;159;p28" title="Monte Cazazza  --  Mary Bell">
            <a:hlinkClick r:id="rId3"/>
          </p:cNvPr>
          <p:cNvPicPr preferRelativeResize="0"/>
          <p:nvPr/>
        </p:nvPicPr>
        <p:blipFill>
          <a:blip r:embed="rId4">
            <a:alphaModFix/>
          </a:blip>
          <a:stretch>
            <a:fillRect/>
          </a:stretch>
        </p:blipFill>
        <p:spPr>
          <a:xfrm>
            <a:off x="2334775" y="12340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Mary Bell 		Stina Nordenstam</a:t>
            </a:r>
            <a:endParaRPr/>
          </a:p>
        </p:txBody>
      </p:sp>
      <p:sp>
        <p:nvSpPr>
          <p:cNvPr id="165" name="Google Shape;165;p29"/>
          <p:cNvSpPr txBox="1"/>
          <p:nvPr>
            <p:ph idx="1" type="body"/>
          </p:nvPr>
        </p:nvSpPr>
        <p:spPr>
          <a:xfrm>
            <a:off x="0" y="1082275"/>
            <a:ext cx="9003900" cy="39756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Clr>
                <a:schemeClr val="dk2"/>
              </a:buClr>
              <a:buSzPct val="104761"/>
              <a:buFont typeface="Arial"/>
              <a:buNone/>
            </a:pPr>
            <a:r>
              <a:rPr lang="nl" sz="1050">
                <a:solidFill>
                  <a:srgbClr val="202124"/>
                </a:solidFill>
                <a:highlight>
                  <a:srgbClr val="FFFFFF"/>
                </a:highlight>
                <a:latin typeface="Arial"/>
                <a:ea typeface="Arial"/>
                <a:cs typeface="Arial"/>
                <a:sym typeface="Arial"/>
              </a:rPr>
              <a:t>Let the evening in now</a:t>
            </a:r>
            <a:endParaRPr sz="1050">
              <a:solidFill>
                <a:srgbClr val="202124"/>
              </a:solidFill>
              <a:highlight>
                <a:srgbClr val="FFFFFF"/>
              </a:highlight>
              <a:latin typeface="Arial"/>
              <a:ea typeface="Arial"/>
              <a:cs typeface="Arial"/>
              <a:sym typeface="Arial"/>
            </a:endParaRPr>
          </a:p>
          <a:p>
            <a:pPr indent="0" lvl="0" marL="0" rtl="0" algn="l">
              <a:spcBef>
                <a:spcPts val="900"/>
              </a:spcBef>
              <a:spcAft>
                <a:spcPts val="0"/>
              </a:spcAft>
              <a:buClr>
                <a:schemeClr val="dk2"/>
              </a:buClr>
              <a:buSzPct val="104761"/>
              <a:buFont typeface="Arial"/>
              <a:buNone/>
            </a:pPr>
            <a:r>
              <a:rPr lang="nl" sz="1050">
                <a:solidFill>
                  <a:srgbClr val="202124"/>
                </a:solidFill>
                <a:highlight>
                  <a:srgbClr val="FFFFFF"/>
                </a:highlight>
                <a:latin typeface="Arial"/>
                <a:ea typeface="Arial"/>
                <a:cs typeface="Arial"/>
                <a:sym typeface="Arial"/>
              </a:rPr>
              <a:t>Let the darkness come</a:t>
            </a:r>
            <a:endParaRPr sz="1050">
              <a:solidFill>
                <a:srgbClr val="202124"/>
              </a:solidFill>
              <a:highlight>
                <a:srgbClr val="FFFFFF"/>
              </a:highlight>
              <a:latin typeface="Arial"/>
              <a:ea typeface="Arial"/>
              <a:cs typeface="Arial"/>
              <a:sym typeface="Arial"/>
            </a:endParaRPr>
          </a:p>
          <a:p>
            <a:pPr indent="0" lvl="0" marL="0" rtl="0" algn="l">
              <a:spcBef>
                <a:spcPts val="900"/>
              </a:spcBef>
              <a:spcAft>
                <a:spcPts val="0"/>
              </a:spcAft>
              <a:buClr>
                <a:schemeClr val="dk2"/>
              </a:buClr>
              <a:buSzPct val="104761"/>
              <a:buFont typeface="Arial"/>
              <a:buNone/>
            </a:pPr>
            <a:r>
              <a:rPr lang="nl" sz="1050">
                <a:solidFill>
                  <a:srgbClr val="202124"/>
                </a:solidFill>
                <a:highlight>
                  <a:srgbClr val="FFFFFF"/>
                </a:highlight>
                <a:latin typeface="Arial"/>
                <a:ea typeface="Arial"/>
                <a:cs typeface="Arial"/>
                <a:sym typeface="Arial"/>
              </a:rPr>
              <a:t>Shadows in your room unfold the night</a:t>
            </a:r>
            <a:endParaRPr sz="1050">
              <a:solidFill>
                <a:srgbClr val="202124"/>
              </a:solidFill>
              <a:highlight>
                <a:srgbClr val="FFFFFF"/>
              </a:highlight>
              <a:latin typeface="Arial"/>
              <a:ea typeface="Arial"/>
              <a:cs typeface="Arial"/>
              <a:sym typeface="Arial"/>
            </a:endParaRPr>
          </a:p>
          <a:p>
            <a:pPr indent="0" lvl="0" marL="0" rtl="0" algn="l">
              <a:spcBef>
                <a:spcPts val="900"/>
              </a:spcBef>
              <a:spcAft>
                <a:spcPts val="0"/>
              </a:spcAft>
              <a:buClr>
                <a:schemeClr val="dk2"/>
              </a:buClr>
              <a:buSzPct val="104761"/>
              <a:buFont typeface="Arial"/>
              <a:buNone/>
            </a:pPr>
            <a:r>
              <a:rPr lang="nl" sz="1050">
                <a:solidFill>
                  <a:srgbClr val="202124"/>
                </a:solidFill>
                <a:highlight>
                  <a:srgbClr val="FFFFFF"/>
                </a:highlight>
                <a:latin typeface="Arial"/>
                <a:ea typeface="Arial"/>
                <a:cs typeface="Arial"/>
                <a:sym typeface="Arial"/>
              </a:rPr>
              <a:t>Time to go to sleep now</a:t>
            </a:r>
            <a:endParaRPr sz="1050">
              <a:solidFill>
                <a:srgbClr val="202124"/>
              </a:solidFill>
              <a:highlight>
                <a:srgbClr val="FFFFFF"/>
              </a:highlight>
              <a:latin typeface="Arial"/>
              <a:ea typeface="Arial"/>
              <a:cs typeface="Arial"/>
              <a:sym typeface="Arial"/>
            </a:endParaRPr>
          </a:p>
          <a:p>
            <a:pPr indent="0" lvl="0" marL="0" rtl="0" algn="l">
              <a:spcBef>
                <a:spcPts val="900"/>
              </a:spcBef>
              <a:spcAft>
                <a:spcPts val="0"/>
              </a:spcAft>
              <a:buClr>
                <a:schemeClr val="dk2"/>
              </a:buClr>
              <a:buSzPct val="104761"/>
              <a:buFont typeface="Arial"/>
              <a:buNone/>
            </a:pPr>
            <a:r>
              <a:rPr lang="nl" sz="1050">
                <a:solidFill>
                  <a:srgbClr val="202124"/>
                </a:solidFill>
                <a:highlight>
                  <a:srgbClr val="FFFFFF"/>
                </a:highlight>
                <a:latin typeface="Arial"/>
                <a:ea typeface="Arial"/>
                <a:cs typeface="Arial"/>
                <a:sym typeface="Arial"/>
              </a:rPr>
              <a:t>For every man and child</a:t>
            </a:r>
            <a:endParaRPr sz="1050">
              <a:solidFill>
                <a:srgbClr val="202124"/>
              </a:solidFill>
              <a:highlight>
                <a:srgbClr val="FFFFFF"/>
              </a:highlight>
              <a:latin typeface="Arial"/>
              <a:ea typeface="Arial"/>
              <a:cs typeface="Arial"/>
              <a:sym typeface="Arial"/>
            </a:endParaRPr>
          </a:p>
          <a:p>
            <a:pPr indent="0" lvl="0" marL="0" rtl="0" algn="l">
              <a:spcBef>
                <a:spcPts val="900"/>
              </a:spcBef>
              <a:spcAft>
                <a:spcPts val="0"/>
              </a:spcAft>
              <a:buClr>
                <a:schemeClr val="dk2"/>
              </a:buClr>
              <a:buSzPct val="104761"/>
              <a:buFont typeface="Arial"/>
              <a:buNone/>
            </a:pPr>
            <a:r>
              <a:rPr lang="nl" sz="1050">
                <a:solidFill>
                  <a:srgbClr val="202124"/>
                </a:solidFill>
                <a:highlight>
                  <a:srgbClr val="FFFFFF"/>
                </a:highlight>
                <a:latin typeface="Arial"/>
                <a:ea typeface="Arial"/>
                <a:cs typeface="Arial"/>
                <a:sym typeface="Arial"/>
              </a:rPr>
              <a:t>Tonight you're still protected by the blackness</a:t>
            </a:r>
            <a:endParaRPr sz="1050">
              <a:solidFill>
                <a:srgbClr val="202124"/>
              </a:solidFill>
              <a:highlight>
                <a:srgbClr val="FFFFFF"/>
              </a:highlight>
              <a:latin typeface="Arial"/>
              <a:ea typeface="Arial"/>
              <a:cs typeface="Arial"/>
              <a:sym typeface="Arial"/>
            </a:endParaRPr>
          </a:p>
          <a:p>
            <a:pPr indent="0" lvl="0" marL="0" rtl="0" algn="l">
              <a:spcBef>
                <a:spcPts val="900"/>
              </a:spcBef>
              <a:spcAft>
                <a:spcPts val="0"/>
              </a:spcAft>
              <a:buClr>
                <a:schemeClr val="dk2"/>
              </a:buClr>
              <a:buSzPct val="104761"/>
              <a:buFont typeface="Arial"/>
              <a:buNone/>
            </a:pPr>
            <a:r>
              <a:rPr lang="nl" sz="1050">
                <a:solidFill>
                  <a:srgbClr val="202124"/>
                </a:solidFill>
                <a:highlight>
                  <a:srgbClr val="FFFFFF"/>
                </a:highlight>
                <a:latin typeface="Arial"/>
                <a:ea typeface="Arial"/>
                <a:cs typeface="Arial"/>
                <a:sym typeface="Arial"/>
              </a:rPr>
              <a:t>One was nearly seven</a:t>
            </a:r>
            <a:endParaRPr sz="1050">
              <a:solidFill>
                <a:srgbClr val="202124"/>
              </a:solidFill>
              <a:highlight>
                <a:srgbClr val="FFFFFF"/>
              </a:highlight>
              <a:latin typeface="Arial"/>
              <a:ea typeface="Arial"/>
              <a:cs typeface="Arial"/>
              <a:sym typeface="Arial"/>
            </a:endParaRPr>
          </a:p>
          <a:p>
            <a:pPr indent="0" lvl="0" marL="0" rtl="0" algn="l">
              <a:spcBef>
                <a:spcPts val="900"/>
              </a:spcBef>
              <a:spcAft>
                <a:spcPts val="0"/>
              </a:spcAft>
              <a:buClr>
                <a:schemeClr val="dk2"/>
              </a:buClr>
              <a:buSzPct val="104761"/>
              <a:buFont typeface="Arial"/>
              <a:buNone/>
            </a:pPr>
            <a:r>
              <a:rPr lang="nl" sz="1050">
                <a:solidFill>
                  <a:srgbClr val="202124"/>
                </a:solidFill>
                <a:highlight>
                  <a:srgbClr val="FFFFFF"/>
                </a:highlight>
                <a:latin typeface="Arial"/>
                <a:ea typeface="Arial"/>
                <a:cs typeface="Arial"/>
                <a:sym typeface="Arial"/>
              </a:rPr>
              <a:t>Her sister almost five</a:t>
            </a:r>
            <a:endParaRPr sz="1050">
              <a:solidFill>
                <a:srgbClr val="202124"/>
              </a:solidFill>
              <a:highlight>
                <a:srgbClr val="FFFFFF"/>
              </a:highlight>
              <a:latin typeface="Arial"/>
              <a:ea typeface="Arial"/>
              <a:cs typeface="Arial"/>
              <a:sym typeface="Arial"/>
            </a:endParaRPr>
          </a:p>
          <a:p>
            <a:pPr indent="0" lvl="0" marL="0" rtl="0" algn="l">
              <a:spcBef>
                <a:spcPts val="900"/>
              </a:spcBef>
              <a:spcAft>
                <a:spcPts val="0"/>
              </a:spcAft>
              <a:buClr>
                <a:schemeClr val="dk2"/>
              </a:buClr>
              <a:buSzPct val="104761"/>
              <a:buFont typeface="Arial"/>
              <a:buNone/>
            </a:pPr>
            <a:r>
              <a:rPr lang="nl" sz="1050">
                <a:solidFill>
                  <a:srgbClr val="202124"/>
                </a:solidFill>
                <a:highlight>
                  <a:srgbClr val="FFFFFF"/>
                </a:highlight>
                <a:latin typeface="Arial"/>
                <a:ea typeface="Arial"/>
                <a:cs typeface="Arial"/>
                <a:sym typeface="Arial"/>
              </a:rPr>
              <a:t>You'll tell us all tomorrow, mary bell</a:t>
            </a:r>
            <a:endParaRPr sz="1050">
              <a:solidFill>
                <a:srgbClr val="202124"/>
              </a:solidFill>
              <a:highlight>
                <a:srgbClr val="FFFFFF"/>
              </a:highlight>
              <a:latin typeface="Arial"/>
              <a:ea typeface="Arial"/>
              <a:cs typeface="Arial"/>
              <a:sym typeface="Arial"/>
            </a:endParaRPr>
          </a:p>
          <a:p>
            <a:pPr indent="0" lvl="0" marL="0" rtl="0" algn="l">
              <a:spcBef>
                <a:spcPts val="900"/>
              </a:spcBef>
              <a:spcAft>
                <a:spcPts val="0"/>
              </a:spcAft>
              <a:buClr>
                <a:schemeClr val="dk2"/>
              </a:buClr>
              <a:buSzPct val="104761"/>
              <a:buFont typeface="Arial"/>
              <a:buNone/>
            </a:pPr>
            <a:r>
              <a:rPr lang="nl" sz="1050">
                <a:solidFill>
                  <a:srgbClr val="202124"/>
                </a:solidFill>
                <a:highlight>
                  <a:srgbClr val="FFFFFF"/>
                </a:highlight>
                <a:latin typeface="Arial"/>
                <a:ea typeface="Arial"/>
                <a:cs typeface="Arial"/>
                <a:sym typeface="Arial"/>
              </a:rPr>
              <a:t>About how smoothly things went</a:t>
            </a:r>
            <a:endParaRPr sz="1050">
              <a:solidFill>
                <a:srgbClr val="202124"/>
              </a:solidFill>
              <a:highlight>
                <a:srgbClr val="FFFFFF"/>
              </a:highlight>
              <a:latin typeface="Arial"/>
              <a:ea typeface="Arial"/>
              <a:cs typeface="Arial"/>
              <a:sym typeface="Arial"/>
            </a:endParaRPr>
          </a:p>
          <a:p>
            <a:pPr indent="0" lvl="0" marL="0" rtl="0" algn="l">
              <a:spcBef>
                <a:spcPts val="900"/>
              </a:spcBef>
              <a:spcAft>
                <a:spcPts val="0"/>
              </a:spcAft>
              <a:buClr>
                <a:schemeClr val="dk2"/>
              </a:buClr>
              <a:buSzPct val="104761"/>
              <a:buFont typeface="Arial"/>
              <a:buNone/>
            </a:pPr>
            <a:r>
              <a:rPr lang="nl" sz="1050">
                <a:solidFill>
                  <a:srgbClr val="202124"/>
                </a:solidFill>
                <a:highlight>
                  <a:srgbClr val="FFFFFF"/>
                </a:highlight>
                <a:latin typeface="Arial"/>
                <a:ea typeface="Arial"/>
                <a:cs typeface="Arial"/>
                <a:sym typeface="Arial"/>
              </a:rPr>
              <a:t>And how they didn't fight</a:t>
            </a:r>
            <a:endParaRPr sz="1050">
              <a:solidFill>
                <a:srgbClr val="202124"/>
              </a:solidFill>
              <a:highlight>
                <a:srgbClr val="FFFFFF"/>
              </a:highlight>
              <a:latin typeface="Arial"/>
              <a:ea typeface="Arial"/>
              <a:cs typeface="Arial"/>
              <a:sym typeface="Arial"/>
            </a:endParaRPr>
          </a:p>
          <a:p>
            <a:pPr indent="0" lvl="0" marL="0" rtl="0" algn="l">
              <a:spcBef>
                <a:spcPts val="900"/>
              </a:spcBef>
              <a:spcAft>
                <a:spcPts val="0"/>
              </a:spcAft>
              <a:buClr>
                <a:schemeClr val="dk2"/>
              </a:buClr>
              <a:buSzPct val="104761"/>
              <a:buFont typeface="Arial"/>
              <a:buNone/>
            </a:pPr>
            <a:r>
              <a:rPr lang="nl" sz="1050">
                <a:solidFill>
                  <a:srgbClr val="202124"/>
                </a:solidFill>
                <a:highlight>
                  <a:srgbClr val="FFFFFF"/>
                </a:highlight>
                <a:latin typeface="Arial"/>
                <a:ea typeface="Arial"/>
                <a:cs typeface="Arial"/>
                <a:sym typeface="Arial"/>
              </a:rPr>
              <a:t>You're going back there, mary bell</a:t>
            </a:r>
            <a:endParaRPr sz="1050">
              <a:solidFill>
                <a:srgbClr val="202124"/>
              </a:solidFill>
              <a:highlight>
                <a:srgbClr val="FFFFFF"/>
              </a:highlight>
              <a:latin typeface="Arial"/>
              <a:ea typeface="Arial"/>
              <a:cs typeface="Arial"/>
              <a:sym typeface="Arial"/>
            </a:endParaRPr>
          </a:p>
          <a:p>
            <a:pPr indent="0" lvl="0" marL="0" rtl="0" algn="l">
              <a:spcBef>
                <a:spcPts val="900"/>
              </a:spcBef>
              <a:spcAft>
                <a:spcPts val="0"/>
              </a:spcAft>
              <a:buClr>
                <a:schemeClr val="dk2"/>
              </a:buClr>
              <a:buSzPct val="104761"/>
              <a:buFont typeface="Arial"/>
              <a:buNone/>
            </a:pPr>
            <a:r>
              <a:rPr lang="nl" sz="1050">
                <a:solidFill>
                  <a:srgbClr val="202124"/>
                </a:solidFill>
                <a:highlight>
                  <a:srgbClr val="FFFFFF"/>
                </a:highlight>
                <a:latin typeface="Arial"/>
                <a:ea typeface="Arial"/>
                <a:cs typeface="Arial"/>
                <a:sym typeface="Arial"/>
              </a:rPr>
              <a:t>And tell us how you found out</a:t>
            </a:r>
            <a:endParaRPr sz="1050">
              <a:solidFill>
                <a:srgbClr val="202124"/>
              </a:solidFill>
              <a:highlight>
                <a:srgbClr val="FFFFFF"/>
              </a:highlight>
              <a:latin typeface="Arial"/>
              <a:ea typeface="Arial"/>
              <a:cs typeface="Arial"/>
              <a:sym typeface="Arial"/>
            </a:endParaRPr>
          </a:p>
          <a:p>
            <a:pPr indent="0" lvl="0" marL="0" rtl="0" algn="l">
              <a:spcBef>
                <a:spcPts val="900"/>
              </a:spcBef>
              <a:spcAft>
                <a:spcPts val="0"/>
              </a:spcAft>
              <a:buClr>
                <a:schemeClr val="dk2"/>
              </a:buClr>
              <a:buSzPct val="104761"/>
              <a:buFont typeface="Arial"/>
              <a:buNone/>
            </a:pPr>
            <a:r>
              <a:rPr lang="nl" sz="1050">
                <a:solidFill>
                  <a:srgbClr val="202124"/>
                </a:solidFill>
                <a:highlight>
                  <a:srgbClr val="FFFFFF"/>
                </a:highlight>
                <a:latin typeface="Arial"/>
                <a:ea typeface="Arial"/>
                <a:cs typeface="Arial"/>
                <a:sym typeface="Arial"/>
              </a:rPr>
              <a:t>What no child should know</a:t>
            </a:r>
            <a:endParaRPr sz="1050">
              <a:solidFill>
                <a:srgbClr val="202124"/>
              </a:solidFill>
              <a:highlight>
                <a:srgbClr val="FFFFFF"/>
              </a:highlight>
              <a:latin typeface="Arial"/>
              <a:ea typeface="Arial"/>
              <a:cs typeface="Arial"/>
              <a:sym typeface="Arial"/>
            </a:endParaRPr>
          </a:p>
          <a:p>
            <a:pPr indent="0" lvl="0" marL="0" rtl="0" algn="l">
              <a:spcBef>
                <a:spcPts val="900"/>
              </a:spcBef>
              <a:spcAft>
                <a:spcPts val="0"/>
              </a:spcAft>
              <a:buClr>
                <a:schemeClr val="dk2"/>
              </a:buClr>
              <a:buSzPct val="104761"/>
              <a:buFont typeface="Arial"/>
              <a:buNone/>
            </a:pPr>
            <a:r>
              <a:rPr lang="nl" sz="1050">
                <a:solidFill>
                  <a:srgbClr val="202124"/>
                </a:solidFill>
                <a:highlight>
                  <a:srgbClr val="FFFFFF"/>
                </a:highlight>
                <a:latin typeface="Arial"/>
                <a:ea typeface="Arial"/>
                <a:cs typeface="Arial"/>
                <a:sym typeface="Arial"/>
              </a:rPr>
              <a:t>Tell us about the killing, mary bell</a:t>
            </a:r>
            <a:endParaRPr sz="1050">
              <a:solidFill>
                <a:srgbClr val="202124"/>
              </a:solidFill>
              <a:highlight>
                <a:srgbClr val="FFFFFF"/>
              </a:highlight>
              <a:latin typeface="Arial"/>
              <a:ea typeface="Arial"/>
              <a:cs typeface="Arial"/>
              <a:sym typeface="Arial"/>
            </a:endParaRPr>
          </a:p>
          <a:p>
            <a:pPr indent="0" lvl="0" marL="0" rtl="0" algn="l">
              <a:spcBef>
                <a:spcPts val="900"/>
              </a:spcBef>
              <a:spcAft>
                <a:spcPts val="0"/>
              </a:spcAft>
              <a:buClr>
                <a:schemeClr val="dk2"/>
              </a:buClr>
              <a:buSzPct val="104761"/>
              <a:buFont typeface="Arial"/>
              <a:buNone/>
            </a:pPr>
            <a:r>
              <a:rPr lang="nl" sz="1050">
                <a:solidFill>
                  <a:srgbClr val="202124"/>
                </a:solidFill>
                <a:highlight>
                  <a:srgbClr val="FFFFFF"/>
                </a:highlight>
                <a:latin typeface="Arial"/>
                <a:ea typeface="Arial"/>
                <a:cs typeface="Arial"/>
                <a:sym typeface="Arial"/>
              </a:rPr>
              <a:t>The night is dark above you</a:t>
            </a:r>
            <a:endParaRPr sz="1050">
              <a:solidFill>
                <a:srgbClr val="202124"/>
              </a:solidFill>
              <a:highlight>
                <a:srgbClr val="FFFFFF"/>
              </a:highlight>
              <a:latin typeface="Arial"/>
              <a:ea typeface="Arial"/>
              <a:cs typeface="Arial"/>
              <a:sym typeface="Arial"/>
            </a:endParaRPr>
          </a:p>
          <a:p>
            <a:pPr indent="0" lvl="0" marL="0" rtl="0" algn="l">
              <a:spcBef>
                <a:spcPts val="0"/>
              </a:spcBef>
              <a:spcAft>
                <a:spcPts val="0"/>
              </a:spcAft>
              <a:buClr>
                <a:schemeClr val="dk2"/>
              </a:buClr>
              <a:buSzPct val="104761"/>
              <a:buFont typeface="Arial"/>
              <a:buNone/>
            </a:pPr>
            <a:r>
              <a:rPr lang="nl" sz="1050">
                <a:solidFill>
                  <a:srgbClr val="202124"/>
                </a:solidFill>
                <a:highlight>
                  <a:srgbClr val="FFFFFF"/>
                </a:highlight>
                <a:latin typeface="Arial"/>
                <a:ea typeface="Arial"/>
                <a:cs typeface="Arial"/>
                <a:sym typeface="Arial"/>
              </a:rPr>
              <a:t>The universe is quiet</a:t>
            </a:r>
            <a:endParaRPr sz="1050">
              <a:solidFill>
                <a:srgbClr val="202124"/>
              </a:solidFill>
              <a:highlight>
                <a:srgbClr val="FFFFFF"/>
              </a:highlight>
              <a:latin typeface="Arial"/>
              <a:ea typeface="Arial"/>
              <a:cs typeface="Arial"/>
              <a:sym typeface="Arial"/>
            </a:endParaRPr>
          </a:p>
          <a:p>
            <a:pPr indent="0" lvl="0" marL="0" rtl="0" algn="l">
              <a:spcBef>
                <a:spcPts val="0"/>
              </a:spcBef>
              <a:spcAft>
                <a:spcPts val="0"/>
              </a:spcAft>
              <a:buClr>
                <a:schemeClr val="dk2"/>
              </a:buClr>
              <a:buSzPct val="104761"/>
              <a:buFont typeface="Arial"/>
              <a:buNone/>
            </a:pPr>
            <a:r>
              <a:rPr lang="nl" sz="1050">
                <a:solidFill>
                  <a:srgbClr val="202124"/>
                </a:solidFill>
                <a:highlight>
                  <a:srgbClr val="FFFFFF"/>
                </a:highlight>
                <a:latin typeface="Arial"/>
                <a:ea typeface="Arial"/>
                <a:cs typeface="Arial"/>
                <a:sym typeface="Arial"/>
              </a:rPr>
              <a:t>Tonight you're still protected by the blackness</a:t>
            </a:r>
            <a:endParaRPr sz="1050">
              <a:solidFill>
                <a:srgbClr val="202124"/>
              </a:solidFill>
              <a:highlight>
                <a:srgbClr val="FFFFFF"/>
              </a:highlight>
              <a:latin typeface="Arial"/>
              <a:ea typeface="Arial"/>
              <a:cs typeface="Arial"/>
              <a:sym typeface="Arial"/>
            </a:endParaRPr>
          </a:p>
          <a:p>
            <a:pPr indent="0" lvl="0" marL="0" rtl="0" algn="l">
              <a:spcBef>
                <a:spcPts val="0"/>
              </a:spcBef>
              <a:spcAft>
                <a:spcPts val="1200"/>
              </a:spcAft>
              <a:buNone/>
            </a:pPr>
            <a:r>
              <a:t/>
            </a:r>
            <a:endParaRPr/>
          </a:p>
        </p:txBody>
      </p:sp>
      <p:pic>
        <p:nvPicPr>
          <p:cNvPr id="166" name="Google Shape;166;p29" title="Stina Nordenstam - Mary Bell">
            <a:hlinkClick r:id="rId3"/>
          </p:cNvPr>
          <p:cNvPicPr preferRelativeResize="0"/>
          <p:nvPr/>
        </p:nvPicPr>
        <p:blipFill>
          <a:blip r:embed="rId4">
            <a:alphaModFix/>
          </a:blip>
          <a:stretch>
            <a:fillRect/>
          </a:stretch>
        </p:blipFill>
        <p:spPr>
          <a:xfrm>
            <a:off x="4029075" y="1433438"/>
            <a:ext cx="4446976" cy="2936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VRAAG VAN VANDAAG: </a:t>
            </a:r>
            <a:endParaRPr/>
          </a:p>
        </p:txBody>
      </p:sp>
      <p:sp>
        <p:nvSpPr>
          <p:cNvPr id="65" name="Google Shape;65;p1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Wanneer heb jij ooit al in dit leven een klein monstertje in jezelf gevoeld? </a:t>
            </a:r>
            <a:endParaRPr/>
          </a:p>
          <a:p>
            <a:pPr indent="0" lvl="0" marL="0" rtl="0" algn="l">
              <a:spcBef>
                <a:spcPts val="1200"/>
              </a:spcBef>
              <a:spcAft>
                <a:spcPts val="1200"/>
              </a:spcAft>
              <a:buNone/>
            </a:pPr>
            <a:r>
              <a:t/>
            </a:r>
            <a:endParaRPr/>
          </a:p>
        </p:txBody>
      </p:sp>
      <p:pic>
        <p:nvPicPr>
          <p:cNvPr descr="Op een ouderavond blijkt dat de gedragsproblemen van het kind niet de voornaamste problemen zijn…&#10;&#10;Infantilio is een black comedy over de absurditeiten van het volwassen leven, nagespeeld door kinderen. Alle onderwerpen die het dagelijks nieuws beheersen zijn potentieel doelwit van Infantilio. De volwassen wereld wordt genadeloos ontmaskerd wanneer die uit de mond van een tienjarige komt. &#10;&#10;In 2016 was Infantilio een hit op tv in 3Lab. Dit jaar zie je tien gloednieuwe sketches op npo3.nl/infantilio. In seizoen twee gaat Infantilio nóg een stapje verder in haar satire en brutaliteit. De humor is 'donkerder', de dialogen nog scherper en de kinderen zijn ook dit jaar grandioos qua spel. Ze hebben hun pijlen gericht en geen thema wordt gemeden. Zet je schrap voor een confronterend seizoen!&#10;&#10;https://www.vpro.nl/programmas/infantilio.html&#10;npo3.nl/infantilio&#10;https://www.vpro.nl/&#10;&#10;Op het matje:&#10;Scenario: Job Römer&#10;Regie: Jamille van Wijngaarden&#10;Cast: Matsen Montsma, Kiki Wartena, Limme de Jong, Patrick Stoof&#10;&#10;Producent: Messercola Drama&#10;Productieleider: Haakon Niewold&#10;Assistent productieleider: Marijn Koppenaal&#10;Regisseur: Jamille van Wijngaarden &#10;Creative director: Albert Jan van Rees&#10;Camera: Tom Bakker&#10;Casting: Elske’s Kast Casting&#10;Kinderbegeleiding: Amber Bladergroen&#10;Art director: Remke van Apeldoorn&#10;Styling: Deion van der Voort&#10;Montage: Nick Rozenberg &#10;Sound Design: Randall Macdonald &#10;Licht: Joost Meeuwig &amp; Iwan Cwitko&#10;Geluid: Hans Neels&#10;Visagie: Soraya van de Flier &amp; Samantha Davies" id="66" name="Google Shape;66;p14" title="Infantilio: Op het matje">
            <a:hlinkClick r:id="rId3"/>
          </p:cNvPr>
          <p:cNvPicPr preferRelativeResize="0"/>
          <p:nvPr/>
        </p:nvPicPr>
        <p:blipFill>
          <a:blip r:embed="rId4">
            <a:alphaModFix/>
          </a:blip>
          <a:stretch>
            <a:fillRect/>
          </a:stretch>
        </p:blipFill>
        <p:spPr>
          <a:xfrm>
            <a:off x="685800" y="2346725"/>
            <a:ext cx="2507450" cy="2389575"/>
          </a:xfrm>
          <a:prstGeom prst="rect">
            <a:avLst/>
          </a:prstGeom>
          <a:noFill/>
          <a:ln>
            <a:noFill/>
          </a:ln>
        </p:spPr>
      </p:pic>
      <p:pic>
        <p:nvPicPr>
          <p:cNvPr id="67" name="Google Shape;67;p14"/>
          <p:cNvPicPr preferRelativeResize="0"/>
          <p:nvPr/>
        </p:nvPicPr>
        <p:blipFill>
          <a:blip r:embed="rId5">
            <a:alphaModFix/>
          </a:blip>
          <a:stretch>
            <a:fillRect/>
          </a:stretch>
        </p:blipFill>
        <p:spPr>
          <a:xfrm>
            <a:off x="4436575" y="1699000"/>
            <a:ext cx="2730200" cy="3334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000"/>
                                        <p:tgtEl>
                                          <p:spTgt spid="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Er was mijn broer met wie ik in bad zat.		Tjitske Jansen</a:t>
            </a:r>
            <a:endParaRPr/>
          </a:p>
        </p:txBody>
      </p:sp>
      <p:sp>
        <p:nvSpPr>
          <p:cNvPr id="73" name="Google Shape;73;p15"/>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nl"/>
              <a:t>Er was mijn broer met wie ik in bad zat. Hij ging al naar de kleuterschool. Ik poepte in het bad, dat was een lekker gevoel. Ik keek naar mijn drol die in de richting van mijn broer dreef. Toen deze doorkreeg wat er gaande was, begon hij, met zijn rug zo hard mogelijk tegen de rand van het bad duwend, zo ver mogelijk weg blijvend van wat er naar hem toe kwam drijven, zonder dit object een moment uit het oog te verliezen, te schreeuwen. Mama dacht natuurlijk dat er iets vreselijks aan de hand was en was snel bij ons. Ze  tilde mij als eerste uit bad. Ik was in de lucht, haar handen waren in mijn zij. Ik bleef, en daarvoor moest ik mijn hoofd helemaal omdraaien, kijken naar mijn broer en de drol. Ik was drie, maar de macht en het genoegen die ik ervoer waren ouder dan drie.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De Blikken Trommel </a:t>
            </a:r>
            <a:endParaRPr/>
          </a:p>
        </p:txBody>
      </p:sp>
      <p:sp>
        <p:nvSpPr>
          <p:cNvPr id="79" name="Google Shape;79;p16"/>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nl"/>
              <a:t>Günter Grass schreef dit boek in 1959. Het is het eerste deel van de Danziger Triologie. Het gaat over Oskar Matzerath die op driejarige leeftijd besloot om niet meer te groeien omdat hij geen deel wou uitmaken van de zogenaamde volwassen wereld om hem heen. Maar zijn hersenen ontwikkelden wel. Daardoor kan hij naar de volwassen wereld kijken zonder er aan deel te moeten nemen. Gewapend met zijn trommeltje en een stem die glas kan doen barsten, ziet hij Duitsland afglijden naar het Nazisme en WOII.  Op 21-jarige leeftijd besluit hij wel weer te groeien.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Verfilming in 1979 door Volker Schlöndorff</a:t>
            </a:r>
            <a:endParaRPr/>
          </a:p>
        </p:txBody>
      </p:sp>
      <p:sp>
        <p:nvSpPr>
          <p:cNvPr id="85" name="Google Shape;85;p17"/>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The original trailer in high definition of The Tin Drum directed by Volker Schlöndorff and starring David Bennent, Mario Adorf, Angela Winkler, Katharina Thalbach and David Bennent.&#10;&#10;AKA:&#10;&#10;Blaszany bebenek&#10;Blecktrumman&#10;Blikktrommen&#10;Bliktrommen&#10;Buriki no Taiko&#10;Bádogdob&#10;De blikken trommel&#10;Die Blechtrommel&#10;El tambor&#10;El tambor de hojalata&#10;El timbal de llauna&#10;Il tamburo di latta&#10;Le tambour&#10;Limeni dobos&#10;Limeni doboš&#10;O Tambor&#10;Peltirumpu&#10;Plechový bubienok&#10;Plechový bubínek&#10;Tabl-e halabi&#10;Teneke trampet&#10;To tambourlo&#10;Бляшаний барабан&#10;Жестяной барабан&#10;Тенекиеният барабан&#10;ブリキの太鼓&#10;铁皮鼓" id="86" name="Google Shape;86;p17" title="The Tin Drum (1979) ORIGINAL TRAILER [HD 1080p]">
            <a:hlinkClick r:id="rId3"/>
          </p:cNvPr>
          <p:cNvPicPr preferRelativeResize="0"/>
          <p:nvPr/>
        </p:nvPicPr>
        <p:blipFill>
          <a:blip r:embed="rId4">
            <a:alphaModFix/>
          </a:blip>
          <a:stretch>
            <a:fillRect/>
          </a:stretch>
        </p:blipFill>
        <p:spPr>
          <a:xfrm>
            <a:off x="2115350" y="129602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I’m the king of the Castle 	Susan Hill</a:t>
            </a:r>
            <a:endParaRPr/>
          </a:p>
        </p:txBody>
      </p:sp>
      <p:sp>
        <p:nvSpPr>
          <p:cNvPr id="92" name="Google Shape;92;p18"/>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Susan Hill schreef dit boek in 1970. Het gaat over Charles Kingshaw die samen met zijn moeder in het prachtige huis van Edmund Hooper en zijn vader gaan wonen. De moeder doet het huishouden en kleine Charles moet Edmund gezelschap houden. Dat valt niet mee… </a:t>
            </a:r>
            <a:endParaRPr/>
          </a:p>
          <a:p>
            <a:pPr indent="0" lvl="0" marL="0" rtl="0" algn="l">
              <a:spcBef>
                <a:spcPts val="1200"/>
              </a:spcBef>
              <a:spcAft>
                <a:spcPts val="0"/>
              </a:spcAft>
              <a:buNone/>
            </a:pPr>
            <a:r>
              <a:rPr lang="nl" sz="1050">
                <a:solidFill>
                  <a:srgbClr val="030303"/>
                </a:solidFill>
                <a:highlight>
                  <a:srgbClr val="F9F9F9"/>
                </a:highlight>
                <a:latin typeface="Roboto"/>
                <a:ea typeface="Roboto"/>
                <a:cs typeface="Roboto"/>
                <a:sym typeface="Roboto"/>
              </a:rPr>
              <a:t>Régis Wargnier (1989)</a:t>
            </a:r>
            <a:endParaRPr/>
          </a:p>
          <a:p>
            <a:pPr indent="0" lvl="0" marL="0" rtl="0" algn="l">
              <a:spcBef>
                <a:spcPts val="1200"/>
              </a:spcBef>
              <a:spcAft>
                <a:spcPts val="1200"/>
              </a:spcAft>
              <a:buNone/>
            </a:pPr>
            <a:r>
              <a:t/>
            </a:r>
            <a:endParaRPr/>
          </a:p>
        </p:txBody>
      </p:sp>
      <p:pic>
        <p:nvPicPr>
          <p:cNvPr descr="If you liked this movie, you may like these:&#10;https://www.youtube.com/playlist?list=PLt1zbZU1KfJVX6GclrO-YNKWkczGBKQJD" id="93" name="Google Shape;93;p18" title="I am the king of the Castle (English subtitltes) -Je Suis Le Seigneur Du Château - 1989">
            <a:hlinkClick r:id="rId3"/>
          </p:cNvPr>
          <p:cNvPicPr preferRelativeResize="0"/>
          <p:nvPr/>
        </p:nvPicPr>
        <p:blipFill>
          <a:blip r:embed="rId4">
            <a:alphaModFix/>
          </a:blip>
          <a:stretch>
            <a:fillRect/>
          </a:stretch>
        </p:blipFill>
        <p:spPr>
          <a:xfrm>
            <a:off x="4790050" y="2571750"/>
            <a:ext cx="3103750" cy="2177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9" name="Google Shape;99;p19"/>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fragment: </a:t>
            </a:r>
            <a:endParaRPr/>
          </a:p>
          <a:p>
            <a:pPr indent="0" lvl="0" marL="0" rtl="0" algn="l">
              <a:spcBef>
                <a:spcPts val="1200"/>
              </a:spcBef>
              <a:spcAft>
                <a:spcPts val="0"/>
              </a:spcAft>
              <a:buNone/>
            </a:pPr>
            <a:r>
              <a:rPr lang="nl"/>
              <a:t>3:15</a:t>
            </a:r>
            <a:endParaRPr/>
          </a:p>
          <a:p>
            <a:pPr indent="0" lvl="0" marL="0" rtl="0" algn="l">
              <a:spcBef>
                <a:spcPts val="1200"/>
              </a:spcBef>
              <a:spcAft>
                <a:spcPts val="1200"/>
              </a:spcAft>
              <a:buNone/>
            </a:pPr>
            <a:r>
              <a:t/>
            </a:r>
            <a:endParaRPr/>
          </a:p>
        </p:txBody>
      </p:sp>
      <p:pic>
        <p:nvPicPr>
          <p:cNvPr descr="An excerpt from Régis Wargnier's wrenching and poetic film from 1989 about the ongoing conflict between two young boys.   Charles and his mother move to a large chateau, where she will be Thomas's governess, and Charles his playmate.   But Thomas is severely disturbed after his mother's death, and seeing that Charles's mother is being groomed to take his mother's place, torments Charles to drive them away.  Thomas sees his mother's growing affection for Thomas's father; he wants her to be happy but believes he will lose her, there being no place for him in this new family that is forming.  Regis Arpin is Thomas, David Behar is Charles. &#10;&#10;The film is based on &quot;I'm the King of the Castle,&quot; by British novelist Susan Hill.  The book was an unremitting portrait of a boy being squeezed out of a newly forming family.  The film is decidedly different from the book.  It is more subtle and nuanced about the characters' motivations.  &#10;&#10;English subtitles are available as Closed Captions by clicking on on the arrow in the lower right of the picture." id="100" name="Google Shape;100;p19" title="Je Suis le Seigneur du Château - Eng subtitles">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Bulger		 Klaas Tindemans</a:t>
            </a:r>
            <a:endParaRPr/>
          </a:p>
        </p:txBody>
      </p:sp>
      <p:sp>
        <p:nvSpPr>
          <p:cNvPr id="106" name="Google Shape;106;p20"/>
          <p:cNvSpPr txBox="1"/>
          <p:nvPr>
            <p:ph idx="1" type="body"/>
          </p:nvPr>
        </p:nvSpPr>
        <p:spPr>
          <a:xfrm>
            <a:off x="311700" y="1234075"/>
            <a:ext cx="8520600" cy="3763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nl"/>
              <a:t>RAMSES:	Niemand weet wat er precies gebeurd is. Behalve wij. We zijn buiten gewandeld met een klein kind. Dat hebt ge gezien. Of ge denkt dat ge dat gezien hebt. Ge hebt het geloofd. Ge gelooft wat ze op TV laten zien, in het nieuws. Goed, we zijn buiten gewandeld. We wilden hem een stuk van de wereld laten zien. Van onze wereld. Omdat we dachten dat hij liever met groten speelde. Een kind wil een een groot kind zijn. Dus speelde ik voor grote broer.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2" name="Google Shape;112;p21"/>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nl"/>
              <a:t>SHANYA:	Onderweg zijn we veel mensen tegengekomen. De meesten zwegen, sommigen zegden iets tegen ons. Meestal waren ze slecht gezind, of boos. Maar we zegden dat het ons kleine broer was, dat we hem naar zijn mama brachten. Ze geloofden dat, want hij riep de hele tijd op zijn mama. Die ene mevrouw had hem bijna meegenomen. Maar ze had zelf al een klein kind. Ik denk dat ze schrik had dat ze haar raar zouden bekijken. Een proper kind en een vuil kind, dat klopt niet. Ze heeft niet lang aangedrongen.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