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Mono Medium"/>
      <p:regular r:id="rId28"/>
      <p:bold r:id="rId29"/>
      <p:italic r:id="rId30"/>
      <p:boldItalic r:id="rId31"/>
    </p:embeddedFont>
    <p:embeddedFont>
      <p:font typeface="Concert One"/>
      <p:regular r:id="rId32"/>
    </p:embeddedFont>
    <p:embeddedFont>
      <p:font typeface="Coming Soon"/>
      <p:regular r:id="rId33"/>
    </p:embeddedFont>
    <p:embeddedFont>
      <p:font typeface="Roboto Mono"/>
      <p:regular r:id="rId34"/>
      <p:bold r:id="rId35"/>
      <p:italic r:id="rId36"/>
      <p:boldItalic r:id="rId37"/>
    </p:embeddedFon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MonoMedium-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Medium-boldItalic.fntdata"/><Relationship Id="rId30" Type="http://schemas.openxmlformats.org/officeDocument/2006/relationships/font" Target="fonts/RobotoMonoMedium-italic.fntdata"/><Relationship Id="rId11" Type="http://schemas.openxmlformats.org/officeDocument/2006/relationships/slide" Target="slides/slide6.xml"/><Relationship Id="rId33" Type="http://schemas.openxmlformats.org/officeDocument/2006/relationships/font" Target="fonts/ComingSoon-regular.fntdata"/><Relationship Id="rId10" Type="http://schemas.openxmlformats.org/officeDocument/2006/relationships/slide" Target="slides/slide5.xml"/><Relationship Id="rId32" Type="http://schemas.openxmlformats.org/officeDocument/2006/relationships/font" Target="fonts/ConcertOne-regular.fntdata"/><Relationship Id="rId13" Type="http://schemas.openxmlformats.org/officeDocument/2006/relationships/slide" Target="slides/slide8.xml"/><Relationship Id="rId35" Type="http://schemas.openxmlformats.org/officeDocument/2006/relationships/font" Target="fonts/RobotoMono-bold.fntdata"/><Relationship Id="rId12" Type="http://schemas.openxmlformats.org/officeDocument/2006/relationships/slide" Target="slides/slide7.xml"/><Relationship Id="rId34" Type="http://schemas.openxmlformats.org/officeDocument/2006/relationships/font" Target="fonts/RobotoMono-regular.fntdata"/><Relationship Id="rId15" Type="http://schemas.openxmlformats.org/officeDocument/2006/relationships/slide" Target="slides/slide10.xml"/><Relationship Id="rId37" Type="http://schemas.openxmlformats.org/officeDocument/2006/relationships/font" Target="fonts/RobotoMono-boldItalic.fntdata"/><Relationship Id="rId14" Type="http://schemas.openxmlformats.org/officeDocument/2006/relationships/slide" Target="slides/slide9.xml"/><Relationship Id="rId36" Type="http://schemas.openxmlformats.org/officeDocument/2006/relationships/font" Target="fonts/RobotoMono-italic.fntdata"/><Relationship Id="rId17" Type="http://schemas.openxmlformats.org/officeDocument/2006/relationships/slide" Target="slides/slide12.xml"/><Relationship Id="rId39" Type="http://schemas.openxmlformats.org/officeDocument/2006/relationships/font" Target="fonts/Comfortaa-bold.fntdata"/><Relationship Id="rId16" Type="http://schemas.openxmlformats.org/officeDocument/2006/relationships/slide" Target="slides/slide11.xml"/><Relationship Id="rId38" Type="http://schemas.openxmlformats.org/officeDocument/2006/relationships/font" Target="fonts/Comforta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bc3a5f89a_0_1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bc3a5f89a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bc3a5f89a_0_1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bc3a5f89a_0_1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bc3a5f89a_0_1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bc3a5f89a_0_1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cb9bdfb4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cb9bdfb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cb9bdfb4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cb9bdfb4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cb9bdfb4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0cb9bdfb4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bc3a5f89a_0_1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0bc3a5f89a_0_1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bc3a5f89a_0_1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0bc3a5f89a_0_1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0cb9bdfb4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0cb9bdfb4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bc3a5f89a_0_1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bc3a5f89a_0_1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0cb9bdfb4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0cb9bdfb4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bc3a5f89a_0_1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bc3a5f89a_0_1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bc3a5f89a_0_1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0bc3a5f89a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0bc3a5f89a_0_1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0bc3a5f89a_0_1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bc3a5f89a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0bc3a5f89a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cb9bdfb4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cb9bdfb4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bc3a5f89a_0_1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bc3a5f89a_0_1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cb9bdfb4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cb9bdfb4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bc3a5f89a_0_1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bc3a5f89a_0_1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bc3a5f89a_0_1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bc3a5f89a_0_1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0bc3a5f89a_0_1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0bc3a5f89a_0_1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b="0" sz="4800">
                <a:solidFill>
                  <a:schemeClr val="dk1"/>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nl" sz="1200">
                <a:solidFill>
                  <a:schemeClr val="dk2"/>
                </a:solidFill>
                <a:latin typeface="Roboto Mono"/>
                <a:ea typeface="Roboto Mono"/>
                <a:cs typeface="Roboto Mono"/>
                <a:sym typeface="Roboto Mono"/>
              </a:rPr>
              <a:t>CREDITS: This presentation template was created by </a:t>
            </a:r>
            <a:r>
              <a:rPr lang="nl"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nl" sz="1200">
                <a:solidFill>
                  <a:schemeClr val="dk2"/>
                </a:solidFill>
                <a:latin typeface="Roboto Mono"/>
                <a:ea typeface="Roboto Mono"/>
                <a:cs typeface="Roboto Mono"/>
                <a:sym typeface="Roboto Mono"/>
              </a:rPr>
              <a:t>, including icons by </a:t>
            </a:r>
            <a:r>
              <a:rPr lang="nl"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nl" sz="1200">
                <a:solidFill>
                  <a:schemeClr val="dk2"/>
                </a:solidFill>
                <a:latin typeface="Roboto Mono"/>
                <a:ea typeface="Roboto Mono"/>
                <a:cs typeface="Roboto Mono"/>
                <a:sym typeface="Roboto Mono"/>
              </a:rPr>
              <a:t>, and infographics &amp; images by </a:t>
            </a:r>
            <a:r>
              <a:rPr lang="nl"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nl"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tekst 1">
  <p:cSld name="TITLE_AND_BODY_1">
    <p:spTree>
      <p:nvGrpSpPr>
        <p:cNvPr id="168" name="Shape 168"/>
        <p:cNvGrpSpPr/>
        <p:nvPr/>
      </p:nvGrpSpPr>
      <p:grpSpPr>
        <a:xfrm>
          <a:off x="0" y="0"/>
          <a:ext cx="0" cy="0"/>
          <a:chOff x="0" y="0"/>
          <a:chExt cx="0" cy="0"/>
        </a:xfrm>
      </p:grpSpPr>
      <p:sp>
        <p:nvSpPr>
          <p:cNvPr id="169" name="Google Shape;169;p27"/>
          <p:cNvSpPr/>
          <p:nvPr/>
        </p:nvSpPr>
        <p:spPr>
          <a:xfrm rot="2479792">
            <a:off x="-1467390" y="3344051"/>
            <a:ext cx="3158401" cy="1823083"/>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rot="10374333">
            <a:off x="5967606" y="4784092"/>
            <a:ext cx="2346946" cy="346435"/>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ph type="title"/>
          </p:nvPr>
        </p:nvSpPr>
        <p:spPr>
          <a:xfrm>
            <a:off x="712350" y="421109"/>
            <a:ext cx="771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2" name="Google Shape;172;p27"/>
          <p:cNvSpPr txBox="1"/>
          <p:nvPr>
            <p:ph idx="1" type="subTitle"/>
          </p:nvPr>
        </p:nvSpPr>
        <p:spPr>
          <a:xfrm>
            <a:off x="709875" y="1211393"/>
            <a:ext cx="7719300" cy="337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1200"/>
              <a:buAutoNum type="arabicPeriod"/>
              <a:defRPr sz="1200"/>
            </a:lvl1pPr>
            <a:lvl2pPr lvl="1" rtl="0">
              <a:spcBef>
                <a:spcPts val="1600"/>
              </a:spcBef>
              <a:spcAft>
                <a:spcPts val="0"/>
              </a:spcAft>
              <a:buClr>
                <a:srgbClr val="434343"/>
              </a:buClr>
              <a:buSzPts val="1200"/>
              <a:buFont typeface="Roboto Condensed Light"/>
              <a:buAutoNum type="alphaLcPeriod"/>
              <a:defRPr/>
            </a:lvl2pPr>
            <a:lvl3pPr lvl="2" rtl="0">
              <a:spcBef>
                <a:spcPts val="1600"/>
              </a:spcBef>
              <a:spcAft>
                <a:spcPts val="0"/>
              </a:spcAft>
              <a:buClr>
                <a:srgbClr val="434343"/>
              </a:buClr>
              <a:buSzPts val="1200"/>
              <a:buFont typeface="Roboto Condensed Light"/>
              <a:buAutoNum type="romanLcPeriod"/>
              <a:defRPr/>
            </a:lvl3pPr>
            <a:lvl4pPr lvl="3" rtl="0">
              <a:spcBef>
                <a:spcPts val="1600"/>
              </a:spcBef>
              <a:spcAft>
                <a:spcPts val="0"/>
              </a:spcAft>
              <a:buClr>
                <a:srgbClr val="434343"/>
              </a:buClr>
              <a:buSzPts val="1200"/>
              <a:buFont typeface="Roboto Condensed Light"/>
              <a:buAutoNum type="arabicPeriod"/>
              <a:defRPr/>
            </a:lvl4pPr>
            <a:lvl5pPr lvl="4" rtl="0">
              <a:spcBef>
                <a:spcPts val="1600"/>
              </a:spcBef>
              <a:spcAft>
                <a:spcPts val="0"/>
              </a:spcAft>
              <a:buClr>
                <a:srgbClr val="434343"/>
              </a:buClr>
              <a:buSzPts val="1200"/>
              <a:buFont typeface="Roboto Condensed Light"/>
              <a:buAutoNum type="alphaLcPeriod"/>
              <a:defRPr/>
            </a:lvl5pPr>
            <a:lvl6pPr lvl="5" rtl="0">
              <a:spcBef>
                <a:spcPts val="1600"/>
              </a:spcBef>
              <a:spcAft>
                <a:spcPts val="0"/>
              </a:spcAft>
              <a:buClr>
                <a:srgbClr val="434343"/>
              </a:buClr>
              <a:buSzPts val="1200"/>
              <a:buFont typeface="Roboto Condensed Light"/>
              <a:buAutoNum type="romanLcPeriod"/>
              <a:defRPr/>
            </a:lvl6pPr>
            <a:lvl7pPr lvl="6" rtl="0">
              <a:spcBef>
                <a:spcPts val="1600"/>
              </a:spcBef>
              <a:spcAft>
                <a:spcPts val="0"/>
              </a:spcAft>
              <a:buClr>
                <a:srgbClr val="434343"/>
              </a:buClr>
              <a:buSzPts val="1200"/>
              <a:buFont typeface="Roboto Condensed Light"/>
              <a:buAutoNum type="arabicPeriod"/>
              <a:defRPr/>
            </a:lvl7pPr>
            <a:lvl8pPr lvl="7" rtl="0">
              <a:spcBef>
                <a:spcPts val="1600"/>
              </a:spcBef>
              <a:spcAft>
                <a:spcPts val="0"/>
              </a:spcAft>
              <a:buClr>
                <a:srgbClr val="434343"/>
              </a:buClr>
              <a:buSzPts val="1200"/>
              <a:buFont typeface="Roboto Condensed Light"/>
              <a:buAutoNum type="alphaLcPeriod"/>
              <a:defRPr/>
            </a:lvl8pPr>
            <a:lvl9pPr lvl="8" rtl="0">
              <a:spcBef>
                <a:spcPts val="1600"/>
              </a:spcBef>
              <a:spcAft>
                <a:spcPts val="1600"/>
              </a:spcAft>
              <a:buClr>
                <a:srgbClr val="434343"/>
              </a:buClr>
              <a:buSzPts val="1200"/>
              <a:buFont typeface="Roboto Condensed Light"/>
              <a:buAutoNum type="romanLcPeriod"/>
              <a:defRPr/>
            </a:lvl9pPr>
          </a:lstStyle>
          <a:p/>
        </p:txBody>
      </p:sp>
      <p:sp>
        <p:nvSpPr>
          <p:cNvPr id="173" name="Google Shape;173;p27"/>
          <p:cNvSpPr/>
          <p:nvPr/>
        </p:nvSpPr>
        <p:spPr>
          <a:xfrm flipH="1">
            <a:off x="7794500" y="4467125"/>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rgbClr val="FFF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flipH="1">
            <a:off x="8405649" y="4118825"/>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27"/>
          <p:cNvGrpSpPr/>
          <p:nvPr/>
        </p:nvGrpSpPr>
        <p:grpSpPr>
          <a:xfrm>
            <a:off x="-585838" y="-42816"/>
            <a:ext cx="1395308" cy="1361806"/>
            <a:chOff x="-605888" y="3025234"/>
            <a:chExt cx="1395308" cy="1361806"/>
          </a:xfrm>
        </p:grpSpPr>
        <p:sp>
          <p:nvSpPr>
            <p:cNvPr id="176" name="Google Shape;176;p27"/>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27"/>
          <p:cNvGrpSpPr/>
          <p:nvPr/>
        </p:nvGrpSpPr>
        <p:grpSpPr>
          <a:xfrm>
            <a:off x="8076723" y="114074"/>
            <a:ext cx="1209930" cy="1048028"/>
            <a:chOff x="5229248" y="898924"/>
            <a:chExt cx="1209930" cy="1048028"/>
          </a:xfrm>
        </p:grpSpPr>
        <p:sp>
          <p:nvSpPr>
            <p:cNvPr id="183" name="Google Shape;183;p27"/>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7"/>
          <p:cNvSpPr/>
          <p:nvPr/>
        </p:nvSpPr>
        <p:spPr>
          <a:xfrm rot="-4540936">
            <a:off x="-600645" y="3844858"/>
            <a:ext cx="1853967" cy="93260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indent="-317500" lvl="1" marL="914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indent="-317500" lvl="2" marL="1371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indent="-317500" lvl="3" marL="18288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indent="-317500" lvl="4" marL="22860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indent="-317500" lvl="5" marL="27432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indent="-317500" lvl="6" marL="3200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indent="-317500" lvl="7" marL="3657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indent="-317500" lvl="8" marL="41148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iwYht0Uwjpo"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www.youtube.com/watch?v=TA0U22ZMVR0"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nl.wikipedia.org/wiki/Verenigde_Staten" TargetMode="External"/><Relationship Id="rId4" Type="http://schemas.openxmlformats.org/officeDocument/2006/relationships/hyperlink" Target="https://nl.wikipedia.org/wiki/Singer-songwriter" TargetMode="External"/><Relationship Id="rId9" Type="http://schemas.openxmlformats.org/officeDocument/2006/relationships/image" Target="../media/image12.jpg"/><Relationship Id="rId5" Type="http://schemas.openxmlformats.org/officeDocument/2006/relationships/hyperlink" Target="https://nl.wikipedia.org/wiki/Acteur" TargetMode="External"/><Relationship Id="rId6" Type="http://schemas.openxmlformats.org/officeDocument/2006/relationships/hyperlink" Target="https://nl.wikipedia.org/wiki/Neil_Young" TargetMode="External"/><Relationship Id="rId7" Type="http://schemas.openxmlformats.org/officeDocument/2006/relationships/hyperlink" Target="https://nl.wikipedia.org/wiki/Leonard_Cohen" TargetMode="External"/><Relationship Id="rId8" Type="http://schemas.openxmlformats.org/officeDocument/2006/relationships/hyperlink" Target="http://www.youtube.com/watch?v=qSwzlxdwj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www.youtube.com/watch?v=G54tllj-SKI" TargetMode="External"/><Relationship Id="rId4" Type="http://schemas.openxmlformats.org/officeDocument/2006/relationships/image" Target="../media/image13.jpg"/><Relationship Id="rId5" Type="http://schemas.openxmlformats.org/officeDocument/2006/relationships/hyperlink" Target="http://www.youtube.com/watch?v=szbGc7ymFhQ" TargetMode="External"/><Relationship Id="rId6" Type="http://schemas.openxmlformats.org/officeDocument/2006/relationships/image" Target="../media/image19.jpg"/><Relationship Id="rId7" Type="http://schemas.openxmlformats.org/officeDocument/2006/relationships/hyperlink" Target="http://www.youtube.com/watch?v=aV7YutDr5Nw" TargetMode="External"/><Relationship Id="rId8"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hansopdebeeck.com/" TargetMode="External"/><Relationship Id="rId4" Type="http://schemas.openxmlformats.org/officeDocument/2006/relationships/hyperlink" Target="http://www.youtube.com/watch?v=drqYZhO67LE" TargetMode="External"/><Relationship Id="rId5"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teentijd.schamper.be/481/%E2%80%9Cik-probeer-te-streven-naar-kwaliteit-op-lange-termijn-is-dat-beter-voor-iedereen%E2%80%9D" TargetMode="External"/><Relationship Id="rId4" Type="http://schemas.openxmlformats.org/officeDocument/2006/relationships/hyperlink" Target="https://www.x-is-y.com/bio-michael-borrema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0" Type="http://schemas.openxmlformats.org/officeDocument/2006/relationships/hyperlink" Target="https://nl.wikipedia.org/wiki/Komedie" TargetMode="External"/><Relationship Id="rId22" Type="http://schemas.openxmlformats.org/officeDocument/2006/relationships/hyperlink" Target="https://nl.wikipedia.org/wiki/Remake" TargetMode="External"/><Relationship Id="rId21" Type="http://schemas.openxmlformats.org/officeDocument/2006/relationships/hyperlink" Target="https://nl.wikipedia.org/wiki/School_of_Rock_(film)" TargetMode="External"/><Relationship Id="rId24" Type="http://schemas.openxmlformats.org/officeDocument/2006/relationships/hyperlink" Target="https://nl.wikipedia.org/wiki/Oscar_(filmprijs)" TargetMode="External"/><Relationship Id="rId23" Type="http://schemas.openxmlformats.org/officeDocument/2006/relationships/hyperlink" Target="https://nl.wikipedia.org/w/index.php?title=Bad_News_Bears&amp;action=edit&amp;redlink=1" TargetMode="External"/><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nl.wikipedia.org/w/index.php?title=Lee_Daniel&amp;action=edit&amp;redlink=1" TargetMode="External"/><Relationship Id="rId4" Type="http://schemas.openxmlformats.org/officeDocument/2006/relationships/hyperlink" Target="https://nl.wikipedia.org/w/index.php?title=Austin_Film_Society&amp;action=edit&amp;redlink=1" TargetMode="External"/><Relationship Id="rId9" Type="http://schemas.openxmlformats.org/officeDocument/2006/relationships/hyperlink" Target="https://nl.wikipedia.org/wiki/Korte_film" TargetMode="External"/><Relationship Id="rId26" Type="http://schemas.openxmlformats.org/officeDocument/2006/relationships/hyperlink" Target="https://nl.wikipedia.org/wiki/Before_Sunset" TargetMode="External"/><Relationship Id="rId25" Type="http://schemas.openxmlformats.org/officeDocument/2006/relationships/hyperlink" Target="https://nl.wikipedia.org/w/index.php?title=Academy_Award_voor_beste_aangepaste_script&amp;action=edit&amp;redlink=1" TargetMode="External"/><Relationship Id="rId28" Type="http://schemas.openxmlformats.org/officeDocument/2006/relationships/hyperlink" Target="https://nl.wikipedia.org/wiki/Zilveren_Beer" TargetMode="External"/><Relationship Id="rId27" Type="http://schemas.openxmlformats.org/officeDocument/2006/relationships/hyperlink" Target="https://nl.wikipedia.org/wiki/Before_Sunrise" TargetMode="External"/><Relationship Id="rId5" Type="http://schemas.openxmlformats.org/officeDocument/2006/relationships/hyperlink" Target="https://nl.wikipedia.org/wiki/Austin_(Texas)" TargetMode="External"/><Relationship Id="rId6" Type="http://schemas.openxmlformats.org/officeDocument/2006/relationships/hyperlink" Target="https://nl.wikipedia.org/wiki/Onafhankelijke_film" TargetMode="External"/><Relationship Id="rId29" Type="http://schemas.openxmlformats.org/officeDocument/2006/relationships/hyperlink" Target="https://nl.wikipedia.org/wiki/Internationaal_filmfestival_van_Berlijn" TargetMode="External"/><Relationship Id="rId7" Type="http://schemas.openxmlformats.org/officeDocument/2006/relationships/hyperlink" Target="https://nl.wikipedia.org/wiki/Autodidact" TargetMode="External"/><Relationship Id="rId8" Type="http://schemas.openxmlformats.org/officeDocument/2006/relationships/hyperlink" Target="https://nl.wikipedia.org/wiki/Cinematografie" TargetMode="External"/><Relationship Id="rId31" Type="http://schemas.openxmlformats.org/officeDocument/2006/relationships/hyperlink" Target="https://nl.wikipedia.org/wiki/Boyhood" TargetMode="External"/><Relationship Id="rId30" Type="http://schemas.openxmlformats.org/officeDocument/2006/relationships/hyperlink" Target="https://nl.wikipedia.org/w/index.php?title=Before_Midnight&amp;action=edit&amp;redlink=1" TargetMode="External"/><Relationship Id="rId11" Type="http://schemas.openxmlformats.org/officeDocument/2006/relationships/hyperlink" Target="https://nl.wikipedia.org/w/index.php?title=It%27s_Impossible_to_Learn_to_Plow_by_Reading_Books&amp;action=edit&amp;redlink=1" TargetMode="External"/><Relationship Id="rId10" Type="http://schemas.openxmlformats.org/officeDocument/2006/relationships/hyperlink" Target="https://nl.wikipedia.org/wiki/Lijst_van_filmtechnieken" TargetMode="External"/><Relationship Id="rId13" Type="http://schemas.openxmlformats.org/officeDocument/2006/relationships/hyperlink" Target="https://nl.wikipedia.org/wiki/Camera" TargetMode="External"/><Relationship Id="rId12" Type="http://schemas.openxmlformats.org/officeDocument/2006/relationships/hyperlink" Target="https://nl.wikipedia.org/wiki/8mm-film" TargetMode="External"/><Relationship Id="rId15" Type="http://schemas.openxmlformats.org/officeDocument/2006/relationships/hyperlink" Target="https://nl.wikipedia.org/wiki/Cultfilm" TargetMode="External"/><Relationship Id="rId14" Type="http://schemas.openxmlformats.org/officeDocument/2006/relationships/hyperlink" Target="https://nl.wikipedia.org/wiki/Verhaallijn" TargetMode="External"/><Relationship Id="rId17" Type="http://schemas.openxmlformats.org/officeDocument/2006/relationships/hyperlink" Target="https://nl.wikipedia.org/w/index.php?title=Waking_Life&amp;action=edit&amp;redlink=1" TargetMode="External"/><Relationship Id="rId16" Type="http://schemas.openxmlformats.org/officeDocument/2006/relationships/hyperlink" Target="https://nl.wikipedia.org/wiki/Dazed_and_Confused_(film)" TargetMode="External"/><Relationship Id="rId19" Type="http://schemas.openxmlformats.org/officeDocument/2006/relationships/hyperlink" Target="https://nl.wikipedia.org/wiki/Mainstream_(stroming)" TargetMode="External"/><Relationship Id="rId18" Type="http://schemas.openxmlformats.org/officeDocument/2006/relationships/hyperlink" Target="https://nl.wikipedia.org/wiki/A_Scanner_Darkl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www.youtube.com/watch?v=Y0oX0xiwOv8" TargetMode="Externa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www.youtube.com/watch?v=fPmj-X4th7E"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interactief.vrtnws.be/2018/audio/Nolens.mp3" TargetMode="External"/><Relationship Id="rId4" Type="http://schemas.openxmlformats.org/officeDocument/2006/relationships/hyperlink" Target="https://www.vrt.be/vrtnws/nl/2018/04/04/feest-voor-dichter-leonard-nolens-/" TargetMode="External"/><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7766"/>
        </a:solidFill>
      </p:bgPr>
    </p:bg>
    <p:spTree>
      <p:nvGrpSpPr>
        <p:cNvPr id="206" name="Shape 206"/>
        <p:cNvGrpSpPr/>
        <p:nvPr/>
      </p:nvGrpSpPr>
      <p:grpSpPr>
        <a:xfrm>
          <a:off x="0" y="0"/>
          <a:ext cx="0" cy="0"/>
          <a:chOff x="0" y="0"/>
          <a:chExt cx="0" cy="0"/>
        </a:xfrm>
      </p:grpSpPr>
      <p:sp>
        <p:nvSpPr>
          <p:cNvPr id="207" name="Google Shape;207;p28"/>
          <p:cNvSpPr txBox="1"/>
          <p:nvPr>
            <p:ph idx="4294967295" type="ctrTitle"/>
          </p:nvPr>
        </p:nvSpPr>
        <p:spPr>
          <a:xfrm>
            <a:off x="403400" y="313750"/>
            <a:ext cx="3664200" cy="45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6800">
                <a:solidFill>
                  <a:srgbClr val="000000"/>
                </a:solidFill>
                <a:latin typeface="Impact"/>
                <a:ea typeface="Impact"/>
                <a:cs typeface="Impact"/>
                <a:sym typeface="Impact"/>
              </a:rPr>
              <a:t>Verdraag</a:t>
            </a:r>
            <a:endParaRPr sz="6800">
              <a:solidFill>
                <a:srgbClr val="000000"/>
              </a:solidFill>
              <a:latin typeface="Impact"/>
              <a:ea typeface="Impact"/>
              <a:cs typeface="Impact"/>
              <a:sym typeface="Impact"/>
            </a:endParaRPr>
          </a:p>
          <a:p>
            <a:pPr indent="0" lvl="0" marL="0" rtl="0" algn="l">
              <a:spcBef>
                <a:spcPts val="0"/>
              </a:spcBef>
              <a:spcAft>
                <a:spcPts val="0"/>
              </a:spcAft>
              <a:buNone/>
            </a:pPr>
            <a:r>
              <a:rPr lang="nl" sz="6800">
                <a:solidFill>
                  <a:srgbClr val="000000"/>
                </a:solidFill>
                <a:latin typeface="Impact"/>
                <a:ea typeface="Impact"/>
                <a:cs typeface="Impact"/>
                <a:sym typeface="Impact"/>
              </a:rPr>
              <a:t>het traag</a:t>
            </a:r>
            <a:endParaRPr sz="6800">
              <a:solidFill>
                <a:srgbClr val="000000"/>
              </a:solidFill>
              <a:latin typeface="Impact"/>
              <a:ea typeface="Impact"/>
              <a:cs typeface="Impact"/>
              <a:sym typeface="Impact"/>
            </a:endParaRPr>
          </a:p>
        </p:txBody>
      </p:sp>
      <p:sp>
        <p:nvSpPr>
          <p:cNvPr id="208" name="Google Shape;208;p28"/>
          <p:cNvSpPr txBox="1"/>
          <p:nvPr>
            <p:ph idx="4294967295" type="subTitle"/>
          </p:nvPr>
        </p:nvSpPr>
        <p:spPr>
          <a:xfrm>
            <a:off x="4134925" y="2919125"/>
            <a:ext cx="1875300" cy="185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sz="2400">
                <a:solidFill>
                  <a:srgbClr val="FF0000"/>
                </a:solidFill>
              </a:rPr>
              <a:t>Een inkijk in de trage kunsten</a:t>
            </a:r>
            <a:endParaRPr sz="2400">
              <a:solidFill>
                <a:srgbClr val="FF0000"/>
              </a:solidFill>
            </a:endParaRPr>
          </a:p>
        </p:txBody>
      </p:sp>
      <p:pic>
        <p:nvPicPr>
          <p:cNvPr id="209" name="Google Shape;209;p28"/>
          <p:cNvPicPr preferRelativeResize="0"/>
          <p:nvPr/>
        </p:nvPicPr>
        <p:blipFill>
          <a:blip r:embed="rId3">
            <a:alphaModFix amt="18000"/>
          </a:blip>
          <a:stretch>
            <a:fillRect/>
          </a:stretch>
        </p:blipFill>
        <p:spPr>
          <a:xfrm>
            <a:off x="4011702" y="39250"/>
            <a:ext cx="5132301" cy="5143499"/>
          </a:xfrm>
          <a:prstGeom prst="rect">
            <a:avLst/>
          </a:prstGeom>
          <a:noFill/>
          <a:ln>
            <a:noFill/>
          </a:ln>
        </p:spPr>
      </p:pic>
      <p:cxnSp>
        <p:nvCxnSpPr>
          <p:cNvPr id="210" name="Google Shape;210;p28"/>
          <p:cNvCxnSpPr/>
          <p:nvPr/>
        </p:nvCxnSpPr>
        <p:spPr>
          <a:xfrm>
            <a:off x="330475" y="3216125"/>
            <a:ext cx="3451500" cy="0"/>
          </a:xfrm>
          <a:prstGeom prst="straightConnector1">
            <a:avLst/>
          </a:prstGeom>
          <a:noFill/>
          <a:ln cap="flat" cmpd="sng" w="114300">
            <a:solidFill>
              <a:srgbClr val="00000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7"/>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270" name="Google Shape;270;p37"/>
          <p:cNvSpPr txBox="1"/>
          <p:nvPr/>
        </p:nvSpPr>
        <p:spPr>
          <a:xfrm>
            <a:off x="201700" y="347375"/>
            <a:ext cx="3619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5600">
                <a:latin typeface="Roboto Mono"/>
                <a:ea typeface="Roboto Mono"/>
                <a:cs typeface="Roboto Mono"/>
                <a:sym typeface="Roboto Mono"/>
              </a:rPr>
              <a:t>Muziek</a:t>
            </a:r>
            <a:endParaRPr b="1" sz="5600">
              <a:latin typeface="Roboto Mono"/>
              <a:ea typeface="Roboto Mono"/>
              <a:cs typeface="Roboto Mono"/>
              <a:sym typeface="Roboto Mono"/>
            </a:endParaRPr>
          </a:p>
        </p:txBody>
      </p:sp>
      <p:cxnSp>
        <p:nvCxnSpPr>
          <p:cNvPr id="271" name="Google Shape;271;p37"/>
          <p:cNvCxnSpPr/>
          <p:nvPr/>
        </p:nvCxnSpPr>
        <p:spPr>
          <a:xfrm flipH="1" rot="10800000">
            <a:off x="156875" y="2510225"/>
            <a:ext cx="3619500" cy="11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nvSpPr>
        <p:spPr>
          <a:xfrm>
            <a:off x="179300" y="403400"/>
            <a:ext cx="356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a:latin typeface="Comfortaa"/>
                <a:ea typeface="Comfortaa"/>
                <a:cs typeface="Comfortaa"/>
                <a:sym typeface="Comfortaa"/>
              </a:rPr>
              <a:t>Myrddin Decauter</a:t>
            </a:r>
            <a:endParaRPr b="1">
              <a:latin typeface="Comfortaa"/>
              <a:ea typeface="Comfortaa"/>
              <a:cs typeface="Comfortaa"/>
              <a:sym typeface="Comfortaa"/>
            </a:endParaRPr>
          </a:p>
        </p:txBody>
      </p:sp>
      <p:sp>
        <p:nvSpPr>
          <p:cNvPr id="277" name="Google Shape;277;p38"/>
          <p:cNvSpPr txBox="1"/>
          <p:nvPr/>
        </p:nvSpPr>
        <p:spPr>
          <a:xfrm>
            <a:off x="179300" y="1008525"/>
            <a:ext cx="4515900" cy="439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a:t>
            </a:r>
            <a:r>
              <a:rPr lang="nl" sz="1050">
                <a:solidFill>
                  <a:srgbClr val="606569"/>
                </a:solidFill>
              </a:rPr>
              <a:t> “Er is iets bijzonders aan de flamenco. Het is de </a:t>
            </a:r>
            <a:r>
              <a:rPr b="1" lang="nl" sz="1050">
                <a:solidFill>
                  <a:srgbClr val="606569"/>
                </a:solidFill>
              </a:rPr>
              <a:t>traagheid </a:t>
            </a:r>
            <a:r>
              <a:rPr lang="nl" sz="1050">
                <a:solidFill>
                  <a:srgbClr val="606569"/>
                </a:solidFill>
              </a:rPr>
              <a:t>van de evolutie. De liedjes en de stijlen zijn enorm geïsoleerd en toch komt het van overal. De mensen zagen alleen hun eigen gemeenschap en toch…. Het komt van de Joden, van de zigeuners en van de boeren zelf. En van de Arabieren natuurlijk, de Moren. Ze hebben daar negenhonderd jaar gezeten. Die muziek heeft zóveel tijd gehad om te smeulen. </a:t>
            </a:r>
            <a:endParaRPr sz="1050">
              <a:solidFill>
                <a:srgbClr val="606569"/>
              </a:solidFill>
            </a:endParaRPr>
          </a:p>
          <a:p>
            <a:pPr indent="0" lvl="0" marL="0" rtl="0" algn="l">
              <a:lnSpc>
                <a:spcPct val="115000"/>
              </a:lnSpc>
              <a:spcBef>
                <a:spcPts val="0"/>
              </a:spcBef>
              <a:spcAft>
                <a:spcPts val="0"/>
              </a:spcAft>
              <a:buNone/>
            </a:pPr>
            <a:r>
              <a:t/>
            </a:r>
            <a:endParaRPr sz="1050">
              <a:solidFill>
                <a:srgbClr val="606569"/>
              </a:solidFill>
            </a:endParaRPr>
          </a:p>
          <a:p>
            <a:pPr indent="0" lvl="0" marL="0" rtl="0" algn="l">
              <a:lnSpc>
                <a:spcPct val="115000"/>
              </a:lnSpc>
              <a:spcBef>
                <a:spcPts val="0"/>
              </a:spcBef>
              <a:spcAft>
                <a:spcPts val="0"/>
              </a:spcAft>
              <a:buNone/>
            </a:pPr>
            <a:r>
              <a:rPr lang="nl" sz="1050">
                <a:solidFill>
                  <a:srgbClr val="606569"/>
                </a:solidFill>
              </a:rPr>
              <a:t>Nu heeft hij zelf ‘Médyn’ uitgebracht, het derde album uit zijn solo flamenco vierluik ‘Monstruos y Duendes’. “Allemaal solo. Juist solo, omdat het al zo intens is. Het is de kracht van het vertellen. Dat ge kunt wegdromen en geëmotioneerd zijt… </a:t>
            </a:r>
            <a:endParaRPr sz="1050">
              <a:solidFill>
                <a:srgbClr val="606569"/>
              </a:solidFill>
            </a:endParaRPr>
          </a:p>
          <a:p>
            <a:pPr indent="0" lvl="0" marL="0" rtl="0" algn="l">
              <a:lnSpc>
                <a:spcPct val="115000"/>
              </a:lnSpc>
              <a:spcBef>
                <a:spcPts val="0"/>
              </a:spcBef>
              <a:spcAft>
                <a:spcPts val="0"/>
              </a:spcAft>
              <a:buNone/>
            </a:pPr>
            <a:r>
              <a:t/>
            </a:r>
            <a:endParaRPr sz="1050">
              <a:solidFill>
                <a:srgbClr val="606569"/>
              </a:solidFill>
            </a:endParaRPr>
          </a:p>
          <a:p>
            <a:pPr indent="0" lvl="0" marL="0" rtl="0" algn="l">
              <a:lnSpc>
                <a:spcPct val="115000"/>
              </a:lnSpc>
              <a:spcBef>
                <a:spcPts val="0"/>
              </a:spcBef>
              <a:spcAft>
                <a:spcPts val="0"/>
              </a:spcAft>
              <a:buNone/>
            </a:pPr>
            <a:r>
              <a:rPr lang="nl" sz="1050">
                <a:solidFill>
                  <a:srgbClr val="606569"/>
                </a:solidFill>
              </a:rPr>
              <a:t>Zo ook voor zijn solo vierluik ‘Monstruos y Duendes’. “Ja, het is eigenlijk wel een beetje mijn levenswerk, zo gezegd.” Een leven dat eigenlijk veel te kort is voor Myrddin De Cauter, veel te kort voor de flamenco. Want ”muziek moet alle tijd hebben om te smeulen, honderden en honderden jaren.” Myrddin De Cauter: </a:t>
            </a:r>
            <a:r>
              <a:rPr b="1" lang="nl" sz="1050">
                <a:solidFill>
                  <a:srgbClr val="606569"/>
                </a:solidFill>
              </a:rPr>
              <a:t>De traagheid van de evolutie.</a:t>
            </a:r>
            <a:endParaRPr b="1" sz="1050">
              <a:solidFill>
                <a:srgbClr val="606569"/>
              </a:solidFill>
            </a:endParaRPr>
          </a:p>
          <a:p>
            <a:pPr indent="0" lvl="0" marL="0" rtl="0" algn="l">
              <a:lnSpc>
                <a:spcPct val="115000"/>
              </a:lnSpc>
              <a:spcBef>
                <a:spcPts val="1900"/>
              </a:spcBef>
              <a:spcAft>
                <a:spcPts val="0"/>
              </a:spcAft>
              <a:buNone/>
            </a:pPr>
            <a:r>
              <a:t/>
            </a:r>
            <a:endParaRPr sz="1100"/>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pic>
        <p:nvPicPr>
          <p:cNvPr descr="Monstruos Y Duendes Vol. 1 : Myfyrio : https://biglink.to/myfyrio&#10;&#10;Myrddin performing &quot;Sarah&quot; a new composition from his upcoming album &quot;Monstruos y Duendes&quot; in the Urgent.fm Studio @ De Krook, Ghent on the 15th of December 2017&#10;&#10;Written by Myrddin De Cauter&#10;Camera and Editing by Fausto Fazzari&#10;Recorded and Mixed by Michiel Lagae&#10;&#10;https://www.myrddinmusic.com&#10;https://www.zephyrusrecords.be" id="278" name="Google Shape;278;p38" title="Myrddin - Sarah">
            <a:hlinkClick r:id="rId3"/>
          </p:cNvPr>
          <p:cNvPicPr preferRelativeResize="0"/>
          <p:nvPr/>
        </p:nvPicPr>
        <p:blipFill>
          <a:blip r:embed="rId4">
            <a:alphaModFix/>
          </a:blip>
          <a:stretch>
            <a:fillRect/>
          </a:stretch>
        </p:blipFill>
        <p:spPr>
          <a:xfrm>
            <a:off x="5244375" y="1319500"/>
            <a:ext cx="3339325" cy="250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nvSpPr>
        <p:spPr>
          <a:xfrm>
            <a:off x="179300" y="403400"/>
            <a:ext cx="3563400" cy="33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900">
                <a:latin typeface="Comfortaa"/>
                <a:ea typeface="Comfortaa"/>
                <a:cs typeface="Comfortaa"/>
                <a:sym typeface="Comfortaa"/>
              </a:rPr>
              <a:t>Arvo Pärt</a:t>
            </a:r>
            <a:endParaRPr sz="1900">
              <a:latin typeface="Comfortaa"/>
              <a:ea typeface="Comfortaa"/>
              <a:cs typeface="Comfortaa"/>
              <a:sym typeface="Comfortaa"/>
            </a:endParaRPr>
          </a:p>
          <a:p>
            <a:pPr indent="0" lvl="0" marL="0" rtl="0" algn="l">
              <a:spcBef>
                <a:spcPts val="0"/>
              </a:spcBef>
              <a:spcAft>
                <a:spcPts val="0"/>
              </a:spcAft>
              <a:buNone/>
            </a:pPr>
            <a:r>
              <a:t/>
            </a:r>
            <a:endParaRPr/>
          </a:p>
          <a:p>
            <a:pPr indent="0" lvl="0" marL="0" rtl="0" algn="l">
              <a:spcBef>
                <a:spcPts val="0"/>
              </a:spcBef>
              <a:spcAft>
                <a:spcPts val="0"/>
              </a:spcAft>
              <a:buNone/>
            </a:pPr>
            <a:r>
              <a:rPr lang="nl" sz="1350">
                <a:highlight>
                  <a:srgbClr val="FFFFFF"/>
                </a:highlight>
              </a:rPr>
              <a:t>Muziek om met gevouwen handen te beluisteren. Zo klinkt het werk van Arvo Pärt, de meest gespeelde nog levende componist ter wereld. Zijn christelijk geloof is een bron waaruit almaar nieuwe pareltjes van klank opwellen en met name zijn ‘Spiegel im Spiegel’ prijkt al jarenlang in de hoogste regionen van de Klara Top 100. Luisteraars omschrijven zijn werk als genezend door zijn eenvoud en verstillend door zijn traagheid. Voor Pärt volstaat een handvol klanken om een wereld van diepgang en stilte open te leggen.</a:t>
            </a:r>
            <a:endParaRPr/>
          </a:p>
        </p:txBody>
      </p:sp>
      <p:pic>
        <p:nvPicPr>
          <p:cNvPr descr="http://www.pianos.pt&#10;&#10;spiegel im spiegel&#10;arvo pärt&#10;&#10;piano: filipe melo&#10;violoncelo: ana cláudia serrão&#10;&#10;produção: hugofreitas // pedro coelho&#10;montagem: ana bossa&#10;som: pedro coelho&#10;fotografia: nuno bouça&#10;câmaras: hugo duque // hugo freitas // inês pestana // nuno bouça&#10;realização: inês pestana&#10;&#10;agradecimentos especiais: hugo duque // marta vella // miguel robalo // pedro garcia (pi)&#10;&#10;&quot;pianos.pt&quot;" id="284" name="Google Shape;284;p39" title="Spiegel im Spiegel // Piano and Cello (Arvo Pärt)">
            <a:hlinkClick r:id="rId3"/>
          </p:cNvPr>
          <p:cNvPicPr preferRelativeResize="0"/>
          <p:nvPr/>
        </p:nvPicPr>
        <p:blipFill>
          <a:blip r:embed="rId4">
            <a:alphaModFix/>
          </a:blip>
          <a:stretch>
            <a:fillRect/>
          </a:stretch>
        </p:blipFill>
        <p:spPr>
          <a:xfrm>
            <a:off x="3879750" y="3858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0"/>
          <p:cNvSpPr txBox="1"/>
          <p:nvPr/>
        </p:nvSpPr>
        <p:spPr>
          <a:xfrm>
            <a:off x="179300" y="403400"/>
            <a:ext cx="356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Comfortaa"/>
                <a:ea typeface="Comfortaa"/>
                <a:cs typeface="Comfortaa"/>
                <a:sym typeface="Comfortaa"/>
              </a:rPr>
              <a:t>I see a darkness</a:t>
            </a:r>
            <a:endParaRPr>
              <a:latin typeface="Comfortaa"/>
              <a:ea typeface="Comfortaa"/>
              <a:cs typeface="Comfortaa"/>
              <a:sym typeface="Comfortaa"/>
            </a:endParaRPr>
          </a:p>
        </p:txBody>
      </p:sp>
      <p:sp>
        <p:nvSpPr>
          <p:cNvPr id="290" name="Google Shape;290;p40"/>
          <p:cNvSpPr txBox="1"/>
          <p:nvPr/>
        </p:nvSpPr>
        <p:spPr>
          <a:xfrm>
            <a:off x="179300" y="1008525"/>
            <a:ext cx="43041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100">
                <a:solidFill>
                  <a:srgbClr val="434343"/>
                </a:solidFill>
                <a:highlight>
                  <a:srgbClr val="FFFFFF"/>
                </a:highlight>
              </a:rPr>
              <a:t>Will Oldham</a:t>
            </a:r>
            <a:r>
              <a:rPr lang="nl" sz="1100">
                <a:solidFill>
                  <a:srgbClr val="434343"/>
                </a:solidFill>
                <a:highlight>
                  <a:srgbClr val="FFFFFF"/>
                </a:highlight>
              </a:rPr>
              <a:t>  is een </a:t>
            </a:r>
            <a:r>
              <a:rPr lang="nl" sz="1100">
                <a:solidFill>
                  <a:srgbClr val="434343"/>
                </a:solidFill>
                <a:highlight>
                  <a:srgbClr val="FFFFFF"/>
                </a:highlight>
                <a:uFill>
                  <a:noFill/>
                </a:uFill>
                <a:hlinkClick r:id="rId3">
                  <a:extLst>
                    <a:ext uri="{A12FA001-AC4F-418D-AE19-62706E023703}">
                      <ahyp:hlinkClr val="tx"/>
                    </a:ext>
                  </a:extLst>
                </a:hlinkClick>
              </a:rPr>
              <a:t>Amerikaanse</a:t>
            </a:r>
            <a:r>
              <a:rPr lang="nl" sz="1100">
                <a:solidFill>
                  <a:srgbClr val="434343"/>
                </a:solidFill>
                <a:highlight>
                  <a:srgbClr val="FFFFFF"/>
                </a:highlight>
              </a:rPr>
              <a:t> </a:t>
            </a:r>
            <a:r>
              <a:rPr lang="nl" sz="1100">
                <a:solidFill>
                  <a:srgbClr val="434343"/>
                </a:solidFill>
                <a:highlight>
                  <a:srgbClr val="FFFFFF"/>
                </a:highlight>
                <a:uFill>
                  <a:noFill/>
                </a:uFill>
                <a:hlinkClick r:id="rId4">
                  <a:extLst>
                    <a:ext uri="{A12FA001-AC4F-418D-AE19-62706E023703}">
                      <ahyp:hlinkClr val="tx"/>
                    </a:ext>
                  </a:extLst>
                </a:hlinkClick>
              </a:rPr>
              <a:t>singer-songwriter</a:t>
            </a:r>
            <a:r>
              <a:rPr lang="nl" sz="1100">
                <a:solidFill>
                  <a:srgbClr val="434343"/>
                </a:solidFill>
                <a:highlight>
                  <a:srgbClr val="FFFFFF"/>
                </a:highlight>
              </a:rPr>
              <a:t>, </a:t>
            </a:r>
            <a:r>
              <a:rPr lang="nl" sz="1100">
                <a:solidFill>
                  <a:srgbClr val="434343"/>
                </a:solidFill>
                <a:highlight>
                  <a:srgbClr val="FFFFFF"/>
                </a:highlight>
                <a:uFill>
                  <a:noFill/>
                </a:uFill>
                <a:hlinkClick r:id="rId5">
                  <a:extLst>
                    <a:ext uri="{A12FA001-AC4F-418D-AE19-62706E023703}">
                      <ahyp:hlinkClr val="tx"/>
                    </a:ext>
                  </a:extLst>
                </a:hlinkClick>
              </a:rPr>
              <a:t>acteur</a:t>
            </a:r>
            <a:r>
              <a:rPr lang="nl" sz="1100">
                <a:solidFill>
                  <a:srgbClr val="434343"/>
                </a:solidFill>
                <a:highlight>
                  <a:srgbClr val="FFFFFF"/>
                </a:highlight>
              </a:rPr>
              <a:t> en muzikant. Oldham heeft onder verschillende namen muziek opgenomen, waaronder </a:t>
            </a:r>
            <a:r>
              <a:rPr b="1" lang="nl" sz="1100">
                <a:solidFill>
                  <a:srgbClr val="434343"/>
                </a:solidFill>
                <a:highlight>
                  <a:srgbClr val="FFFFFF"/>
                </a:highlight>
              </a:rPr>
              <a:t>Palace</a:t>
            </a:r>
            <a:r>
              <a:rPr lang="nl" sz="1100">
                <a:solidFill>
                  <a:srgbClr val="434343"/>
                </a:solidFill>
                <a:highlight>
                  <a:srgbClr val="FFFFFF"/>
                </a:highlight>
              </a:rPr>
              <a:t>, </a:t>
            </a:r>
            <a:r>
              <a:rPr b="1" lang="nl" sz="1100">
                <a:solidFill>
                  <a:srgbClr val="434343"/>
                </a:solidFill>
                <a:highlight>
                  <a:srgbClr val="FFFFFF"/>
                </a:highlight>
              </a:rPr>
              <a:t>Palace Brothers</a:t>
            </a:r>
            <a:r>
              <a:rPr lang="nl" sz="1100">
                <a:solidFill>
                  <a:srgbClr val="434343"/>
                </a:solidFill>
                <a:highlight>
                  <a:srgbClr val="FFFFFF"/>
                </a:highlight>
              </a:rPr>
              <a:t>, </a:t>
            </a:r>
            <a:r>
              <a:rPr b="1" lang="nl" sz="1100">
                <a:solidFill>
                  <a:srgbClr val="434343"/>
                </a:solidFill>
                <a:highlight>
                  <a:srgbClr val="FFFFFF"/>
                </a:highlight>
              </a:rPr>
              <a:t>Palace Music</a:t>
            </a:r>
            <a:r>
              <a:rPr lang="nl" sz="1100">
                <a:solidFill>
                  <a:srgbClr val="434343"/>
                </a:solidFill>
                <a:highlight>
                  <a:srgbClr val="FFFFFF"/>
                </a:highlight>
              </a:rPr>
              <a:t>, </a:t>
            </a:r>
            <a:r>
              <a:rPr b="1" lang="nl" sz="1100">
                <a:solidFill>
                  <a:srgbClr val="434343"/>
                </a:solidFill>
                <a:highlight>
                  <a:srgbClr val="FFFFFF"/>
                </a:highlight>
              </a:rPr>
              <a:t>Bonnie "Prince" Billy</a:t>
            </a:r>
            <a:r>
              <a:rPr lang="nl" sz="1100">
                <a:solidFill>
                  <a:srgbClr val="434343"/>
                </a:solidFill>
                <a:highlight>
                  <a:srgbClr val="FFFFFF"/>
                </a:highlight>
              </a:rPr>
              <a:t>, en onder zijn eigen naam. Zijn muziek wordt gekenmerkt door zijn krakende, soms valse stem, maar altijd recht uit het hart. Hij werd in het verleden wel vergeleken met </a:t>
            </a:r>
            <a:r>
              <a:rPr lang="nl" sz="1100">
                <a:solidFill>
                  <a:srgbClr val="434343"/>
                </a:solidFill>
                <a:highlight>
                  <a:srgbClr val="FFFFFF"/>
                </a:highlight>
                <a:uFill>
                  <a:noFill/>
                </a:uFill>
                <a:hlinkClick r:id="rId6">
                  <a:extLst>
                    <a:ext uri="{A12FA001-AC4F-418D-AE19-62706E023703}">
                      <ahyp:hlinkClr val="tx"/>
                    </a:ext>
                  </a:extLst>
                </a:hlinkClick>
              </a:rPr>
              <a:t>Neil Young</a:t>
            </a:r>
            <a:r>
              <a:rPr lang="nl" sz="1100">
                <a:solidFill>
                  <a:srgbClr val="434343"/>
                </a:solidFill>
                <a:highlight>
                  <a:srgbClr val="FFFFFF"/>
                </a:highlight>
              </a:rPr>
              <a:t> en </a:t>
            </a:r>
            <a:r>
              <a:rPr lang="nl" sz="1100">
                <a:solidFill>
                  <a:srgbClr val="434343"/>
                </a:solidFill>
                <a:highlight>
                  <a:srgbClr val="FFFFFF"/>
                </a:highlight>
                <a:uFill>
                  <a:noFill/>
                </a:uFill>
                <a:hlinkClick r:id="rId7">
                  <a:extLst>
                    <a:ext uri="{A12FA001-AC4F-418D-AE19-62706E023703}">
                      <ahyp:hlinkClr val="tx"/>
                    </a:ext>
                  </a:extLst>
                </a:hlinkClick>
              </a:rPr>
              <a:t>Leonard Cohen</a:t>
            </a:r>
            <a:r>
              <a:rPr lang="nl" sz="1100">
                <a:solidFill>
                  <a:srgbClr val="434343"/>
                </a:solidFill>
                <a:highlight>
                  <a:srgbClr val="FFFFFF"/>
                </a:highlight>
              </a:rPr>
              <a:t>.</a:t>
            </a:r>
            <a:endParaRPr sz="1100">
              <a:solidFill>
                <a:srgbClr val="434343"/>
              </a:solidFill>
              <a:highlight>
                <a:srgbClr val="FFFFFF"/>
              </a:highlight>
            </a:endParaRPr>
          </a:p>
          <a:p>
            <a:pPr indent="0" lvl="0" marL="0" rtl="0" algn="l">
              <a:spcBef>
                <a:spcPts val="0"/>
              </a:spcBef>
              <a:spcAft>
                <a:spcPts val="0"/>
              </a:spcAft>
              <a:buNone/>
            </a:pPr>
            <a:r>
              <a:t/>
            </a:r>
            <a:endParaRPr sz="1100">
              <a:solidFill>
                <a:srgbClr val="434343"/>
              </a:solidFill>
              <a:highlight>
                <a:srgbClr val="FFFFFF"/>
              </a:highlight>
            </a:endParaRPr>
          </a:p>
          <a:p>
            <a:pPr indent="0" lvl="0" marL="0" rtl="0" algn="l">
              <a:spcBef>
                <a:spcPts val="0"/>
              </a:spcBef>
              <a:spcAft>
                <a:spcPts val="0"/>
              </a:spcAft>
              <a:buNone/>
            </a:pPr>
            <a:r>
              <a:t/>
            </a:r>
            <a:endParaRPr sz="1100">
              <a:solidFill>
                <a:srgbClr val="434343"/>
              </a:solidFill>
              <a:highlight>
                <a:srgbClr val="FFFFFF"/>
              </a:highlight>
            </a:endParaRPr>
          </a:p>
          <a:p>
            <a:pPr indent="0" lvl="0" marL="0" rtl="0" algn="l">
              <a:spcBef>
                <a:spcPts val="0"/>
              </a:spcBef>
              <a:spcAft>
                <a:spcPts val="0"/>
              </a:spcAft>
              <a:buNone/>
            </a:pPr>
            <a:r>
              <a:rPr lang="nl" sz="1100">
                <a:solidFill>
                  <a:srgbClr val="434343"/>
                </a:solidFill>
                <a:highlight>
                  <a:srgbClr val="FFFFFF"/>
                </a:highlight>
              </a:rPr>
              <a:t>Het nummer: </a:t>
            </a:r>
            <a:endParaRPr sz="1100">
              <a:solidFill>
                <a:srgbClr val="434343"/>
              </a:solidFill>
              <a:highlight>
                <a:srgbClr val="FFFFFF"/>
              </a:highlight>
            </a:endParaRPr>
          </a:p>
          <a:p>
            <a:pPr indent="0" lvl="0" marL="0" rtl="0" algn="l">
              <a:spcBef>
                <a:spcPts val="0"/>
              </a:spcBef>
              <a:spcAft>
                <a:spcPts val="0"/>
              </a:spcAft>
              <a:buNone/>
            </a:pPr>
            <a:r>
              <a:t/>
            </a:r>
            <a:endParaRPr sz="1100">
              <a:solidFill>
                <a:srgbClr val="434343"/>
              </a:solidFill>
              <a:highlight>
                <a:srgbClr val="FFFFFF"/>
              </a:highlight>
            </a:endParaRPr>
          </a:p>
          <a:p>
            <a:pPr indent="0" lvl="0" marL="0" rtl="0" algn="l">
              <a:spcBef>
                <a:spcPts val="0"/>
              </a:spcBef>
              <a:spcAft>
                <a:spcPts val="0"/>
              </a:spcAft>
              <a:buNone/>
            </a:pPr>
            <a:r>
              <a:rPr lang="nl" sz="1100">
                <a:solidFill>
                  <a:srgbClr val="434343"/>
                </a:solidFill>
                <a:highlight>
                  <a:srgbClr val="FFFFFF"/>
                </a:highlight>
              </a:rPr>
              <a:t>‘Een nummer dat tegelijk fragiel en overweldigend is en zijn verpletterende schoonheid haalt uit ingetogenheid en onderhuidse emoties. Net of de song er niet wil zijn en je aanspreekt met neergeslagen ogen’</a:t>
            </a:r>
            <a:endParaRPr sz="1100">
              <a:solidFill>
                <a:srgbClr val="434343"/>
              </a:solidFill>
              <a:highlight>
                <a:srgbClr val="FFFFFF"/>
              </a:highlight>
            </a:endParaRPr>
          </a:p>
        </p:txBody>
      </p:sp>
      <p:pic>
        <p:nvPicPr>
          <p:cNvPr descr="I See a Darkness is the name of an album by Bonnie 'Prince' Billy. It is Will Oldham's sixth album, and the first on which he used his Bonnie 'Prince' Billy moniker. The album was released in 1999 on Palace Records. &#10;The album also features Bob Arellano, Colin Gagon, Paul Oldham, and Peter Townsend. Johnny Cash would later record the title track on his album American III: Solitary Man (2000). Oldham provided background vocals for Cash's version. Steve Adey also covered the title track on his 2006 LP All Things Real." id="291" name="Google Shape;291;p40" title="Bonnie 'Prince' Billy &quot;I See a Darkness&quot; (Lyrics)">
            <a:hlinkClick r:id="rId8"/>
          </p:cNvPr>
          <p:cNvPicPr preferRelativeResize="0"/>
          <p:nvPr/>
        </p:nvPicPr>
        <p:blipFill>
          <a:blip r:embed="rId9">
            <a:alphaModFix/>
          </a:blip>
          <a:stretch>
            <a:fillRect/>
          </a:stretch>
        </p:blipFill>
        <p:spPr>
          <a:xfrm>
            <a:off x="4483400" y="816675"/>
            <a:ext cx="4144000" cy="310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nvSpPr>
        <p:spPr>
          <a:xfrm>
            <a:off x="176575" y="161225"/>
            <a:ext cx="8482800" cy="498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0"/>
              </a:spcAft>
              <a:buNone/>
            </a:pPr>
            <a:r>
              <a:rPr b="1" lang="nl" sz="2300">
                <a:highlight>
                  <a:srgbClr val="FFFFFF"/>
                </a:highlight>
                <a:latin typeface="Comfortaa"/>
                <a:ea typeface="Comfortaa"/>
                <a:cs typeface="Comfortaa"/>
                <a:sym typeface="Comfortaa"/>
              </a:rPr>
              <a:t>Sigur Rós brengt ode aan traagheid</a:t>
            </a:r>
            <a:endParaRPr b="1" sz="2300">
              <a:highlight>
                <a:srgbClr val="FFFFFF"/>
              </a:highlight>
              <a:latin typeface="Comfortaa"/>
              <a:ea typeface="Comfortaa"/>
              <a:cs typeface="Comfortaa"/>
              <a:sym typeface="Comfortaa"/>
            </a:endParaRPr>
          </a:p>
          <a:p>
            <a:pPr indent="0" lvl="0" marL="0" rtl="0" algn="l">
              <a:lnSpc>
                <a:spcPct val="115000"/>
              </a:lnSpc>
              <a:spcBef>
                <a:spcPts val="1200"/>
              </a:spcBef>
              <a:spcAft>
                <a:spcPts val="0"/>
              </a:spcAft>
              <a:buNone/>
            </a:pPr>
            <a:r>
              <a:rPr lang="nl" sz="1000">
                <a:highlight>
                  <a:srgbClr val="FFFFFF"/>
                </a:highlight>
              </a:rPr>
              <a:t>Spotgoedkoop reizen door IJsland? Sigur Rós maakte het mogelijk in 2016. Tijdens het 24 uur durende tv-evenement ‘Route One’ tufte je met hen mee doorheen een adembenemend landschap. Het leverde verrassend verslavende slow tv op.</a:t>
            </a:r>
            <a:endParaRPr sz="1000">
              <a:highlight>
                <a:srgbClr val="FFFFFF"/>
              </a:highlight>
            </a:endParaRPr>
          </a:p>
          <a:p>
            <a:pPr indent="0" lvl="0" marL="0" rtl="0" algn="l">
              <a:lnSpc>
                <a:spcPct val="115000"/>
              </a:lnSpc>
              <a:spcBef>
                <a:spcPts val="1200"/>
              </a:spcBef>
              <a:spcAft>
                <a:spcPts val="0"/>
              </a:spcAft>
              <a:buNone/>
            </a:pPr>
            <a:r>
              <a:rPr lang="nl" sz="1000">
                <a:highlight>
                  <a:srgbClr val="FFFFFF"/>
                </a:highlight>
              </a:rPr>
              <a:t>Het was niet alleen de langste dag van het jaar, maar ook de Internationale Dag van de Muziek. Geen betere timing mogelijk voor Sigur Rós om je een dag en een nacht lang te loodsen doorheen IJsland, waarbij de zon nooit ondergaat.</a:t>
            </a:r>
            <a:endParaRPr sz="1000">
              <a:highlight>
                <a:srgbClr val="FFFFFF"/>
              </a:highlight>
            </a:endParaRPr>
          </a:p>
          <a:p>
            <a:pPr indent="0" lvl="0" marL="0" rtl="0" algn="l">
              <a:lnSpc>
                <a:spcPct val="115000"/>
              </a:lnSpc>
              <a:spcBef>
                <a:spcPts val="1200"/>
              </a:spcBef>
              <a:spcAft>
                <a:spcPts val="0"/>
              </a:spcAft>
              <a:buNone/>
            </a:pPr>
            <a:r>
              <a:rPr lang="nl" sz="1000">
                <a:highlight>
                  <a:srgbClr val="FFFFFF"/>
                </a:highlight>
              </a:rPr>
              <a:t>Saaie televisie, denkt u? Niet in dit geval: er gebeurt inderdaad niet knap veel, maar een bezwerende soundtrack brengt je daarbij langzaam in hypnose. Voorlopig hoogtepunt in onze zentoestand: rond halfvier 's middags lijkt de zon door te breken, worden de wolken met zilveren lijnen omzoomd en klinkt de etherische stem van Jónsi net zo glaciaal als het donkere meer onder aan de slingerende weg oogt. In de verte zie je gigantische bergen rijzen.</a:t>
            </a:r>
            <a:endParaRPr sz="1000">
              <a:highlight>
                <a:srgbClr val="FFFFFF"/>
              </a:highlight>
            </a:endParaRPr>
          </a:p>
          <a:p>
            <a:pPr indent="0" lvl="0" marL="0" rtl="0" algn="l">
              <a:lnSpc>
                <a:spcPct val="115000"/>
              </a:lnSpc>
              <a:spcBef>
                <a:spcPts val="1400"/>
              </a:spcBef>
              <a:spcAft>
                <a:spcPts val="0"/>
              </a:spcAft>
              <a:buNone/>
            </a:pPr>
            <a:r>
              <a:rPr b="1" lang="nl" sz="1300">
                <a:highlight>
                  <a:srgbClr val="FFFFFF"/>
                </a:highlight>
                <a:latin typeface="Comfortaa"/>
                <a:ea typeface="Comfortaa"/>
                <a:cs typeface="Comfortaa"/>
                <a:sym typeface="Comfortaa"/>
              </a:rPr>
              <a:t>6.000 internettoeristen</a:t>
            </a:r>
            <a:endParaRPr b="1" sz="1300">
              <a:highlight>
                <a:srgbClr val="FFFFFF"/>
              </a:highlight>
              <a:latin typeface="Comfortaa"/>
              <a:ea typeface="Comfortaa"/>
              <a:cs typeface="Comfortaa"/>
              <a:sym typeface="Comfortaa"/>
            </a:endParaRPr>
          </a:p>
          <a:p>
            <a:pPr indent="0" lvl="0" marL="0" rtl="0" algn="l">
              <a:lnSpc>
                <a:spcPct val="115000"/>
              </a:lnSpc>
              <a:spcBef>
                <a:spcPts val="1200"/>
              </a:spcBef>
              <a:spcAft>
                <a:spcPts val="0"/>
              </a:spcAft>
              <a:buNone/>
            </a:pPr>
            <a:r>
              <a:rPr lang="nl" sz="900">
                <a:highlight>
                  <a:srgbClr val="FFFFFF"/>
                </a:highlight>
              </a:rPr>
              <a:t>We blijken niet de enigen die dromerig blijven hangen bij dit zweverige hoogstandje: op YouTube zie je dat zo'n 6.000 internetgebruikers hun dagtaak opzijschuiven voor deze slow tv. Heel wat fans postten op sociale media ook hoe en waar ze kijken: onder een dekentje, in een muffig kantoor, met de poes op schoot of pendelend met de trein: het ene uitzicht is kennelijk het andere niet. Ook op de nationale televisie in IJsland werd dit verstilde spektakelstuk live uitgezonden.</a:t>
            </a:r>
            <a:endParaRPr sz="900">
              <a:highlight>
                <a:srgbClr val="FFFFFF"/>
              </a:highlight>
            </a:endParaRPr>
          </a:p>
          <a:p>
            <a:pPr indent="0" lvl="0" marL="0" rtl="0" algn="l">
              <a:lnSpc>
                <a:spcPct val="115000"/>
              </a:lnSpc>
              <a:spcBef>
                <a:spcPts val="1200"/>
              </a:spcBef>
              <a:spcAft>
                <a:spcPts val="0"/>
              </a:spcAft>
              <a:buNone/>
            </a:pPr>
            <a:r>
              <a:rPr lang="nl" sz="900">
                <a:highlight>
                  <a:srgbClr val="FFFFFF"/>
                </a:highlight>
              </a:rPr>
              <a:t>Voor een groot deel zorgt de soundtrack van Sigur Rós dat je aan het scherm gekluisterd blijft. Deze ambientachtige soundtrack genereerde de groep overigens in realtime via de app Bronze. Majestueus traag slepen de repetitieve composities zich voort. Zoals slow tv bewust terugschakelt naar een lagere versnelling, heeft de groep die gedachte voor ogen gehouden bij het maken van de muziek.</a:t>
            </a:r>
            <a:endParaRPr sz="900">
              <a:highlight>
                <a:srgbClr val="FFFFFF"/>
              </a:highlight>
            </a:endParaRPr>
          </a:p>
          <a:p>
            <a:pPr indent="0" lvl="0" marL="0" rtl="0" algn="l">
              <a:lnSpc>
                <a:spcPct val="115000"/>
              </a:lnSpc>
              <a:spcBef>
                <a:spcPts val="1200"/>
              </a:spcBef>
              <a:spcAft>
                <a:spcPts val="0"/>
              </a:spcAft>
              <a:buNone/>
            </a:pPr>
            <a:r>
              <a:rPr lang="nl" sz="900">
                <a:highlight>
                  <a:srgbClr val="FFFFFF"/>
                </a:highlight>
              </a:rPr>
              <a:t>Frontman Jónsi gaf eerder dan ook deze lofzang op de traagheid bij dit evenement: "In een tijdperk van instantbevrediging, waarin alles snel gaat, wilden wij precies het tegenovergestelde doen. Slow tv is contra-actief, in die zin dat het in realtime en heel langzaam gebeurt."</a:t>
            </a:r>
            <a:endParaRPr sz="1000">
              <a:highlight>
                <a:srgbClr val="FFFFFF"/>
              </a:highlight>
            </a:endParaRPr>
          </a:p>
          <a:p>
            <a:pPr indent="0" lvl="0" marL="0" rtl="0" algn="l">
              <a:spcBef>
                <a:spcPts val="1200"/>
              </a:spcBef>
              <a:spcAft>
                <a:spcPts val="0"/>
              </a:spcAft>
              <a:buNone/>
            </a:pPr>
            <a:r>
              <a:t/>
            </a:r>
            <a:endParaRPr>
              <a:latin typeface="Roboto Mono Medium"/>
              <a:ea typeface="Roboto Mono Medium"/>
              <a:cs typeface="Roboto Mono Medium"/>
              <a:sym typeface="Roboto Mon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2"/>
          <p:cNvSpPr txBox="1"/>
          <p:nvPr/>
        </p:nvSpPr>
        <p:spPr>
          <a:xfrm>
            <a:off x="245675" y="276375"/>
            <a:ext cx="4905600" cy="124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900">
              <a:highlight>
                <a:srgbClr val="FFFFFF"/>
              </a:highlight>
            </a:endParaRPr>
          </a:p>
          <a:p>
            <a:pPr indent="0" lvl="0" marL="0" rtl="0" algn="l">
              <a:lnSpc>
                <a:spcPct val="115000"/>
              </a:lnSpc>
              <a:spcBef>
                <a:spcPts val="1200"/>
              </a:spcBef>
              <a:spcAft>
                <a:spcPts val="0"/>
              </a:spcAft>
              <a:buNone/>
            </a:pPr>
            <a:r>
              <a:t/>
            </a:r>
            <a:endParaRPr sz="900">
              <a:highlight>
                <a:srgbClr val="FFFFFF"/>
              </a:highlight>
            </a:endParaRPr>
          </a:p>
          <a:p>
            <a:pPr indent="0" lvl="0" marL="0" rtl="0" algn="l">
              <a:spcBef>
                <a:spcPts val="120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pic>
        <p:nvPicPr>
          <p:cNvPr descr="Sigur Rós: Route One [HD]&#10;&#10;Full information &amp; credits on http://sigur-ros.co.uk/routeone&#10;get &quot;route one&quot;: http://sigur-ros.co.uk/get/routeone/&#10;get &quot;route one (24 hour version)&quot;: http://sigur-ros.co.uk/get/routeone24/&#10;&#10;Sigur Rós / XL Recordings / RÚV" id="302" name="Google Shape;302;p42" title="Sigur Rós - Route One [Part 1 - 1080p]">
            <a:hlinkClick r:id="rId3"/>
          </p:cNvPr>
          <p:cNvPicPr preferRelativeResize="0"/>
          <p:nvPr/>
        </p:nvPicPr>
        <p:blipFill>
          <a:blip r:embed="rId4">
            <a:alphaModFix/>
          </a:blip>
          <a:stretch>
            <a:fillRect/>
          </a:stretch>
        </p:blipFill>
        <p:spPr>
          <a:xfrm>
            <a:off x="160100" y="841800"/>
            <a:ext cx="2807776" cy="2105824"/>
          </a:xfrm>
          <a:prstGeom prst="rect">
            <a:avLst/>
          </a:prstGeom>
          <a:noFill/>
          <a:ln>
            <a:noFill/>
          </a:ln>
        </p:spPr>
      </p:pic>
      <p:pic>
        <p:nvPicPr>
          <p:cNvPr descr="Sigur Rós: Route One [HD]&#10;&#10;Full information &amp; credits on http://sigur-ros.co.uk/routeone&#10;get &quot;route one&quot;: http://sigur-ros.co.uk/get/routeone/&#10;get &quot;route one (24 hour version)&quot;: http://sigur-ros.co.uk/get/routeone24/&#10;&#10;Sigur Rós / XL Recordings / RÚV" id="303" name="Google Shape;303;p42" title="Sigur Rós - Route One [Part 2 - 1080p]">
            <a:hlinkClick r:id="rId5"/>
          </p:cNvPr>
          <p:cNvPicPr preferRelativeResize="0"/>
          <p:nvPr/>
        </p:nvPicPr>
        <p:blipFill>
          <a:blip r:embed="rId6">
            <a:alphaModFix/>
          </a:blip>
          <a:stretch>
            <a:fillRect/>
          </a:stretch>
        </p:blipFill>
        <p:spPr>
          <a:xfrm>
            <a:off x="3168113" y="841800"/>
            <a:ext cx="2807774" cy="2105825"/>
          </a:xfrm>
          <a:prstGeom prst="rect">
            <a:avLst/>
          </a:prstGeom>
          <a:noFill/>
          <a:ln>
            <a:noFill/>
          </a:ln>
        </p:spPr>
      </p:pic>
      <p:pic>
        <p:nvPicPr>
          <p:cNvPr descr="Sigur Rós: Route One [HD]&#10;&#10;Full information &amp; credits on http://sigur-ros.co.uk/routeone&#10;get &quot;route one&quot;: http://sigur-ros.co.uk/get/routeone/&#10;get &quot;route one (24 hour version)&quot;: http://sigur-ros.co.uk/get/routeone24/&#10;&#10;Sigur Rós / XL Recordings / RÚV" id="304" name="Google Shape;304;p42" title="Sigur Rós - Route One [Part 3 - 1080p]">
            <a:hlinkClick r:id="rId7"/>
          </p:cNvPr>
          <p:cNvPicPr preferRelativeResize="0"/>
          <p:nvPr/>
        </p:nvPicPr>
        <p:blipFill>
          <a:blip r:embed="rId8">
            <a:alphaModFix/>
          </a:blip>
          <a:stretch>
            <a:fillRect/>
          </a:stretch>
        </p:blipFill>
        <p:spPr>
          <a:xfrm>
            <a:off x="6116750" y="841813"/>
            <a:ext cx="2807750" cy="2105807"/>
          </a:xfrm>
          <a:prstGeom prst="rect">
            <a:avLst/>
          </a:prstGeom>
          <a:noFill/>
          <a:ln>
            <a:noFill/>
          </a:ln>
        </p:spPr>
      </p:pic>
      <p:sp>
        <p:nvSpPr>
          <p:cNvPr id="305" name="Google Shape;305;p42"/>
          <p:cNvSpPr txBox="1"/>
          <p:nvPr/>
        </p:nvSpPr>
        <p:spPr>
          <a:xfrm>
            <a:off x="744650" y="3124475"/>
            <a:ext cx="138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Roboto Mono Medium"/>
                <a:ea typeface="Roboto Mono Medium"/>
                <a:cs typeface="Roboto Mono Medium"/>
                <a:sym typeface="Roboto Mono Medium"/>
              </a:rPr>
              <a:t>Deel 1</a:t>
            </a:r>
            <a:endParaRPr>
              <a:latin typeface="Roboto Mono Medium"/>
              <a:ea typeface="Roboto Mono Medium"/>
              <a:cs typeface="Roboto Mono Medium"/>
              <a:sym typeface="Roboto Mono Medium"/>
            </a:endParaRPr>
          </a:p>
        </p:txBody>
      </p:sp>
      <p:sp>
        <p:nvSpPr>
          <p:cNvPr id="306" name="Google Shape;306;p42"/>
          <p:cNvSpPr txBox="1"/>
          <p:nvPr/>
        </p:nvSpPr>
        <p:spPr>
          <a:xfrm>
            <a:off x="3508350" y="3124475"/>
            <a:ext cx="158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Roboto Mono Medium"/>
                <a:ea typeface="Roboto Mono Medium"/>
                <a:cs typeface="Roboto Mono Medium"/>
                <a:sym typeface="Roboto Mono Medium"/>
              </a:rPr>
              <a:t>Deel 2</a:t>
            </a:r>
            <a:endParaRPr>
              <a:latin typeface="Roboto Mono Medium"/>
              <a:ea typeface="Roboto Mono Medium"/>
              <a:cs typeface="Roboto Mono Medium"/>
              <a:sym typeface="Roboto Mono Medium"/>
            </a:endParaRPr>
          </a:p>
        </p:txBody>
      </p:sp>
      <p:sp>
        <p:nvSpPr>
          <p:cNvPr id="307" name="Google Shape;307;p42"/>
          <p:cNvSpPr txBox="1"/>
          <p:nvPr/>
        </p:nvSpPr>
        <p:spPr>
          <a:xfrm>
            <a:off x="6287350" y="3124475"/>
            <a:ext cx="121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Roboto Mono Medium"/>
                <a:ea typeface="Roboto Mono Medium"/>
                <a:cs typeface="Roboto Mono Medium"/>
                <a:sym typeface="Roboto Mono Medium"/>
              </a:rPr>
              <a:t>Deel 3</a:t>
            </a:r>
            <a:endParaRPr>
              <a:latin typeface="Roboto Mono Medium"/>
              <a:ea typeface="Roboto Mono Medium"/>
              <a:cs typeface="Roboto Mono Medium"/>
              <a:sym typeface="Roboto Mon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3"/>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313" name="Google Shape;313;p43"/>
          <p:cNvSpPr txBox="1"/>
          <p:nvPr/>
        </p:nvSpPr>
        <p:spPr>
          <a:xfrm>
            <a:off x="201700" y="347375"/>
            <a:ext cx="3619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5600">
                <a:latin typeface="Roboto Mono"/>
                <a:ea typeface="Roboto Mono"/>
                <a:cs typeface="Roboto Mono"/>
                <a:sym typeface="Roboto Mono"/>
              </a:rPr>
              <a:t>Kunst</a:t>
            </a:r>
            <a:endParaRPr b="1" sz="5600">
              <a:latin typeface="Roboto Mono"/>
              <a:ea typeface="Roboto Mono"/>
              <a:cs typeface="Roboto Mono"/>
              <a:sym typeface="Roboto Mono"/>
            </a:endParaRPr>
          </a:p>
        </p:txBody>
      </p:sp>
      <p:cxnSp>
        <p:nvCxnSpPr>
          <p:cNvPr id="314" name="Google Shape;314;p43"/>
          <p:cNvCxnSpPr/>
          <p:nvPr/>
        </p:nvCxnSpPr>
        <p:spPr>
          <a:xfrm flipH="1" rot="10800000">
            <a:off x="156875" y="2510225"/>
            <a:ext cx="3619500" cy="11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nvSpPr>
        <p:spPr>
          <a:xfrm>
            <a:off x="168100" y="246525"/>
            <a:ext cx="349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Roboto Mono Medium"/>
                <a:ea typeface="Roboto Mono Medium"/>
                <a:cs typeface="Roboto Mono Medium"/>
                <a:sym typeface="Roboto Mono Medium"/>
              </a:rPr>
              <a:t>Hans op de beeck: </a:t>
            </a:r>
            <a:r>
              <a:rPr lang="nl" u="sng">
                <a:solidFill>
                  <a:schemeClr val="hlink"/>
                </a:solidFill>
                <a:latin typeface="Roboto Mono Medium"/>
                <a:ea typeface="Roboto Mono Medium"/>
                <a:cs typeface="Roboto Mono Medium"/>
                <a:sym typeface="Roboto Mono Medium"/>
                <a:hlinkClick r:id="rId3"/>
              </a:rPr>
              <a:t>site</a:t>
            </a:r>
            <a:endParaRPr>
              <a:latin typeface="Roboto Mono Medium"/>
              <a:ea typeface="Roboto Mono Medium"/>
              <a:cs typeface="Roboto Mono Medium"/>
              <a:sym typeface="Roboto Mono Medium"/>
            </a:endParaRPr>
          </a:p>
        </p:txBody>
      </p:sp>
      <p:pic>
        <p:nvPicPr>
          <p:cNvPr descr="© Hans Op de Beeck - 2019&#10;&#10;‘Staging Silence (3)’ is the third and final installment in a series of autonomous art films, all realised according to the same principles. In the three films, two pairs of anonymous hands construct and deconstruct fictional interiors and landscapes on a mini film set of just three square meters in size.&#10;This film takes the viewer on a visual journey through depopulated, enigmatic and often melancholic, but nonetheless playful, small-scaled places, which are built up and taken down before the eye of the camera.&#10;The two pairs of anonymous hands, like a double Deus ex Machina of sorts, decide on the life and death, growth and blossoming or decay of the places that are conjured up. The landscapes and interiors are teaming with cultural and subcultural references, including historical as well as current themes that refer to the way in which man - both in his dealings with architecture and with nature — 'humanises' the open space in an attempt to create meaning, identity and a logical interaction with time. For the first time in the series, this film also includes clear references to the life-size sculptures and immersive installations of Op de Beeck’s oeuvre.&#10;Op de Beeck's film is accompanied by a score inspired by the images, composed and performed by composer-musician Scanner (uk).&#10;&#10;http://www.hansopdebeeck.com​" id="320" name="Google Shape;320;p44" title="Hans Op de Beeck - Staging Silence (3)">
            <a:hlinkClick r:id="rId4"/>
          </p:cNvPr>
          <p:cNvPicPr preferRelativeResize="0"/>
          <p:nvPr/>
        </p:nvPicPr>
        <p:blipFill>
          <a:blip r:embed="rId5">
            <a:alphaModFix/>
          </a:blip>
          <a:stretch>
            <a:fillRect/>
          </a:stretch>
        </p:blipFill>
        <p:spPr>
          <a:xfrm>
            <a:off x="152400" y="799125"/>
            <a:ext cx="4572000" cy="3429000"/>
          </a:xfrm>
          <a:prstGeom prst="rect">
            <a:avLst/>
          </a:prstGeom>
          <a:noFill/>
          <a:ln>
            <a:noFill/>
          </a:ln>
        </p:spPr>
      </p:pic>
      <p:sp>
        <p:nvSpPr>
          <p:cNvPr id="321" name="Google Shape;321;p44"/>
          <p:cNvSpPr txBox="1"/>
          <p:nvPr/>
        </p:nvSpPr>
        <p:spPr>
          <a:xfrm>
            <a:off x="5009025" y="799125"/>
            <a:ext cx="39558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150">
                <a:highlight>
                  <a:srgbClr val="FFFFFF"/>
                </a:highlight>
              </a:rPr>
              <a:t>Als multidisciplinair kunstenaar bewandelt Hans Op de Beeck een opmerkelijk artistiek parcours. De lijst met media is lang, gaande van sculptuur en installatie, over fotografie en aquarel tot video en opera. Tijdens het creatieproces vertrekt de kunstenaar vaak vanuit vertrouwde situaties en geeft die een eigen, bevreemdende twist. Op deze manier creëert Op de Beeck een fictieve wereld die de complexiteit van de realiteit oproept. Naargelang de inhoud van het kunstwerk, doorgaans vanuit een maatschappelijke trend of een cultuurhistorisch perspectief, overweegt Op de Beeck verschillende vormen van esthetiek: niet zelden een combinatie van verstilde, minimalistische vormen en bombastische, maniëristische elementen. </a:t>
            </a:r>
            <a:r>
              <a:rPr b="1" lang="nl" sz="1150">
                <a:highlight>
                  <a:srgbClr val="FFFFFF"/>
                </a:highlight>
              </a:rPr>
              <a:t>Met zijn sterk geënsceneerd werk wil de kunstenaar rust scheppen en de toeschouwer aanzetten tot contemplatie: nadenken over zichzelf, over de samenleving, over de zin van het leven en de dood.</a:t>
            </a:r>
            <a:endParaRPr b="1">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nvSpPr>
        <p:spPr>
          <a:xfrm>
            <a:off x="168100" y="246525"/>
            <a:ext cx="87294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2300">
                <a:latin typeface="Comfortaa"/>
                <a:ea typeface="Comfortaa"/>
                <a:cs typeface="Comfortaa"/>
                <a:sym typeface="Comfortaa"/>
              </a:rPr>
              <a:t>Michael Borremans</a:t>
            </a:r>
            <a:r>
              <a:rPr lang="nl">
                <a:latin typeface="Roboto Mono Medium"/>
                <a:ea typeface="Roboto Mono Medium"/>
                <a:cs typeface="Roboto Mono Medium"/>
                <a:sym typeface="Roboto Mono Medium"/>
              </a:rPr>
              <a:t>: </a:t>
            </a:r>
            <a:r>
              <a:rPr lang="nl" u="sng">
                <a:solidFill>
                  <a:schemeClr val="hlink"/>
                </a:solidFill>
                <a:latin typeface="Roboto Mono Medium"/>
                <a:ea typeface="Roboto Mono Medium"/>
                <a:cs typeface="Roboto Mono Medium"/>
                <a:sym typeface="Roboto Mono Medium"/>
                <a:hlinkClick r:id="rId3"/>
              </a:rPr>
              <a:t>link</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nl" u="sng">
                <a:solidFill>
                  <a:schemeClr val="hlink"/>
                </a:solidFill>
                <a:latin typeface="Roboto Mono Medium"/>
                <a:ea typeface="Roboto Mono Medium"/>
                <a:cs typeface="Roboto Mono Medium"/>
                <a:sym typeface="Roboto Mono Medium"/>
                <a:hlinkClick r:id="rId4"/>
              </a:rPr>
              <a:t>docu</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nl" sz="1800">
                <a:solidFill>
                  <a:srgbClr val="231F20"/>
                </a:solidFill>
                <a:highlight>
                  <a:srgbClr val="FFFFFF"/>
                </a:highlight>
              </a:rPr>
              <a:t>Michaël Borremans is een van de belangrijkste Belgische kunstenaars van het ogenblik. In zijn schilderijen, tekeningen en films dompelt hij ons onder in de moeilijk te behappen schoonheid van vreemd-vertrouwde maar wezenlijk onlogische situaties. De personages die zijn werk bevolken, zitten gekneld in een onbestemde tijd en ruimte. Vergetelheid of institutionele onderdrukking lijken hun deel. De radicale keuze voor onverklaarbare bevreemding en verwarrende schoonheid maakt Borremans relevant binnen de internationale hedendaagse figuratieve schilderkunst, waarin het verlangen naar strikt afgelijnde semiotiek en conceptualisering nog altijd de boventoon voert.</a:t>
            </a:r>
            <a:endParaRPr sz="1200">
              <a:solidFill>
                <a:srgbClr val="282B33"/>
              </a:solidFill>
              <a:highlight>
                <a:srgbClr val="FFFFFF"/>
              </a:highlight>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6"/>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332" name="Google Shape;332;p46"/>
          <p:cNvSpPr txBox="1"/>
          <p:nvPr/>
        </p:nvSpPr>
        <p:spPr>
          <a:xfrm>
            <a:off x="201700" y="347375"/>
            <a:ext cx="3619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5600">
                <a:latin typeface="Roboto Mono"/>
                <a:ea typeface="Roboto Mono"/>
                <a:cs typeface="Roboto Mono"/>
                <a:sym typeface="Roboto Mono"/>
              </a:rPr>
              <a:t>Film</a:t>
            </a:r>
            <a:endParaRPr b="1" sz="5600">
              <a:latin typeface="Roboto Mono"/>
              <a:ea typeface="Roboto Mono"/>
              <a:cs typeface="Roboto Mono"/>
              <a:sym typeface="Roboto Mono"/>
            </a:endParaRPr>
          </a:p>
        </p:txBody>
      </p:sp>
      <p:cxnSp>
        <p:nvCxnSpPr>
          <p:cNvPr id="333" name="Google Shape;333;p46"/>
          <p:cNvCxnSpPr/>
          <p:nvPr/>
        </p:nvCxnSpPr>
        <p:spPr>
          <a:xfrm flipH="1" rot="10800000">
            <a:off x="156875" y="2510225"/>
            <a:ext cx="3619500" cy="11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EC"/>
        </a:solidFill>
      </p:bgPr>
    </p:bg>
    <p:spTree>
      <p:nvGrpSpPr>
        <p:cNvPr id="214" name="Shape 214"/>
        <p:cNvGrpSpPr/>
        <p:nvPr/>
      </p:nvGrpSpPr>
      <p:grpSpPr>
        <a:xfrm>
          <a:off x="0" y="0"/>
          <a:ext cx="0" cy="0"/>
          <a:chOff x="0" y="0"/>
          <a:chExt cx="0" cy="0"/>
        </a:xfrm>
      </p:grpSpPr>
      <p:sp>
        <p:nvSpPr>
          <p:cNvPr id="215" name="Google Shape;215;p29"/>
          <p:cNvSpPr txBox="1"/>
          <p:nvPr/>
        </p:nvSpPr>
        <p:spPr>
          <a:xfrm>
            <a:off x="1159200" y="330100"/>
            <a:ext cx="69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216" name="Google Shape;216;p29"/>
          <p:cNvSpPr txBox="1"/>
          <p:nvPr/>
        </p:nvSpPr>
        <p:spPr>
          <a:xfrm>
            <a:off x="591125" y="284050"/>
            <a:ext cx="78075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2100">
                <a:latin typeface="Comfortaa"/>
                <a:ea typeface="Comfortaa"/>
                <a:cs typeface="Comfortaa"/>
                <a:sym typeface="Comfortaa"/>
              </a:rPr>
              <a:t>Vragen</a:t>
            </a:r>
            <a:endParaRPr b="1" sz="2100">
              <a:latin typeface="Comfortaa"/>
              <a:ea typeface="Comfortaa"/>
              <a:cs typeface="Comfortaa"/>
              <a:sym typeface="Comfortaa"/>
            </a:endParaRPr>
          </a:p>
          <a:p>
            <a:pPr indent="0" lvl="0" marL="0" rtl="0" algn="l">
              <a:spcBef>
                <a:spcPts val="0"/>
              </a:spcBef>
              <a:spcAft>
                <a:spcPts val="0"/>
              </a:spcAft>
              <a:buNone/>
            </a:pPr>
            <a:r>
              <a:t/>
            </a:r>
            <a:endParaRPr b="1" sz="2100">
              <a:latin typeface="Comfortaa"/>
              <a:ea typeface="Comfortaa"/>
              <a:cs typeface="Comfortaa"/>
              <a:sym typeface="Comfortaa"/>
            </a:endParaRPr>
          </a:p>
          <a:p>
            <a:pPr indent="-317500" lvl="0" marL="457200" rtl="0" algn="l">
              <a:spcBef>
                <a:spcPts val="0"/>
              </a:spcBef>
              <a:spcAft>
                <a:spcPts val="0"/>
              </a:spcAft>
              <a:buSzPts val="1400"/>
              <a:buChar char="➔"/>
            </a:pPr>
            <a:r>
              <a:rPr lang="nl"/>
              <a:t>Wanneer verliezen jullie jullie geduld?</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Char char="➔"/>
            </a:pPr>
            <a:r>
              <a:rPr lang="nl"/>
              <a:t>Waar willen jullie even kunnen vertragen in het leven?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nl"/>
              <a:t>Kun je tijd voelen? Of zoals Einstein probeerde te bewijzen, is deze relatief? </a:t>
            </a:r>
            <a:endParaRPr/>
          </a:p>
          <a:p>
            <a:pPr indent="0" lvl="0" marL="457200" rtl="0" algn="l">
              <a:spcBef>
                <a:spcPts val="0"/>
              </a:spcBef>
              <a:spcAft>
                <a:spcPts val="0"/>
              </a:spcAft>
              <a:buNone/>
            </a:pPr>
            <a:r>
              <a:rPr lang="nl"/>
              <a:t>(Lore legt simpel uit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nl"/>
              <a:t>heeft social media een gevolg op de snelheid van de tijd?</a:t>
            </a:r>
            <a:endParaRPr/>
          </a:p>
          <a:p>
            <a:pPr indent="-317500" lvl="0" marL="457200" rtl="0" algn="l">
              <a:spcBef>
                <a:spcPts val="0"/>
              </a:spcBef>
              <a:spcAft>
                <a:spcPts val="0"/>
              </a:spcAft>
              <a:buSzPts val="1400"/>
              <a:buChar char="➔"/>
            </a:pPr>
            <a:r>
              <a:rPr lang="nl"/>
              <a:t>Heb je zelf een vraag?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We starten traag met een gedicht:</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nvSpPr>
        <p:spPr>
          <a:xfrm>
            <a:off x="168100" y="268950"/>
            <a:ext cx="8819100" cy="579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b="1" lang="nl" sz="2150">
                <a:solidFill>
                  <a:srgbClr val="202122"/>
                </a:solidFill>
                <a:latin typeface="Comfortaa"/>
                <a:ea typeface="Comfortaa"/>
                <a:cs typeface="Comfortaa"/>
                <a:sym typeface="Comfortaa"/>
              </a:rPr>
              <a:t>Richard Linklater</a:t>
            </a:r>
            <a:endParaRPr b="1" sz="2150">
              <a:solidFill>
                <a:srgbClr val="202122"/>
              </a:solidFill>
              <a:latin typeface="Comfortaa"/>
              <a:ea typeface="Comfortaa"/>
              <a:cs typeface="Comfortaa"/>
              <a:sym typeface="Comfortaa"/>
            </a:endParaRPr>
          </a:p>
          <a:p>
            <a:pPr indent="0" lvl="0" marL="0" rtl="0" algn="l">
              <a:lnSpc>
                <a:spcPct val="115000"/>
              </a:lnSpc>
              <a:spcBef>
                <a:spcPts val="500"/>
              </a:spcBef>
              <a:spcAft>
                <a:spcPts val="0"/>
              </a:spcAft>
              <a:buNone/>
            </a:pPr>
            <a:r>
              <a:t/>
            </a:r>
            <a:endParaRPr b="1" sz="2150">
              <a:solidFill>
                <a:srgbClr val="202122"/>
              </a:solidFill>
              <a:latin typeface="Comfortaa"/>
              <a:ea typeface="Comfortaa"/>
              <a:cs typeface="Comfortaa"/>
              <a:sym typeface="Comfortaa"/>
            </a:endParaRPr>
          </a:p>
          <a:p>
            <a:pPr indent="0" lvl="0" marL="0" rtl="0" algn="l">
              <a:lnSpc>
                <a:spcPct val="115000"/>
              </a:lnSpc>
              <a:spcBef>
                <a:spcPts val="500"/>
              </a:spcBef>
              <a:spcAft>
                <a:spcPts val="0"/>
              </a:spcAft>
              <a:buNone/>
            </a:pPr>
            <a:r>
              <a:rPr lang="nl" sz="1150"/>
              <a:t>Samen met </a:t>
            </a:r>
            <a:r>
              <a:rPr lang="nl" sz="1150">
                <a:uFill>
                  <a:noFill/>
                </a:uFill>
                <a:hlinkClick r:id="rId3"/>
              </a:rPr>
              <a:t>Lee Daniel</a:t>
            </a:r>
            <a:r>
              <a:rPr lang="nl" sz="1150"/>
              <a:t>, met wie hij regelmatig samenwerkte, richtte Linklater in 1985 de </a:t>
            </a:r>
            <a:r>
              <a:rPr lang="nl" sz="1150">
                <a:uFill>
                  <a:noFill/>
                </a:uFill>
                <a:hlinkClick r:id="rId4"/>
              </a:rPr>
              <a:t>Austin Film Society</a:t>
            </a:r>
            <a:r>
              <a:rPr lang="nl" sz="1150"/>
              <a:t> op. Hij wordt om die reden gezien als een van de drijvende krachten achter de ontwikkeling van de stad </a:t>
            </a:r>
            <a:r>
              <a:rPr lang="nl" sz="1150">
                <a:uFill>
                  <a:noFill/>
                </a:uFill>
                <a:hlinkClick r:id="rId5"/>
              </a:rPr>
              <a:t>Austin</a:t>
            </a:r>
            <a:r>
              <a:rPr lang="nl" sz="1150"/>
              <a:t> tot centrum voor de productie van </a:t>
            </a:r>
            <a:r>
              <a:rPr lang="nl" sz="1150">
                <a:uFill>
                  <a:noFill/>
                </a:uFill>
                <a:hlinkClick r:id="rId6"/>
              </a:rPr>
              <a:t>onafhankelijke films</a:t>
            </a:r>
            <a:r>
              <a:rPr lang="nl" sz="1150"/>
              <a:t>. In de eerste jaren van zijn carrière maakte Linklater, die </a:t>
            </a:r>
            <a:r>
              <a:rPr lang="nl" sz="1150">
                <a:uFill>
                  <a:noFill/>
                </a:uFill>
                <a:hlinkClick r:id="rId7"/>
              </a:rPr>
              <a:t>autodidact</a:t>
            </a:r>
            <a:r>
              <a:rPr lang="nl" sz="1150"/>
              <a:t> is op het gebied van de </a:t>
            </a:r>
            <a:r>
              <a:rPr lang="nl" sz="1150">
                <a:uFill>
                  <a:noFill/>
                </a:uFill>
                <a:hlinkClick r:id="rId8"/>
              </a:rPr>
              <a:t>cinematografie</a:t>
            </a:r>
            <a:r>
              <a:rPr lang="nl" sz="1150"/>
              <a:t>, een aantal </a:t>
            </a:r>
            <a:r>
              <a:rPr lang="nl" sz="1150">
                <a:uFill>
                  <a:noFill/>
                </a:uFill>
                <a:hlinkClick r:id="rId9"/>
              </a:rPr>
              <a:t>korte films</a:t>
            </a:r>
            <a:r>
              <a:rPr lang="nl" sz="1150"/>
              <a:t> die vooral gericht waren op het experimenteren met verschillende </a:t>
            </a:r>
            <a:r>
              <a:rPr lang="nl" sz="1150">
                <a:uFill>
                  <a:noFill/>
                </a:uFill>
                <a:hlinkClick r:id="rId10"/>
              </a:rPr>
              <a:t>filmtechnieken</a:t>
            </a:r>
            <a:r>
              <a:rPr lang="nl" sz="1150"/>
              <a:t>. Zijn eerste speelfilm, </a:t>
            </a:r>
            <a:r>
              <a:rPr i="1" lang="nl" sz="1150">
                <a:uFill>
                  <a:noFill/>
                </a:uFill>
                <a:hlinkClick r:id="rId11"/>
              </a:rPr>
              <a:t>It's Impossible to Learn to Plow by Reading Books</a:t>
            </a:r>
            <a:r>
              <a:rPr lang="nl" sz="1150"/>
              <a:t>, nam hij op met een </a:t>
            </a:r>
            <a:r>
              <a:rPr lang="nl" sz="1150">
                <a:uFill>
                  <a:noFill/>
                </a:uFill>
                <a:hlinkClick r:id="rId12"/>
              </a:rPr>
              <a:t>Super 8</a:t>
            </a:r>
            <a:r>
              <a:rPr lang="nl" sz="1150"/>
              <a:t>-camera. Die film, die overigens nooit breed werd gedistribueerd, had al een aantal belangrijke kenmerken van de typische filmstijl waar Linklater naderhand om bekend werd, zoals weinig beweging van de </a:t>
            </a:r>
            <a:r>
              <a:rPr lang="nl" sz="1150">
                <a:uFill>
                  <a:noFill/>
                </a:uFill>
                <a:hlinkClick r:id="rId13"/>
              </a:rPr>
              <a:t>camera</a:t>
            </a:r>
            <a:r>
              <a:rPr lang="nl" sz="1150"/>
              <a:t> en een beperkte </a:t>
            </a:r>
            <a:r>
              <a:rPr lang="nl" sz="1150">
                <a:uFill>
                  <a:noFill/>
                </a:uFill>
                <a:hlinkClick r:id="rId14"/>
              </a:rPr>
              <a:t>verhaallijn</a:t>
            </a:r>
            <a:r>
              <a:rPr lang="nl" sz="1150"/>
              <a:t>.</a:t>
            </a:r>
            <a:endParaRPr sz="1150"/>
          </a:p>
          <a:p>
            <a:pPr indent="0" lvl="0" marL="0" rtl="0" algn="l">
              <a:lnSpc>
                <a:spcPct val="115000"/>
              </a:lnSpc>
              <a:spcBef>
                <a:spcPts val="500"/>
              </a:spcBef>
              <a:spcAft>
                <a:spcPts val="0"/>
              </a:spcAft>
              <a:buNone/>
            </a:pPr>
            <a:r>
              <a:rPr lang="nl" sz="1150"/>
              <a:t>Hoewel hij binnen de </a:t>
            </a:r>
            <a:r>
              <a:rPr lang="nl" sz="1150">
                <a:uFill>
                  <a:noFill/>
                </a:uFill>
                <a:hlinkClick r:id="rId15"/>
              </a:rPr>
              <a:t>cultscene</a:t>
            </a:r>
            <a:r>
              <a:rPr lang="nl" sz="1150"/>
              <a:t> bekendheid verwierf door zijn onafhankelijke films als </a:t>
            </a:r>
            <a:r>
              <a:rPr i="1" lang="nl" sz="1150">
                <a:uFill>
                  <a:noFill/>
                </a:uFill>
                <a:hlinkClick r:id="rId16"/>
              </a:rPr>
              <a:t>Dazed and Confused</a:t>
            </a:r>
            <a:r>
              <a:rPr lang="nl" sz="1150"/>
              <a:t>, </a:t>
            </a:r>
            <a:r>
              <a:rPr i="1" lang="nl" sz="1150">
                <a:uFill>
                  <a:noFill/>
                </a:uFill>
                <a:hlinkClick r:id="rId17"/>
              </a:rPr>
              <a:t>Waking Life</a:t>
            </a:r>
            <a:r>
              <a:rPr lang="nl" sz="1150"/>
              <a:t> en </a:t>
            </a:r>
            <a:r>
              <a:rPr i="1" lang="nl" sz="1150">
                <a:uFill>
                  <a:noFill/>
                </a:uFill>
                <a:hlinkClick r:id="rId18"/>
              </a:rPr>
              <a:t>A Scanner Darkly</a:t>
            </a:r>
            <a:r>
              <a:rPr lang="nl" sz="1150"/>
              <a:t>, kreeg hij bredere erkenning voor zijn </a:t>
            </a:r>
            <a:r>
              <a:rPr lang="nl" sz="1150">
                <a:uFill>
                  <a:noFill/>
                </a:uFill>
                <a:hlinkClick r:id="rId19"/>
              </a:rPr>
              <a:t>mainstream</a:t>
            </a:r>
            <a:r>
              <a:rPr lang="nl" sz="1150"/>
              <a:t> </a:t>
            </a:r>
            <a:r>
              <a:rPr lang="nl" sz="1150">
                <a:uFill>
                  <a:noFill/>
                </a:uFill>
                <a:hlinkClick r:id="rId20"/>
              </a:rPr>
              <a:t>komische films</a:t>
            </a:r>
            <a:r>
              <a:rPr lang="nl" sz="1150"/>
              <a:t> als </a:t>
            </a:r>
            <a:r>
              <a:rPr i="1" lang="nl" sz="1150">
                <a:uFill>
                  <a:noFill/>
                </a:uFill>
                <a:hlinkClick r:id="rId21"/>
              </a:rPr>
              <a:t>School of Rock</a:t>
            </a:r>
            <a:r>
              <a:rPr lang="nl" sz="1150"/>
              <a:t> en de </a:t>
            </a:r>
            <a:r>
              <a:rPr lang="nl" sz="1150">
                <a:uFill>
                  <a:noFill/>
                </a:uFill>
                <a:hlinkClick r:id="rId22"/>
              </a:rPr>
              <a:t>remake</a:t>
            </a:r>
            <a:r>
              <a:rPr lang="nl" sz="1150"/>
              <a:t> van </a:t>
            </a:r>
            <a:r>
              <a:rPr i="1" lang="nl" sz="1150">
                <a:uFill>
                  <a:noFill/>
                </a:uFill>
                <a:hlinkClick r:id="rId23"/>
              </a:rPr>
              <a:t>Bad News Bears</a:t>
            </a:r>
            <a:r>
              <a:rPr lang="nl" sz="1150"/>
              <a:t>.</a:t>
            </a:r>
            <a:endParaRPr sz="1150"/>
          </a:p>
          <a:p>
            <a:pPr indent="0" lvl="0" marL="0" rtl="0" algn="l">
              <a:lnSpc>
                <a:spcPct val="115000"/>
              </a:lnSpc>
              <a:spcBef>
                <a:spcPts val="500"/>
              </a:spcBef>
              <a:spcAft>
                <a:spcPts val="0"/>
              </a:spcAft>
              <a:buNone/>
            </a:pPr>
            <a:r>
              <a:t/>
            </a:r>
            <a:endParaRPr sz="1150"/>
          </a:p>
          <a:p>
            <a:pPr indent="0" lvl="0" marL="0" rtl="0" algn="l">
              <a:lnSpc>
                <a:spcPct val="115000"/>
              </a:lnSpc>
              <a:spcBef>
                <a:spcPts val="500"/>
              </a:spcBef>
              <a:spcAft>
                <a:spcPts val="0"/>
              </a:spcAft>
              <a:buNone/>
            </a:pPr>
            <a:r>
              <a:rPr lang="nl" sz="1150"/>
              <a:t>In 2005 werd Linklater genomineerd voor een </a:t>
            </a:r>
            <a:r>
              <a:rPr lang="nl" sz="1150">
                <a:uFill>
                  <a:noFill/>
                </a:uFill>
                <a:hlinkClick r:id="rId24"/>
              </a:rPr>
              <a:t>Academy Award</a:t>
            </a:r>
            <a:r>
              <a:rPr lang="nl" sz="1150"/>
              <a:t> voor </a:t>
            </a:r>
            <a:r>
              <a:rPr lang="nl" sz="1150">
                <a:uFill>
                  <a:noFill/>
                </a:uFill>
                <a:hlinkClick r:id="rId25"/>
              </a:rPr>
              <a:t>beste aangepaste script</a:t>
            </a:r>
            <a:r>
              <a:rPr lang="nl" sz="1150"/>
              <a:t> voor zijn film </a:t>
            </a:r>
            <a:r>
              <a:rPr i="1" lang="nl" sz="1150">
                <a:uFill>
                  <a:noFill/>
                </a:uFill>
                <a:hlinkClick r:id="rId26"/>
              </a:rPr>
              <a:t>Before Sunset</a:t>
            </a:r>
            <a:r>
              <a:rPr lang="nl" sz="1150"/>
              <a:t>. Tien jaar eerder, in 1995, had hij voor zijn film </a:t>
            </a:r>
            <a:r>
              <a:rPr i="1" lang="nl" sz="1150">
                <a:uFill>
                  <a:noFill/>
                </a:uFill>
                <a:hlinkClick r:id="rId27"/>
              </a:rPr>
              <a:t>Before Sunrise</a:t>
            </a:r>
            <a:r>
              <a:rPr lang="nl" sz="1150"/>
              <a:t> al een </a:t>
            </a:r>
            <a:r>
              <a:rPr lang="nl" sz="1150">
                <a:uFill>
                  <a:noFill/>
                </a:uFill>
                <a:hlinkClick r:id="rId28"/>
              </a:rPr>
              <a:t>Zilveren Beer</a:t>
            </a:r>
            <a:r>
              <a:rPr lang="nl" sz="1150"/>
              <a:t> voor de beste regie gewonnen op het </a:t>
            </a:r>
            <a:r>
              <a:rPr lang="nl" sz="1150">
                <a:uFill>
                  <a:noFill/>
                </a:uFill>
                <a:hlinkClick r:id="rId29"/>
              </a:rPr>
              <a:t>filmfestival van Berlijn</a:t>
            </a:r>
            <a:r>
              <a:rPr lang="nl" sz="1150"/>
              <a:t>. Deze twee films vormen samen met het in 2013 uitgebrachte </a:t>
            </a:r>
            <a:r>
              <a:rPr i="1" lang="nl" sz="1150">
                <a:uFill>
                  <a:noFill/>
                </a:uFill>
                <a:hlinkClick r:id="rId30"/>
              </a:rPr>
              <a:t>Before Midnight</a:t>
            </a:r>
            <a:r>
              <a:rPr lang="nl" sz="1150"/>
              <a:t> een trilogie.</a:t>
            </a:r>
            <a:endParaRPr sz="1150"/>
          </a:p>
          <a:p>
            <a:pPr indent="0" lvl="0" marL="0" rtl="0" algn="l">
              <a:lnSpc>
                <a:spcPct val="115000"/>
              </a:lnSpc>
              <a:spcBef>
                <a:spcPts val="500"/>
              </a:spcBef>
              <a:spcAft>
                <a:spcPts val="0"/>
              </a:spcAft>
              <a:buNone/>
            </a:pPr>
            <a:r>
              <a:t/>
            </a:r>
            <a:endParaRPr sz="1150"/>
          </a:p>
          <a:p>
            <a:pPr indent="0" lvl="0" marL="0" rtl="0" algn="l">
              <a:lnSpc>
                <a:spcPct val="115000"/>
              </a:lnSpc>
              <a:spcBef>
                <a:spcPts val="500"/>
              </a:spcBef>
              <a:spcAft>
                <a:spcPts val="0"/>
              </a:spcAft>
              <a:buNone/>
            </a:pPr>
            <a:r>
              <a:rPr lang="nl" sz="1150"/>
              <a:t>In 2014 kwam </a:t>
            </a:r>
            <a:r>
              <a:rPr i="1" lang="nl" sz="1150">
                <a:uFill>
                  <a:noFill/>
                </a:uFill>
                <a:hlinkClick r:id="rId31"/>
              </a:rPr>
              <a:t>Boyhood</a:t>
            </a:r>
            <a:r>
              <a:rPr lang="nl" sz="1150"/>
              <a:t> uit, een film waarvoor gedurende 12 jaar opnamen gemaakt werden.</a:t>
            </a:r>
            <a:endParaRPr sz="1150"/>
          </a:p>
          <a:p>
            <a:pPr indent="0" lvl="0" marL="0" rtl="0" algn="l">
              <a:lnSpc>
                <a:spcPct val="115000"/>
              </a:lnSpc>
              <a:spcBef>
                <a:spcPts val="500"/>
              </a:spcBef>
              <a:spcAft>
                <a:spcPts val="0"/>
              </a:spcAft>
              <a:buNone/>
            </a:pPr>
            <a:r>
              <a:t/>
            </a:r>
            <a:endParaRPr sz="1050">
              <a:solidFill>
                <a:srgbClr val="606569"/>
              </a:solidFill>
            </a:endParaRPr>
          </a:p>
          <a:p>
            <a:pPr indent="0" lvl="0" marL="0" rtl="0" algn="l">
              <a:lnSpc>
                <a:spcPct val="115000"/>
              </a:lnSpc>
              <a:spcBef>
                <a:spcPts val="1900"/>
              </a:spcBef>
              <a:spcAft>
                <a:spcPts val="0"/>
              </a:spcAft>
              <a:buNone/>
            </a:pPr>
            <a:r>
              <a:t/>
            </a:r>
            <a:endParaRPr sz="1050">
              <a:solidFill>
                <a:srgbClr val="606569"/>
              </a:solidFill>
            </a:endParaRPr>
          </a:p>
          <a:p>
            <a:pPr indent="0" lvl="0" marL="0" rtl="0" algn="l">
              <a:spcBef>
                <a:spcPts val="1900"/>
              </a:spcBef>
              <a:spcAft>
                <a:spcPts val="0"/>
              </a:spcAft>
              <a:buNone/>
            </a:pPr>
            <a:r>
              <a:t/>
            </a:r>
            <a:endParaRPr>
              <a:latin typeface="Roboto Mono Medium"/>
              <a:ea typeface="Roboto Mono Medium"/>
              <a:cs typeface="Roboto Mono Medium"/>
              <a:sym typeface="Roboto Mon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8"/>
          <p:cNvSpPr txBox="1"/>
          <p:nvPr/>
        </p:nvSpPr>
        <p:spPr>
          <a:xfrm>
            <a:off x="369800" y="369800"/>
            <a:ext cx="754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344" name="Google Shape;344;p48"/>
          <p:cNvSpPr txBox="1"/>
          <p:nvPr/>
        </p:nvSpPr>
        <p:spPr>
          <a:xfrm>
            <a:off x="268950" y="381000"/>
            <a:ext cx="7541700" cy="206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nl" sz="2450">
                <a:solidFill>
                  <a:srgbClr val="606569"/>
                </a:solidFill>
                <a:latin typeface="Comfortaa"/>
                <a:ea typeface="Comfortaa"/>
                <a:cs typeface="Comfortaa"/>
                <a:sym typeface="Comfortaa"/>
              </a:rPr>
              <a:t>Boyhood</a:t>
            </a:r>
            <a:endParaRPr b="1" sz="2450">
              <a:solidFill>
                <a:srgbClr val="606569"/>
              </a:solidFill>
              <a:latin typeface="Comfortaa"/>
              <a:ea typeface="Comfortaa"/>
              <a:cs typeface="Comfortaa"/>
              <a:sym typeface="Comfortaa"/>
            </a:endParaRPr>
          </a:p>
          <a:p>
            <a:pPr indent="0" lvl="0" marL="0" rtl="0" algn="l">
              <a:lnSpc>
                <a:spcPct val="115000"/>
              </a:lnSpc>
              <a:spcBef>
                <a:spcPts val="1900"/>
              </a:spcBef>
              <a:spcAft>
                <a:spcPts val="0"/>
              </a:spcAft>
              <a:buNone/>
            </a:pPr>
            <a:r>
              <a:rPr lang="nl" sz="1050">
                <a:solidFill>
                  <a:srgbClr val="202122"/>
                </a:solidFill>
                <a:highlight>
                  <a:srgbClr val="FFFFFF"/>
                </a:highlight>
              </a:rPr>
              <a:t>De film vertelt het verhaal van een gescheiden koppel, Mason en Olivia, die hun kinderen Samantha en Mason jr. opvoeden. Het verhaal volgt Mason jr. gedurende twaalf jaar, van het eerste leerjaar tot hij 18 wordt. Zijn relatie met zijn ouders, stiefouders en vrienden wordt belicht gedurende zijn jeugd. Het schetst eveneens een portret over het opgroeien, vormen van een eigen identiteit, familieleven en het verstrijken van de tijd.</a:t>
            </a:r>
            <a:endParaRPr sz="1050">
              <a:solidFill>
                <a:srgbClr val="606569"/>
              </a:solidFill>
            </a:endParaRPr>
          </a:p>
          <a:p>
            <a:pPr indent="0" lvl="0" marL="0" rtl="0" algn="l">
              <a:spcBef>
                <a:spcPts val="1900"/>
              </a:spcBef>
              <a:spcAft>
                <a:spcPts val="0"/>
              </a:spcAft>
              <a:buNone/>
            </a:pPr>
            <a:r>
              <a:t/>
            </a:r>
            <a:endParaRPr>
              <a:latin typeface="Roboto Mono Medium"/>
              <a:ea typeface="Roboto Mono Medium"/>
              <a:cs typeface="Roboto Mono Medium"/>
              <a:sym typeface="Roboto Mono Medium"/>
            </a:endParaRPr>
          </a:p>
        </p:txBody>
      </p:sp>
      <p:pic>
        <p:nvPicPr>
          <p:cNvPr descr="Boyhood is nominated for a total of 6 Academy Awards including Best Picture, Best Actor in a Supporting Role (Ethan Hawke), Best Actress in a Supporting Role (Patricia Arquette), Best Director (Richard Linklater), Best Film Editing (Sandra Adair) and Best Original Screenplay (Richard Linklater). &#10;&#10;Boyhood is the Golden Globe Award Winner for Best Picture, Drama and Patricia Arquette is the Golden Globe Award Winner for Best Supporting Actress in a Motion Picture and Richard Linklater is the Golden Globe Award Winner for Best Director.&#10;&#10;http://www.boyhoodmovie.com &#10;&#10;Filmed over 12 years with the same cast, Richard Linklater's BOYHOOD is a groundbreaking story of growing up as seen through the eyes of a child named Mason (a breakthrough performance by Ellar Coltrane), who literally grows up on screen before our eyes. Starring Ethan Hawke and Patricia Arquette as Mason's parents and newcomer Lorelei Linklater as his sister Samantha, BOYHOOD charts the rocky terrain of childhood like no other film has before. Snapshots of adolescence from road trips and family dinners to birthdays and graduations and all the moments in between become transcendent, set to a soundtrack spanning the years from Coldplay's Yellow to Arcade Fire's Deep Blue. BOYHOOD is both a nostalgic time capsule of the recent past and an ode to growing up and parenting. It's impossible to watch Mason and his family without thinking about our own journey.&#10;&#10;Music: Family of the Year &quot;Hero&quot;&#10;&#10;Subscribe to IFC: http://youtube.com/user/IFCFilmsTube&#10;&#10;Connect with IFC Online&#10;IFC Films Official Site: http://www.ifcfilms.com&#10;Follow IFC Films on Twitter: http://twitter.com/IFCFilms&#10;Find IFC Films on Facebook: http://facebook.com/IFCFilmsOfficial&#10;Follow IFC Films on Instagram : http://instagram.com/ifcfilms&#10;&#10;Boyhood - TV Spot | HD | IFC Films: http://youtube.com/user/IFCFilmsTube" id="345" name="Google Shape;345;p48" title="Boyhood | Official US Trailer | IFC Films">
            <a:hlinkClick r:id="rId3"/>
          </p:cNvPr>
          <p:cNvPicPr preferRelativeResize="0"/>
          <p:nvPr/>
        </p:nvPicPr>
        <p:blipFill>
          <a:blip r:embed="rId4">
            <a:alphaModFix/>
          </a:blip>
          <a:stretch>
            <a:fillRect/>
          </a:stretch>
        </p:blipFill>
        <p:spPr>
          <a:xfrm>
            <a:off x="369800" y="2163250"/>
            <a:ext cx="3426800" cy="257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nvSpPr>
        <p:spPr>
          <a:xfrm>
            <a:off x="246525" y="280150"/>
            <a:ext cx="5401200" cy="445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Roboto Mono Medium"/>
                <a:ea typeface="Roboto Mono Medium"/>
                <a:cs typeface="Roboto Mono Medium"/>
                <a:sym typeface="Roboto Mono Medium"/>
              </a:rPr>
              <a:t>Roy Anderson</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highlight>
                <a:srgbClr val="FFFCEC"/>
              </a:highlight>
              <a:latin typeface="Roboto Mono Medium"/>
              <a:ea typeface="Roboto Mono Medium"/>
              <a:cs typeface="Roboto Mono Medium"/>
              <a:sym typeface="Roboto Mono Medium"/>
            </a:endParaRPr>
          </a:p>
          <a:p>
            <a:pPr indent="0" lvl="0" marL="0" rtl="0" algn="l">
              <a:lnSpc>
                <a:spcPct val="115000"/>
              </a:lnSpc>
              <a:spcBef>
                <a:spcPts val="0"/>
              </a:spcBef>
              <a:spcAft>
                <a:spcPts val="0"/>
              </a:spcAft>
              <a:buNone/>
            </a:pPr>
            <a:r>
              <a:rPr lang="nl" sz="1200">
                <a:highlight>
                  <a:srgbClr val="FFFFFF"/>
                </a:highlight>
              </a:rPr>
              <a:t>De Zweedse regisseur en reclamefilmer Roy Andersson werd een hit in het arthouse-circuit met zijn derde speelfilm </a:t>
            </a:r>
            <a:r>
              <a:rPr i="1" lang="nl" sz="1200">
                <a:highlight>
                  <a:srgbClr val="FFFFFF"/>
                </a:highlight>
              </a:rPr>
              <a:t>Songs from the second floor</a:t>
            </a:r>
            <a:r>
              <a:rPr lang="nl" sz="1200">
                <a:highlight>
                  <a:srgbClr val="FFFFFF"/>
                </a:highlight>
              </a:rPr>
              <a:t>. Sindsdien maakte hij in rustig tempo nog twee films waarin hij het menselijk streven onder de loep neemt. You the living en a Pigeon Sat on a Branch Reflecting on Existence.</a:t>
            </a:r>
            <a:r>
              <a:rPr lang="nl" sz="1300">
                <a:highlight>
                  <a:srgbClr val="FFFFFF"/>
                </a:highlight>
              </a:rPr>
              <a:t> </a:t>
            </a:r>
            <a:r>
              <a:rPr lang="nl" sz="1200">
                <a:highlight>
                  <a:srgbClr val="FFFFFF"/>
                </a:highlight>
              </a:rPr>
              <a:t>In </a:t>
            </a:r>
            <a:r>
              <a:rPr i="1" lang="nl" sz="1200">
                <a:highlight>
                  <a:srgbClr val="FFFFFF"/>
                </a:highlight>
              </a:rPr>
              <a:t>About endlessness </a:t>
            </a:r>
            <a:r>
              <a:rPr lang="nl" sz="1200">
                <a:highlight>
                  <a:srgbClr val="FFFFFF"/>
                </a:highlight>
              </a:rPr>
              <a:t>(originele titel: </a:t>
            </a:r>
            <a:r>
              <a:rPr i="1" lang="nl" sz="1200">
                <a:highlight>
                  <a:srgbClr val="FFFFFF"/>
                </a:highlight>
              </a:rPr>
              <a:t>Om det oändliga</a:t>
            </a:r>
            <a:r>
              <a:rPr lang="nl" sz="1200">
                <a:highlight>
                  <a:srgbClr val="FFFFFF"/>
                </a:highlight>
              </a:rPr>
              <a:t>) neemt Andersson opnieuw de banaliteit én schoonheid van ons dagelijks bestaan onder de loep. </a:t>
            </a:r>
            <a:endParaRPr sz="1200">
              <a:highlight>
                <a:srgbClr val="FFFFFF"/>
              </a:highlight>
            </a:endParaRPr>
          </a:p>
          <a:p>
            <a:pPr indent="0" lvl="0" marL="0" rtl="0" algn="l">
              <a:lnSpc>
                <a:spcPct val="115000"/>
              </a:lnSpc>
              <a:spcBef>
                <a:spcPts val="0"/>
              </a:spcBef>
              <a:spcAft>
                <a:spcPts val="0"/>
              </a:spcAft>
              <a:buNone/>
            </a:pPr>
            <a:r>
              <a:rPr lang="nl" sz="1200">
                <a:highlight>
                  <a:srgbClr val="FFFFFF"/>
                </a:highlight>
              </a:rPr>
              <a:t>  </a:t>
            </a:r>
            <a:endParaRPr sz="1200">
              <a:highlight>
                <a:srgbClr val="FFFFFF"/>
              </a:highlight>
            </a:endParaRPr>
          </a:p>
          <a:p>
            <a:pPr indent="0" lvl="0" marL="0" rtl="0" algn="l">
              <a:lnSpc>
                <a:spcPct val="115000"/>
              </a:lnSpc>
              <a:spcBef>
                <a:spcPts val="0"/>
              </a:spcBef>
              <a:spcAft>
                <a:spcPts val="0"/>
              </a:spcAft>
              <a:buNone/>
            </a:pPr>
            <a:r>
              <a:rPr lang="nl" sz="1200">
                <a:highlight>
                  <a:srgbClr val="FFFFFF"/>
                </a:highlight>
              </a:rPr>
              <a:t>Ergens, in de meer dan twintig jaar tussen de financiële flop van zijn tweede speelfilm </a:t>
            </a:r>
            <a:r>
              <a:rPr i="1" lang="nl" sz="1200">
                <a:highlight>
                  <a:srgbClr val="FFFFFF"/>
                </a:highlight>
              </a:rPr>
              <a:t>Giliap</a:t>
            </a:r>
            <a:r>
              <a:rPr lang="nl" sz="1200">
                <a:highlight>
                  <a:srgbClr val="FFFFFF"/>
                </a:highlight>
              </a:rPr>
              <a:t> (1975) en de artistieke triomf van zijn derde, </a:t>
            </a:r>
            <a:r>
              <a:rPr i="1" lang="nl" sz="1200">
                <a:highlight>
                  <a:srgbClr val="FFFFFF"/>
                </a:highlight>
              </a:rPr>
              <a:t>Songs from the second floor </a:t>
            </a:r>
            <a:r>
              <a:rPr lang="nl" sz="1200">
                <a:highlight>
                  <a:srgbClr val="FFFFFF"/>
                </a:highlight>
              </a:rPr>
              <a:t>(2000), ontstond de stijl waarmee elk beeld dat de Zweedse meester maakt uit duizenden te herkennen valt. Andersson maakt melancholieke, empathische films waarin de absurditeit en fragiliteit van de zuchtende mens en diens aardse bestaan in schilderachtige, bleek-belichte en vaak spectaculaire studio-opstellingen met obsessieve precisie wordt vastgelegd. </a:t>
            </a:r>
            <a:endParaRPr sz="1200">
              <a:highlight>
                <a:srgbClr val="FFFFFF"/>
              </a:highlight>
            </a:endParaRPr>
          </a:p>
          <a:p>
            <a:pPr indent="0" lvl="0" marL="0" rtl="0" algn="l">
              <a:lnSpc>
                <a:spcPct val="115000"/>
              </a:lnSpc>
              <a:spcBef>
                <a:spcPts val="0"/>
              </a:spcBef>
              <a:spcAft>
                <a:spcPts val="0"/>
              </a:spcAft>
              <a:buNone/>
            </a:pPr>
            <a:r>
              <a:rPr lang="nl" sz="1200">
                <a:highlight>
                  <a:srgbClr val="FFFCEC"/>
                </a:highlight>
              </a:rPr>
              <a:t>  </a:t>
            </a:r>
            <a:endParaRPr sz="1200">
              <a:highlight>
                <a:srgbClr val="FFFCEC"/>
              </a:highlight>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pic>
        <p:nvPicPr>
          <p:cNvPr id="351" name="Google Shape;351;p49" title="[Du Levande] Trial">
            <a:hlinkClick r:id="rId3"/>
          </p:cNvPr>
          <p:cNvPicPr preferRelativeResize="0"/>
          <p:nvPr/>
        </p:nvPicPr>
        <p:blipFill>
          <a:blip r:embed="rId4">
            <a:alphaModFix/>
          </a:blip>
          <a:stretch>
            <a:fillRect/>
          </a:stretch>
        </p:blipFill>
        <p:spPr>
          <a:xfrm>
            <a:off x="5647725" y="813550"/>
            <a:ext cx="3191476" cy="2393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0"/>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222" name="Google Shape;222;p30"/>
          <p:cNvSpPr txBox="1"/>
          <p:nvPr/>
        </p:nvSpPr>
        <p:spPr>
          <a:xfrm>
            <a:off x="201700" y="347375"/>
            <a:ext cx="3619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5000">
                <a:latin typeface="Roboto Mono"/>
                <a:ea typeface="Roboto Mono"/>
                <a:cs typeface="Roboto Mono"/>
                <a:sym typeface="Roboto Mono"/>
              </a:rPr>
              <a:t>Gedicht</a:t>
            </a:r>
            <a:endParaRPr b="1" sz="5000">
              <a:latin typeface="Roboto Mono"/>
              <a:ea typeface="Roboto Mono"/>
              <a:cs typeface="Roboto Mono"/>
              <a:sym typeface="Roboto Mono"/>
            </a:endParaRPr>
          </a:p>
        </p:txBody>
      </p:sp>
      <p:cxnSp>
        <p:nvCxnSpPr>
          <p:cNvPr id="223" name="Google Shape;223;p30"/>
          <p:cNvCxnSpPr/>
          <p:nvPr/>
        </p:nvCxnSpPr>
        <p:spPr>
          <a:xfrm flipH="1" rot="10800000">
            <a:off x="156875" y="2510225"/>
            <a:ext cx="3619500" cy="11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nvSpPr>
        <p:spPr>
          <a:xfrm>
            <a:off x="694775" y="214950"/>
            <a:ext cx="64545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900"/>
              </a:spcAft>
              <a:buNone/>
            </a:pPr>
            <a:r>
              <a:t/>
            </a:r>
            <a:endParaRPr sz="900">
              <a:solidFill>
                <a:srgbClr val="333333"/>
              </a:solidFill>
              <a:highlight>
                <a:srgbClr val="FFFFFF"/>
              </a:highlight>
            </a:endParaRPr>
          </a:p>
        </p:txBody>
      </p:sp>
      <p:sp>
        <p:nvSpPr>
          <p:cNvPr id="229" name="Google Shape;229;p31"/>
          <p:cNvSpPr txBox="1"/>
          <p:nvPr/>
        </p:nvSpPr>
        <p:spPr>
          <a:xfrm>
            <a:off x="235325" y="107475"/>
            <a:ext cx="8258700" cy="446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1000"/>
              </a:spcAft>
              <a:buNone/>
            </a:pPr>
            <a:r>
              <a:t/>
            </a:r>
            <a:endParaRPr b="1" sz="1700">
              <a:solidFill>
                <a:srgbClr val="212529"/>
              </a:solidFill>
              <a:highlight>
                <a:srgbClr val="FFFFFF"/>
              </a:highlight>
            </a:endParaRPr>
          </a:p>
        </p:txBody>
      </p:sp>
      <p:sp>
        <p:nvSpPr>
          <p:cNvPr id="230" name="Google Shape;230;p31"/>
          <p:cNvSpPr txBox="1"/>
          <p:nvPr/>
        </p:nvSpPr>
        <p:spPr>
          <a:xfrm>
            <a:off x="4721275" y="214950"/>
            <a:ext cx="3700200" cy="6595800"/>
          </a:xfrm>
          <a:prstGeom prst="rect">
            <a:avLst/>
          </a:prstGeom>
          <a:noFill/>
          <a:ln>
            <a:noFill/>
          </a:ln>
        </p:spPr>
        <p:txBody>
          <a:bodyPr anchorCtr="0" anchor="t" bIns="91425" lIns="91425" spcFirstLastPara="1" rIns="91425" wrap="square" tIns="91425">
            <a:spAutoFit/>
          </a:bodyPr>
          <a:lstStyle/>
          <a:p>
            <a:pPr indent="0" lvl="0" marL="0" rtl="0" algn="l">
              <a:lnSpc>
                <a:spcPct val="145000"/>
              </a:lnSpc>
              <a:spcBef>
                <a:spcPts val="0"/>
              </a:spcBef>
              <a:spcAft>
                <a:spcPts val="0"/>
              </a:spcAft>
              <a:buNone/>
            </a:pPr>
            <a:r>
              <a:rPr lang="nl" sz="800">
                <a:solidFill>
                  <a:srgbClr val="16284A"/>
                </a:solidFill>
                <a:highlight>
                  <a:srgbClr val="FFFFFF"/>
                </a:highlight>
              </a:rPr>
              <a:t>Leonard Nolens is in 1947 geboren in Bree, en studeerde voor vertaler-tolk in Antwerpen. Al op jonge leeftijd werd hij fulltimeschrijver. Hij leidt een teruggetrokken bestaan en weigerde  daarom ook om de eerste stadsdichter van Antwerpen te worden. In 2013 lag hij een aantal dagen in coma na een hartstilstand. Hij schreef ook openhartig over zijn periode in een psychiatrische instelling. Dat resulteerde in de bundel “Opzichtige stilte” (2014). </a:t>
            </a:r>
            <a:endParaRPr sz="800">
              <a:solidFill>
                <a:srgbClr val="16284A"/>
              </a:solidFill>
              <a:highlight>
                <a:srgbClr val="FFFFFF"/>
              </a:highlight>
            </a:endParaRPr>
          </a:p>
          <a:p>
            <a:pPr indent="0" lvl="0" marL="0" rtl="0" algn="l">
              <a:lnSpc>
                <a:spcPct val="145000"/>
              </a:lnSpc>
              <a:spcBef>
                <a:spcPts val="3000"/>
              </a:spcBef>
              <a:spcAft>
                <a:spcPts val="0"/>
              </a:spcAft>
              <a:buNone/>
            </a:pPr>
            <a:r>
              <a:rPr lang="nl" sz="800">
                <a:solidFill>
                  <a:srgbClr val="16284A"/>
                </a:solidFill>
                <a:highlight>
                  <a:srgbClr val="FFFFFF"/>
                </a:highlight>
              </a:rPr>
              <a:t>De gedichten van Nolens zijn muzikaal en bezwerend, vaak autobiografisch, soms somber, maar de liefde vormt wel een kernthema in zijn verzen. </a:t>
            </a:r>
            <a:endParaRPr sz="800">
              <a:solidFill>
                <a:srgbClr val="16284A"/>
              </a:solidFill>
              <a:highlight>
                <a:srgbClr val="FFFFFF"/>
              </a:highlight>
            </a:endParaRPr>
          </a:p>
          <a:p>
            <a:pPr indent="0" lvl="0" marL="0" rtl="0" algn="l">
              <a:lnSpc>
                <a:spcPct val="145000"/>
              </a:lnSpc>
              <a:spcBef>
                <a:spcPts val="3000"/>
              </a:spcBef>
              <a:spcAft>
                <a:spcPts val="0"/>
              </a:spcAft>
              <a:buNone/>
            </a:pPr>
            <a:r>
              <a:rPr lang="nl" sz="800">
                <a:solidFill>
                  <a:srgbClr val="16284A"/>
                </a:solidFill>
                <a:highlight>
                  <a:srgbClr val="FFFFFF"/>
                </a:highlight>
              </a:rPr>
              <a:t>Een paar jaar eerder “viel hij stil” tijdens een interview in "Joos" op Radio 1. De stille gaten in het gesprek lokten nogal wat positieve reacties uit: “eindelijk nog eens stilte op de radio” werd gezegd.  Nolens staat erom bekend niet van interviews te houden.</a:t>
            </a:r>
            <a:endParaRPr sz="800">
              <a:solidFill>
                <a:srgbClr val="16284A"/>
              </a:solidFill>
              <a:highlight>
                <a:srgbClr val="FFFFFF"/>
              </a:highlight>
            </a:endParaRPr>
          </a:p>
          <a:p>
            <a:pPr indent="0" lvl="0" marL="0" rtl="0" algn="l">
              <a:lnSpc>
                <a:spcPct val="145000"/>
              </a:lnSpc>
              <a:spcBef>
                <a:spcPts val="3000"/>
              </a:spcBef>
              <a:spcAft>
                <a:spcPts val="0"/>
              </a:spcAft>
              <a:buNone/>
            </a:pPr>
            <a:r>
              <a:rPr lang="nl" sz="1100">
                <a:solidFill>
                  <a:srgbClr val="16284A"/>
                </a:solidFill>
                <a:highlight>
                  <a:srgbClr val="FFFFFF"/>
                </a:highlight>
              </a:rPr>
              <a:t>Radio opname </a:t>
            </a:r>
            <a:r>
              <a:rPr lang="nl" sz="1100" u="sng">
                <a:solidFill>
                  <a:schemeClr val="dk1"/>
                </a:solidFill>
                <a:highlight>
                  <a:srgbClr val="FFFFFF"/>
                </a:highlight>
                <a:hlinkClick r:id="rId3">
                  <a:extLst>
                    <a:ext uri="{A12FA001-AC4F-418D-AE19-62706E023703}">
                      <ahyp:hlinkClr val="tx"/>
                    </a:ext>
                  </a:extLst>
                </a:hlinkClick>
              </a:rPr>
              <a:t>hier</a:t>
            </a:r>
            <a:endParaRPr sz="1100">
              <a:solidFill>
                <a:srgbClr val="16284A"/>
              </a:solidFill>
              <a:highlight>
                <a:srgbClr val="FFFFFF"/>
              </a:highlight>
            </a:endParaRPr>
          </a:p>
          <a:p>
            <a:pPr indent="0" lvl="0" marL="0" rtl="0" algn="l">
              <a:lnSpc>
                <a:spcPct val="145000"/>
              </a:lnSpc>
              <a:spcBef>
                <a:spcPts val="3000"/>
              </a:spcBef>
              <a:spcAft>
                <a:spcPts val="0"/>
              </a:spcAft>
              <a:buNone/>
            </a:pPr>
            <a:r>
              <a:rPr lang="nl" sz="1100">
                <a:solidFill>
                  <a:srgbClr val="16284A"/>
                </a:solidFill>
                <a:highlight>
                  <a:srgbClr val="FFFFFF"/>
                </a:highlight>
              </a:rPr>
              <a:t>link eredoctotaat </a:t>
            </a:r>
            <a:r>
              <a:rPr lang="nl" sz="1100" u="sng">
                <a:solidFill>
                  <a:schemeClr val="hlink"/>
                </a:solidFill>
                <a:highlight>
                  <a:srgbClr val="FFFFFF"/>
                </a:highlight>
                <a:hlinkClick r:id="rId4"/>
              </a:rPr>
              <a:t>hier</a:t>
            </a:r>
            <a:r>
              <a:rPr lang="nl" sz="1100">
                <a:solidFill>
                  <a:srgbClr val="16284A"/>
                </a:solidFill>
                <a:highlight>
                  <a:srgbClr val="FFFFFF"/>
                </a:highlight>
              </a:rPr>
              <a:t> met link filmpje (3’56)</a:t>
            </a:r>
            <a:endParaRPr sz="1100">
              <a:solidFill>
                <a:srgbClr val="16284A"/>
              </a:solidFill>
              <a:highlight>
                <a:srgbClr val="FFFFFF"/>
              </a:highlight>
            </a:endParaRPr>
          </a:p>
          <a:p>
            <a:pPr indent="0" lvl="0" marL="0" rtl="0" algn="l">
              <a:lnSpc>
                <a:spcPct val="145000"/>
              </a:lnSpc>
              <a:spcBef>
                <a:spcPts val="3000"/>
              </a:spcBef>
              <a:spcAft>
                <a:spcPts val="0"/>
              </a:spcAft>
              <a:buNone/>
            </a:pPr>
            <a:r>
              <a:t/>
            </a:r>
            <a:endParaRPr sz="800">
              <a:solidFill>
                <a:srgbClr val="16284A"/>
              </a:solidFill>
              <a:highlight>
                <a:srgbClr val="FFFFFF"/>
              </a:highlight>
            </a:endParaRPr>
          </a:p>
          <a:p>
            <a:pPr indent="0" lvl="0" marL="0" rtl="0" algn="l">
              <a:lnSpc>
                <a:spcPct val="145000"/>
              </a:lnSpc>
              <a:spcBef>
                <a:spcPts val="3000"/>
              </a:spcBef>
              <a:spcAft>
                <a:spcPts val="0"/>
              </a:spcAft>
              <a:buNone/>
            </a:pPr>
            <a:r>
              <a:t/>
            </a:r>
            <a:endParaRPr i="1" sz="800">
              <a:solidFill>
                <a:srgbClr val="16284A"/>
              </a:solidFill>
              <a:highlight>
                <a:srgbClr val="FFFFFF"/>
              </a:highlight>
            </a:endParaRPr>
          </a:p>
          <a:p>
            <a:pPr indent="0" lvl="0" marL="0" rtl="0" algn="l">
              <a:lnSpc>
                <a:spcPct val="115000"/>
              </a:lnSpc>
              <a:spcBef>
                <a:spcPts val="3000"/>
              </a:spcBef>
              <a:spcAft>
                <a:spcPts val="0"/>
              </a:spcAft>
              <a:buNone/>
            </a:pPr>
            <a:r>
              <a:t/>
            </a:r>
            <a:endParaRPr sz="1300">
              <a:solidFill>
                <a:srgbClr val="C80B0E"/>
              </a:solidFill>
              <a:highlight>
                <a:srgbClr val="FFFFFF"/>
              </a:highlight>
              <a:latin typeface="Comfortaa"/>
              <a:ea typeface="Comfortaa"/>
              <a:cs typeface="Comfortaa"/>
              <a:sym typeface="Comfortaa"/>
            </a:endParaRPr>
          </a:p>
          <a:p>
            <a:pPr indent="0" lvl="0" marL="0" rtl="0" algn="l">
              <a:spcBef>
                <a:spcPts val="800"/>
              </a:spcBef>
              <a:spcAft>
                <a:spcPts val="0"/>
              </a:spcAft>
              <a:buNone/>
            </a:pPr>
            <a:r>
              <a:t/>
            </a:r>
            <a:endParaRPr>
              <a:latin typeface="Roboto Mono Medium"/>
              <a:ea typeface="Roboto Mono Medium"/>
              <a:cs typeface="Roboto Mono Medium"/>
              <a:sym typeface="Roboto Mono Medium"/>
            </a:endParaRPr>
          </a:p>
        </p:txBody>
      </p:sp>
      <p:pic>
        <p:nvPicPr>
          <p:cNvPr id="231" name="Google Shape;231;p31"/>
          <p:cNvPicPr preferRelativeResize="0"/>
          <p:nvPr/>
        </p:nvPicPr>
        <p:blipFill>
          <a:blip r:embed="rId5">
            <a:alphaModFix/>
          </a:blip>
          <a:stretch>
            <a:fillRect/>
          </a:stretch>
        </p:blipFill>
        <p:spPr>
          <a:xfrm>
            <a:off x="168875" y="107475"/>
            <a:ext cx="3965525" cy="48062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nvSpPr>
        <p:spPr>
          <a:xfrm>
            <a:off x="694775" y="214950"/>
            <a:ext cx="6454500" cy="391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2300">
                <a:solidFill>
                  <a:srgbClr val="333333"/>
                </a:solidFill>
                <a:highlight>
                  <a:srgbClr val="FFFFFF"/>
                </a:highlight>
                <a:latin typeface="Comfortaa"/>
                <a:ea typeface="Comfortaa"/>
                <a:cs typeface="Comfortaa"/>
                <a:sym typeface="Comfortaa"/>
              </a:rPr>
              <a:t>Laat</a:t>
            </a:r>
            <a:endParaRPr b="1" sz="2300">
              <a:solidFill>
                <a:srgbClr val="333333"/>
              </a:solidFill>
              <a:highlight>
                <a:srgbClr val="FFFFFF"/>
              </a:highlight>
              <a:latin typeface="Comfortaa"/>
              <a:ea typeface="Comfortaa"/>
              <a:cs typeface="Comfortaa"/>
              <a:sym typeface="Comfortaa"/>
            </a:endParaRPr>
          </a:p>
          <a:p>
            <a:pPr indent="0" lvl="0" marL="0" rtl="0" algn="l">
              <a:spcBef>
                <a:spcPts val="0"/>
              </a:spcBef>
              <a:spcAft>
                <a:spcPts val="0"/>
              </a:spcAft>
              <a:buNone/>
            </a:pPr>
            <a:r>
              <a:t/>
            </a:r>
            <a:endParaRPr b="1" sz="2300">
              <a:solidFill>
                <a:srgbClr val="333333"/>
              </a:solidFill>
              <a:highlight>
                <a:srgbClr val="FFFFFF"/>
              </a:highlight>
              <a:latin typeface="Comfortaa"/>
              <a:ea typeface="Comfortaa"/>
              <a:cs typeface="Comfortaa"/>
              <a:sym typeface="Comfortaa"/>
            </a:endParaRPr>
          </a:p>
          <a:p>
            <a:pPr indent="0" lvl="0" marL="0" rtl="0" algn="l">
              <a:spcBef>
                <a:spcPts val="0"/>
              </a:spcBef>
              <a:spcAft>
                <a:spcPts val="0"/>
              </a:spcAft>
              <a:buNone/>
            </a:pPr>
            <a:r>
              <a:rPr lang="nl" sz="1200">
                <a:solidFill>
                  <a:srgbClr val="333333"/>
                </a:solidFill>
                <a:highlight>
                  <a:srgbClr val="FFFFFF"/>
                </a:highlight>
              </a:rPr>
              <a:t>Vertraag.</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Vertraag.</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Vertraag je stap.</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Stap trager dan je hartslag vraagt.</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Verlangzaam.</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Verlangzaam.</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Verlangzaam je verlangen</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En verdwijn met mate.</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Neem niet je tijd</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En laat de tijd je nemen -</a:t>
            </a:r>
            <a:endParaRPr sz="1200">
              <a:solidFill>
                <a:srgbClr val="333333"/>
              </a:solidFill>
              <a:highlight>
                <a:srgbClr val="FFFFFF"/>
              </a:highlight>
            </a:endParaRPr>
          </a:p>
          <a:p>
            <a:pPr indent="0" lvl="0" marL="0" rtl="0" algn="l">
              <a:spcBef>
                <a:spcPts val="0"/>
              </a:spcBef>
              <a:spcAft>
                <a:spcPts val="0"/>
              </a:spcAft>
              <a:buNone/>
            </a:pPr>
            <a:r>
              <a:rPr lang="nl" sz="1200">
                <a:solidFill>
                  <a:srgbClr val="333333"/>
                </a:solidFill>
                <a:highlight>
                  <a:srgbClr val="FFFFFF"/>
                </a:highlight>
              </a:rPr>
              <a:t>Laat.</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900"/>
              </a:spcBef>
              <a:spcAft>
                <a:spcPts val="0"/>
              </a:spcAft>
              <a:buNone/>
            </a:pPr>
            <a:r>
              <a:rPr lang="nl" sz="900">
                <a:solidFill>
                  <a:srgbClr val="333333"/>
                </a:solidFill>
                <a:highlight>
                  <a:srgbClr val="FFFFFF"/>
                </a:highlight>
              </a:rPr>
              <a:t>Leonard Nolens (1947)</a:t>
            </a:r>
            <a:endParaRPr sz="900">
              <a:solidFill>
                <a:srgbClr val="333333"/>
              </a:solidFill>
              <a:highlight>
                <a:srgbClr val="FFFFFF"/>
              </a:highlight>
            </a:endParaRPr>
          </a:p>
          <a:p>
            <a:pPr indent="0" lvl="0" marL="0" rtl="0" algn="l">
              <a:lnSpc>
                <a:spcPct val="115000"/>
              </a:lnSpc>
              <a:spcBef>
                <a:spcPts val="900"/>
              </a:spcBef>
              <a:spcAft>
                <a:spcPts val="0"/>
              </a:spcAft>
              <a:buNone/>
            </a:pPr>
            <a:r>
              <a:rPr lang="nl" sz="900">
                <a:solidFill>
                  <a:srgbClr val="333333"/>
                </a:solidFill>
                <a:highlight>
                  <a:srgbClr val="FFFFFF"/>
                </a:highlight>
              </a:rPr>
              <a:t>uit: Laat alle deuren op een kier</a:t>
            </a:r>
            <a:endParaRPr sz="900">
              <a:solidFill>
                <a:srgbClr val="333333"/>
              </a:solidFill>
              <a:highlight>
                <a:srgbClr val="FFFFFF"/>
              </a:highlight>
            </a:endParaRPr>
          </a:p>
          <a:p>
            <a:pPr indent="0" lvl="0" marL="0" rtl="0" algn="l">
              <a:lnSpc>
                <a:spcPct val="115000"/>
              </a:lnSpc>
              <a:spcBef>
                <a:spcPts val="900"/>
              </a:spcBef>
              <a:spcAft>
                <a:spcPts val="900"/>
              </a:spcAft>
              <a:buNone/>
            </a:pPr>
            <a:r>
              <a:rPr lang="nl" sz="900">
                <a:solidFill>
                  <a:srgbClr val="333333"/>
                </a:solidFill>
                <a:highlight>
                  <a:srgbClr val="FFFFFF"/>
                </a:highlight>
              </a:rPr>
              <a:t>(Querido 2004)</a:t>
            </a:r>
            <a:endParaRPr sz="900">
              <a:solidFill>
                <a:srgbClr val="333333"/>
              </a:solidFill>
              <a:highlight>
                <a:srgbClr val="FFFFFF"/>
              </a:highlight>
            </a:endParaRPr>
          </a:p>
        </p:txBody>
      </p:sp>
      <p:sp>
        <p:nvSpPr>
          <p:cNvPr id="237" name="Google Shape;237;p32"/>
          <p:cNvSpPr txBox="1"/>
          <p:nvPr/>
        </p:nvSpPr>
        <p:spPr>
          <a:xfrm>
            <a:off x="235325" y="107475"/>
            <a:ext cx="8258700" cy="446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1000"/>
              </a:spcAft>
              <a:buNone/>
            </a:pPr>
            <a:r>
              <a:t/>
            </a:r>
            <a:endParaRPr b="1" sz="1700">
              <a:solidFill>
                <a:srgbClr val="212529"/>
              </a:solidFill>
              <a:highlight>
                <a:srgbClr val="FFFFFF"/>
              </a:highlight>
            </a:endParaRPr>
          </a:p>
        </p:txBody>
      </p:sp>
      <p:sp>
        <p:nvSpPr>
          <p:cNvPr id="238" name="Google Shape;238;p32"/>
          <p:cNvSpPr txBox="1"/>
          <p:nvPr/>
        </p:nvSpPr>
        <p:spPr>
          <a:xfrm>
            <a:off x="4506325" y="107475"/>
            <a:ext cx="4337400" cy="488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nl" sz="2300">
                <a:solidFill>
                  <a:srgbClr val="333333"/>
                </a:solidFill>
                <a:highlight>
                  <a:srgbClr val="FFFFFF"/>
                </a:highlight>
                <a:latin typeface="Comfortaa"/>
                <a:ea typeface="Comfortaa"/>
                <a:cs typeface="Comfortaa"/>
                <a:sym typeface="Comfortaa"/>
              </a:rPr>
              <a:t>Vermoeidheid</a:t>
            </a:r>
            <a:endParaRPr b="1" sz="2300">
              <a:solidFill>
                <a:srgbClr val="333333"/>
              </a:solidFill>
              <a:highlight>
                <a:srgbClr val="FFFFFF"/>
              </a:highlight>
              <a:latin typeface="Comfortaa"/>
              <a:ea typeface="Comfortaa"/>
              <a:cs typeface="Comfortaa"/>
              <a:sym typeface="Comfortaa"/>
            </a:endParaRPr>
          </a:p>
          <a:p>
            <a:pPr indent="0" lvl="0" marL="0" rtl="0" algn="l">
              <a:lnSpc>
                <a:spcPct val="100000"/>
              </a:lnSpc>
              <a:spcBef>
                <a:spcPts val="1000"/>
              </a:spcBef>
              <a:spcAft>
                <a:spcPts val="0"/>
              </a:spcAft>
              <a:buNone/>
            </a:pPr>
            <a:r>
              <a:rPr b="1" lang="nl" sz="950">
                <a:solidFill>
                  <a:srgbClr val="333333"/>
                </a:solidFill>
                <a:highlight>
                  <a:srgbClr val="FFFFFF"/>
                </a:highlight>
              </a:rPr>
              <a:t>Als wij, de grote mensen, moe zijn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het praten met elkaar,</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Als wij moe zijn van het slapen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Met elkaar, het wandelen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En handeldrijven met elkaar,</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Het tafelen en oorlogvoeren</a:t>
            </a:r>
            <a:endParaRPr b="1" sz="950">
              <a:solidFill>
                <a:srgbClr val="333333"/>
              </a:solidFill>
              <a:highlight>
                <a:srgbClr val="FFFFFF"/>
              </a:highlight>
            </a:endParaRPr>
          </a:p>
          <a:p>
            <a:pPr indent="0" lvl="0" marL="0" rtl="0" algn="l">
              <a:lnSpc>
                <a:spcPct val="100000"/>
              </a:lnSpc>
              <a:spcBef>
                <a:spcPts val="0"/>
              </a:spcBef>
              <a:spcAft>
                <a:spcPts val="0"/>
              </a:spcAft>
              <a:buNone/>
            </a:pPr>
            <a:r>
              <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Met elkaar, als wij zo moe zijn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elkaar, van het elkaren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elkaar, dan zetten wij de kat</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Op onze schouder, gaan de tuin in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En zoeken de kinderstemmen achter</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De hoge hagen en in de boomhut.</a:t>
            </a:r>
            <a:endParaRPr b="1" sz="950">
              <a:solidFill>
                <a:srgbClr val="333333"/>
              </a:solidFill>
              <a:highlight>
                <a:srgbClr val="FFFFFF"/>
              </a:highlight>
            </a:endParaRPr>
          </a:p>
          <a:p>
            <a:pPr indent="0" lvl="0" marL="0" rtl="0" algn="l">
              <a:lnSpc>
                <a:spcPct val="100000"/>
              </a:lnSpc>
              <a:spcBef>
                <a:spcPts val="0"/>
              </a:spcBef>
              <a:spcAft>
                <a:spcPts val="0"/>
              </a:spcAft>
              <a:buNone/>
            </a:pPr>
            <a:r>
              <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En zwijgend leggen wij onze vermoeidheid</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In het gras, en de jaren die zwaar</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En donker sliepen in de zoom</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onze jas ontbloten zich daarboven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In een jongenskeel en dansen op</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En neer in een vochtige meisjesmond</a:t>
            </a:r>
            <a:endParaRPr b="1" sz="950">
              <a:solidFill>
                <a:srgbClr val="333333"/>
              </a:solidFill>
              <a:highlight>
                <a:srgbClr val="FFFFFF"/>
              </a:highlight>
            </a:endParaRPr>
          </a:p>
          <a:p>
            <a:pPr indent="0" lvl="0" marL="0" rtl="0" algn="l">
              <a:lnSpc>
                <a:spcPct val="100000"/>
              </a:lnSpc>
              <a:spcBef>
                <a:spcPts val="0"/>
              </a:spcBef>
              <a:spcAft>
                <a:spcPts val="0"/>
              </a:spcAft>
              <a:buNone/>
            </a:pPr>
            <a:r>
              <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Als wij, de grote mensen, moe zijn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het praten,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het praten,</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Van het praten met elkaar,</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Gaan wij de tuin in en verzwijgen ons</a:t>
            </a:r>
            <a:endParaRPr b="1" sz="950">
              <a:solidFill>
                <a:srgbClr val="333333"/>
              </a:solidFill>
              <a:highlight>
                <a:srgbClr val="FFFFFF"/>
              </a:highlight>
            </a:endParaRPr>
          </a:p>
          <a:p>
            <a:pPr indent="0" lvl="0" marL="0" rtl="0" algn="l">
              <a:lnSpc>
                <a:spcPct val="100000"/>
              </a:lnSpc>
              <a:spcBef>
                <a:spcPts val="0"/>
              </a:spcBef>
              <a:spcAft>
                <a:spcPts val="0"/>
              </a:spcAft>
              <a:buNone/>
            </a:pPr>
            <a:r>
              <a:rPr b="1" lang="nl" sz="950">
                <a:solidFill>
                  <a:srgbClr val="333333"/>
                </a:solidFill>
                <a:highlight>
                  <a:srgbClr val="FFFFFF"/>
                </a:highlight>
              </a:rPr>
              <a:t>In de kat, in het gras, in het kind.</a:t>
            </a:r>
            <a:endParaRPr b="1" sz="950">
              <a:solidFill>
                <a:srgbClr val="333333"/>
              </a:solidFill>
              <a:highlight>
                <a:srgbClr val="FFFFFF"/>
              </a:highlight>
            </a:endParaRPr>
          </a:p>
          <a:p>
            <a:pPr indent="0" lvl="0" marL="0" rtl="0" algn="l">
              <a:lnSpc>
                <a:spcPct val="100000"/>
              </a:lnSpc>
              <a:spcBef>
                <a:spcPts val="0"/>
              </a:spcBef>
              <a:spcAft>
                <a:spcPts val="0"/>
              </a:spcAft>
              <a:buNone/>
            </a:pPr>
            <a:r>
              <a:t/>
            </a:r>
            <a:endParaRPr>
              <a:solidFill>
                <a:srgbClr val="333333"/>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nvSpPr>
        <p:spPr>
          <a:xfrm>
            <a:off x="694775" y="728375"/>
            <a:ext cx="6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244" name="Google Shape;244;p33"/>
          <p:cNvSpPr txBox="1"/>
          <p:nvPr/>
        </p:nvSpPr>
        <p:spPr>
          <a:xfrm>
            <a:off x="189275" y="122825"/>
            <a:ext cx="8258700" cy="862800"/>
          </a:xfrm>
          <a:prstGeom prst="rect">
            <a:avLst/>
          </a:prstGeom>
          <a:noFill/>
          <a:ln>
            <a:noFill/>
          </a:ln>
        </p:spPr>
        <p:txBody>
          <a:bodyPr anchorCtr="0" anchor="t" bIns="91425" lIns="91425" spcFirstLastPara="1" rIns="91425" wrap="square" tIns="91425">
            <a:spAutoFit/>
          </a:bodyPr>
          <a:lstStyle/>
          <a:p>
            <a:pPr indent="0" lvl="0" marL="457200" marR="381000" rtl="0" algn="l">
              <a:lnSpc>
                <a:spcPct val="170454"/>
              </a:lnSpc>
              <a:spcBef>
                <a:spcPts val="0"/>
              </a:spcBef>
              <a:spcAft>
                <a:spcPts val="0"/>
              </a:spcAft>
              <a:buNone/>
            </a:pPr>
            <a:r>
              <a:t/>
            </a:r>
            <a:endParaRPr sz="1100">
              <a:solidFill>
                <a:srgbClr val="7A7A7A"/>
              </a:solidFill>
              <a:highlight>
                <a:srgbClr val="FFFFFF"/>
              </a:highlight>
            </a:endParaRPr>
          </a:p>
          <a:p>
            <a:pPr indent="0" lvl="0" marL="0" rtl="0" algn="l">
              <a:lnSpc>
                <a:spcPct val="130000"/>
              </a:lnSpc>
              <a:spcBef>
                <a:spcPts val="0"/>
              </a:spcBef>
              <a:spcAft>
                <a:spcPts val="0"/>
              </a:spcAft>
              <a:buNone/>
            </a:pPr>
            <a:r>
              <a:t/>
            </a:r>
            <a:endParaRPr sz="1100">
              <a:highlight>
                <a:srgbClr val="FFFFFF"/>
              </a:highlight>
            </a:endParaRPr>
          </a:p>
          <a:p>
            <a:pPr indent="0" lvl="0" marL="0" rtl="0" algn="l">
              <a:lnSpc>
                <a:spcPct val="120000"/>
              </a:lnSpc>
              <a:spcBef>
                <a:spcPts val="0"/>
              </a:spcBef>
              <a:spcAft>
                <a:spcPts val="0"/>
              </a:spcAft>
              <a:buNone/>
            </a:pPr>
            <a:r>
              <a:t/>
            </a:r>
            <a:endParaRPr b="1" sz="1100">
              <a:solidFill>
                <a:srgbClr val="212529"/>
              </a:solidFill>
              <a:highlight>
                <a:srgbClr val="FFFFFF"/>
              </a:highlight>
            </a:endParaRPr>
          </a:p>
        </p:txBody>
      </p:sp>
      <p:sp>
        <p:nvSpPr>
          <p:cNvPr id="245" name="Google Shape;245;p33"/>
          <p:cNvSpPr txBox="1"/>
          <p:nvPr/>
        </p:nvSpPr>
        <p:spPr>
          <a:xfrm>
            <a:off x="644850" y="452925"/>
            <a:ext cx="7170300" cy="4732200"/>
          </a:xfrm>
          <a:prstGeom prst="rect">
            <a:avLst/>
          </a:prstGeom>
          <a:noFill/>
          <a:ln>
            <a:noFill/>
          </a:ln>
        </p:spPr>
        <p:txBody>
          <a:bodyPr anchorCtr="0" anchor="t" bIns="91425" lIns="91425" spcFirstLastPara="1" rIns="91425" wrap="square" tIns="91425">
            <a:spAutoFit/>
          </a:bodyPr>
          <a:lstStyle/>
          <a:p>
            <a:pPr indent="0" lvl="0" marL="0" rtl="0" algn="just">
              <a:lnSpc>
                <a:spcPct val="163043"/>
              </a:lnSpc>
              <a:spcBef>
                <a:spcPts val="1000"/>
              </a:spcBef>
              <a:spcAft>
                <a:spcPts val="0"/>
              </a:spcAft>
              <a:buNone/>
            </a:pPr>
            <a:r>
              <a:rPr b="1" lang="nl" sz="1350">
                <a:solidFill>
                  <a:srgbClr val="7A7A7A"/>
                </a:solidFill>
                <a:highlight>
                  <a:srgbClr val="FFFFFF"/>
                </a:highlight>
                <a:latin typeface="Comfortaa"/>
                <a:ea typeface="Comfortaa"/>
                <a:cs typeface="Comfortaa"/>
                <a:sym typeface="Comfortaa"/>
              </a:rPr>
              <a:t>Over het gedicht ‘laat’: </a:t>
            </a:r>
            <a:endParaRPr b="1" sz="1350">
              <a:solidFill>
                <a:srgbClr val="7A7A7A"/>
              </a:solidFill>
              <a:highlight>
                <a:srgbClr val="FFFFFF"/>
              </a:highlight>
              <a:latin typeface="Comfortaa"/>
              <a:ea typeface="Comfortaa"/>
              <a:cs typeface="Comfortaa"/>
              <a:sym typeface="Comfortaa"/>
            </a:endParaRPr>
          </a:p>
          <a:p>
            <a:pPr indent="0" lvl="0" marL="0" rtl="0" algn="just">
              <a:lnSpc>
                <a:spcPct val="163043"/>
              </a:lnSpc>
              <a:spcBef>
                <a:spcPts val="1000"/>
              </a:spcBef>
              <a:spcAft>
                <a:spcPts val="0"/>
              </a:spcAft>
              <a:buNone/>
            </a:pPr>
            <a:r>
              <a:rPr lang="nl" sz="1100">
                <a:solidFill>
                  <a:srgbClr val="7A7A7A"/>
                </a:solidFill>
                <a:highlight>
                  <a:srgbClr val="FFFFFF"/>
                </a:highlight>
              </a:rPr>
              <a:t>Op zijn dagelijkse wandeling van zijn huis naar zijn werk souterrain in Antwerpen-Berchem, ziet hij keer op keer automobilisten voor stoplichten of in de file wachten: gejaagd achter hun stuur.</a:t>
            </a:r>
            <a:endParaRPr sz="1100">
              <a:solidFill>
                <a:srgbClr val="7A7A7A"/>
              </a:solidFill>
              <a:highlight>
                <a:srgbClr val="FFFFFF"/>
              </a:highlight>
            </a:endParaRPr>
          </a:p>
          <a:p>
            <a:pPr indent="0" lvl="0" marL="0" rtl="0" algn="just">
              <a:lnSpc>
                <a:spcPct val="163043"/>
              </a:lnSpc>
              <a:spcBef>
                <a:spcPts val="0"/>
              </a:spcBef>
              <a:spcAft>
                <a:spcPts val="0"/>
              </a:spcAft>
              <a:buNone/>
            </a:pPr>
            <a:r>
              <a:t/>
            </a:r>
            <a:endParaRPr sz="1100">
              <a:solidFill>
                <a:srgbClr val="7A7A7A"/>
              </a:solidFill>
              <a:highlight>
                <a:srgbClr val="FFFFFF"/>
              </a:highlight>
            </a:endParaRPr>
          </a:p>
          <a:p>
            <a:pPr indent="0" lvl="0" marL="0" rtl="0" algn="just">
              <a:lnSpc>
                <a:spcPct val="163043"/>
              </a:lnSpc>
              <a:spcBef>
                <a:spcPts val="0"/>
              </a:spcBef>
              <a:spcAft>
                <a:spcPts val="0"/>
              </a:spcAft>
              <a:buNone/>
            </a:pPr>
            <a:r>
              <a:rPr lang="nl" sz="1100">
                <a:solidFill>
                  <a:srgbClr val="7A7A7A"/>
                </a:solidFill>
                <a:highlight>
                  <a:srgbClr val="FFFFFF"/>
                </a:highlight>
              </a:rPr>
              <a:t>Leonard gebruikt het woord langzaam graag en regelmatig in zijn gedichten: ,,Ik moet het vaak schrappen omdat ik het te vaak gebruik. In elk gedicht zou ik het woord langzaam wel willen schrijven. Als woordbeeld, als klank, en allicht als betekenis: het verlangen om te fixeren, om stil te zetten, tegen het tikken van de klok, om het stromen van de tijd tegen te gaan.”</a:t>
            </a:r>
            <a:endParaRPr sz="1100">
              <a:solidFill>
                <a:srgbClr val="7A7A7A"/>
              </a:solidFill>
              <a:highlight>
                <a:srgbClr val="FFFFFF"/>
              </a:highlight>
            </a:endParaRPr>
          </a:p>
          <a:p>
            <a:pPr indent="0" lvl="0" marL="0" rtl="0" algn="just">
              <a:lnSpc>
                <a:spcPct val="163043"/>
              </a:lnSpc>
              <a:spcBef>
                <a:spcPts val="0"/>
              </a:spcBef>
              <a:spcAft>
                <a:spcPts val="0"/>
              </a:spcAft>
              <a:buNone/>
            </a:pPr>
            <a:r>
              <a:rPr lang="nl" sz="1100">
                <a:solidFill>
                  <a:srgbClr val="7A7A7A"/>
                </a:solidFill>
                <a:highlight>
                  <a:srgbClr val="FFFFFF"/>
                </a:highlight>
              </a:rPr>
              <a:t>,,Ieder woord kijkt naar ieder ander woord in een gedicht. Dat doet een dichter: woorden naar elkaar laten kijken, luisteren, aanraken, elkaar bepampelen. Maar woorden moeten ook naar ’een buiten’ verwijzen, het mag niet hermetisch worden in de zin dat ze alleen maar naar elkaar kijken. Paradoxaal genoeg is een goed gedicht een compromis tussen het beeldende, muzikale en ideeënrijke.”</a:t>
            </a:r>
            <a:endParaRPr sz="1100">
              <a:solidFill>
                <a:srgbClr val="7A7A7A"/>
              </a:solidFill>
              <a:highlight>
                <a:srgbClr val="FFFFFF"/>
              </a:highlight>
            </a:endParaRPr>
          </a:p>
          <a:p>
            <a:pPr indent="0" lvl="0" marL="0" rtl="0" algn="just">
              <a:lnSpc>
                <a:spcPct val="163043"/>
              </a:lnSpc>
              <a:spcBef>
                <a:spcPts val="0"/>
              </a:spcBef>
              <a:spcAft>
                <a:spcPts val="0"/>
              </a:spcAft>
              <a:buNone/>
            </a:pPr>
            <a:r>
              <a:rPr lang="nl" sz="1100">
                <a:solidFill>
                  <a:srgbClr val="7A7A7A"/>
                </a:solidFill>
                <a:highlight>
                  <a:srgbClr val="FFFFFF"/>
                </a:highlight>
              </a:rPr>
              <a:t>De beeldhouwer Brancusi formuleert treffend:</a:t>
            </a:r>
            <a:endParaRPr sz="1100">
              <a:solidFill>
                <a:srgbClr val="7A7A7A"/>
              </a:solidFill>
              <a:highlight>
                <a:srgbClr val="FFFFFF"/>
              </a:highlight>
            </a:endParaRPr>
          </a:p>
          <a:p>
            <a:pPr indent="0" lvl="0" marL="457200" marR="381000" rtl="0" algn="l">
              <a:lnSpc>
                <a:spcPct val="163043"/>
              </a:lnSpc>
              <a:spcBef>
                <a:spcPts val="0"/>
              </a:spcBef>
              <a:spcAft>
                <a:spcPts val="0"/>
              </a:spcAft>
              <a:buNone/>
            </a:pPr>
            <a:r>
              <a:rPr lang="nl" sz="1100">
                <a:solidFill>
                  <a:srgbClr val="7A7A7A"/>
                </a:solidFill>
                <a:highlight>
                  <a:srgbClr val="FFFFFF"/>
                </a:highlight>
              </a:rPr>
              <a:t>’Het is niet moeilijk om dingen te maken, het is moeilijk om je in een toestand te brengen waarin je ze kunt maken.’</a:t>
            </a:r>
            <a:endParaRPr sz="1100">
              <a:solidFill>
                <a:srgbClr val="7A7A7A"/>
              </a:solidFill>
              <a:highlight>
                <a:srgbClr val="FFFFFF"/>
              </a:highlight>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4"/>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251" name="Google Shape;251;p34"/>
          <p:cNvSpPr txBox="1"/>
          <p:nvPr/>
        </p:nvSpPr>
        <p:spPr>
          <a:xfrm>
            <a:off x="201700" y="347375"/>
            <a:ext cx="3619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5600">
                <a:latin typeface="Roboto Mono"/>
                <a:ea typeface="Roboto Mono"/>
                <a:cs typeface="Roboto Mono"/>
                <a:sym typeface="Roboto Mono"/>
              </a:rPr>
              <a:t>Verhalen</a:t>
            </a:r>
            <a:endParaRPr b="1" sz="5600">
              <a:latin typeface="Roboto Mono"/>
              <a:ea typeface="Roboto Mono"/>
              <a:cs typeface="Roboto Mono"/>
              <a:sym typeface="Roboto Mono"/>
            </a:endParaRPr>
          </a:p>
        </p:txBody>
      </p:sp>
      <p:cxnSp>
        <p:nvCxnSpPr>
          <p:cNvPr id="252" name="Google Shape;252;p34"/>
          <p:cNvCxnSpPr/>
          <p:nvPr/>
        </p:nvCxnSpPr>
        <p:spPr>
          <a:xfrm flipH="1" rot="10800000">
            <a:off x="156875" y="2510225"/>
            <a:ext cx="3619500" cy="11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5"/>
          <p:cNvPicPr preferRelativeResize="0"/>
          <p:nvPr/>
        </p:nvPicPr>
        <p:blipFill>
          <a:blip r:embed="rId3">
            <a:alphaModFix/>
          </a:blip>
          <a:stretch>
            <a:fillRect/>
          </a:stretch>
        </p:blipFill>
        <p:spPr>
          <a:xfrm>
            <a:off x="3944475" y="0"/>
            <a:ext cx="5156951" cy="5143499"/>
          </a:xfrm>
          <a:prstGeom prst="rect">
            <a:avLst/>
          </a:prstGeom>
          <a:noFill/>
          <a:ln>
            <a:noFill/>
          </a:ln>
        </p:spPr>
      </p:pic>
      <p:sp>
        <p:nvSpPr>
          <p:cNvPr id="258" name="Google Shape;258;p35"/>
          <p:cNvSpPr txBox="1"/>
          <p:nvPr/>
        </p:nvSpPr>
        <p:spPr>
          <a:xfrm>
            <a:off x="324975" y="448225"/>
            <a:ext cx="3451500" cy="4139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nl" sz="2150">
                <a:highlight>
                  <a:srgbClr val="FFFFFF"/>
                </a:highlight>
              </a:rPr>
              <a:t>De haas en de schildpad</a:t>
            </a:r>
            <a:r>
              <a:rPr lang="nl" sz="1050">
                <a:highlight>
                  <a:srgbClr val="FFFFFF"/>
                </a:highlight>
              </a:rPr>
              <a:t> </a:t>
            </a:r>
            <a:endParaRPr sz="1050">
              <a:highlight>
                <a:srgbClr val="FFFFFF"/>
              </a:highlight>
            </a:endParaRPr>
          </a:p>
          <a:p>
            <a:pPr indent="0" lvl="0" marL="0" rtl="0" algn="just">
              <a:lnSpc>
                <a:spcPct val="115000"/>
              </a:lnSpc>
              <a:spcBef>
                <a:spcPts val="0"/>
              </a:spcBef>
              <a:spcAft>
                <a:spcPts val="0"/>
              </a:spcAft>
              <a:buNone/>
            </a:pPr>
            <a:r>
              <a:t/>
            </a:r>
            <a:endParaRPr sz="1050">
              <a:highlight>
                <a:srgbClr val="FFFFFF"/>
              </a:highlight>
            </a:endParaRPr>
          </a:p>
          <a:p>
            <a:pPr indent="0" lvl="0" marL="0" rtl="0" algn="just">
              <a:lnSpc>
                <a:spcPct val="115000"/>
              </a:lnSpc>
              <a:spcBef>
                <a:spcPts val="0"/>
              </a:spcBef>
              <a:spcAft>
                <a:spcPts val="0"/>
              </a:spcAft>
              <a:buNone/>
            </a:pPr>
            <a:r>
              <a:t/>
            </a:r>
            <a:endParaRPr sz="1050">
              <a:highlight>
                <a:srgbClr val="FFFFFF"/>
              </a:highlight>
            </a:endParaRPr>
          </a:p>
          <a:p>
            <a:pPr indent="0" lvl="0" marL="0" rtl="0" algn="just">
              <a:lnSpc>
                <a:spcPct val="115000"/>
              </a:lnSpc>
              <a:spcBef>
                <a:spcPts val="0"/>
              </a:spcBef>
              <a:spcAft>
                <a:spcPts val="0"/>
              </a:spcAft>
              <a:buNone/>
            </a:pPr>
            <a:r>
              <a:rPr lang="nl" sz="1050">
                <a:highlight>
                  <a:srgbClr val="FFFFFF"/>
                </a:highlight>
              </a:rPr>
              <a:t>De haas en de schildpad is een van de fabels van </a:t>
            </a:r>
            <a:r>
              <a:rPr b="1" lang="nl" sz="1050">
                <a:highlight>
                  <a:srgbClr val="FFFFFF"/>
                </a:highlight>
              </a:rPr>
              <a:t>Aesopus</a:t>
            </a:r>
            <a:r>
              <a:rPr lang="nl" sz="1050">
                <a:highlight>
                  <a:srgbClr val="FFFFFF"/>
                </a:highlight>
              </a:rPr>
              <a:t>, een verzameling fabels over dieren. </a:t>
            </a:r>
            <a:r>
              <a:rPr b="1" lang="nl" sz="1650">
                <a:highlight>
                  <a:srgbClr val="FFFFFF"/>
                </a:highlight>
              </a:rPr>
              <a:t>Aesopus </a:t>
            </a:r>
            <a:r>
              <a:rPr lang="nl" sz="1050">
                <a:highlight>
                  <a:srgbClr val="FFFFFF"/>
                </a:highlight>
              </a:rPr>
              <a:t>was een Griekse verteller die ongeveer 2500 jaar geleden leefde. Veel van zijn fabels zijn op allerlei manieren terug te vinden in de (mondelinge) wereldliteratuur. </a:t>
            </a:r>
            <a:endParaRPr sz="1050">
              <a:highlight>
                <a:srgbClr val="FFFFFF"/>
              </a:highlight>
            </a:endParaRPr>
          </a:p>
          <a:p>
            <a:pPr indent="0" lvl="0" marL="0" rtl="0" algn="just">
              <a:lnSpc>
                <a:spcPct val="115000"/>
              </a:lnSpc>
              <a:spcBef>
                <a:spcPts val="0"/>
              </a:spcBef>
              <a:spcAft>
                <a:spcPts val="0"/>
              </a:spcAft>
              <a:buNone/>
            </a:pPr>
            <a:r>
              <a:t/>
            </a:r>
            <a:endParaRPr sz="1050">
              <a:highlight>
                <a:srgbClr val="FFFFFF"/>
              </a:highlight>
            </a:endParaRPr>
          </a:p>
          <a:p>
            <a:pPr indent="0" lvl="0" marL="0" rtl="0" algn="just">
              <a:lnSpc>
                <a:spcPct val="115000"/>
              </a:lnSpc>
              <a:spcBef>
                <a:spcPts val="0"/>
              </a:spcBef>
              <a:spcAft>
                <a:spcPts val="0"/>
              </a:spcAft>
              <a:buNone/>
            </a:pPr>
            <a:r>
              <a:rPr lang="nl" sz="1050">
                <a:highlight>
                  <a:srgbClr val="FFFFFF"/>
                </a:highlight>
              </a:rPr>
              <a:t>In de fabel over de haas en de schildpad houden de twee dieren een wedloop. De haas denkt makkelijk te zullen winnen en spant zich totaal niet in. Onderweg denkt hij gerust een dutje te kunnen doen, maar als hij wakker wordt, heeft de schildpad de finish al bereikt. Zo verliest de haas toch de wedstrijd.</a:t>
            </a:r>
            <a:endParaRPr sz="1050">
              <a:highlight>
                <a:srgbClr val="FFFFFF"/>
              </a:highlight>
            </a:endParaRPr>
          </a:p>
          <a:p>
            <a:pPr indent="0" lvl="0" marL="0" rtl="0" algn="just">
              <a:lnSpc>
                <a:spcPct val="115000"/>
              </a:lnSpc>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De moraal van het verhaal is dat hardlopers doodlopers zijn en dat langzaam-maar-zeker-werk tot goede resultaten leidt.</a:t>
            </a:r>
            <a:endParaRPr>
              <a:latin typeface="Roboto Mono Medium"/>
              <a:ea typeface="Roboto Mono Medium"/>
              <a:cs typeface="Roboto Mono Medium"/>
              <a:sym typeface="Roboto Mon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6"/>
          <p:cNvPicPr preferRelativeResize="0"/>
          <p:nvPr/>
        </p:nvPicPr>
        <p:blipFill>
          <a:blip r:embed="rId3">
            <a:alphaModFix amt="10000"/>
          </a:blip>
          <a:stretch>
            <a:fillRect/>
          </a:stretch>
        </p:blipFill>
        <p:spPr>
          <a:xfrm>
            <a:off x="3944475" y="0"/>
            <a:ext cx="5156951" cy="5143499"/>
          </a:xfrm>
          <a:prstGeom prst="rect">
            <a:avLst/>
          </a:prstGeom>
          <a:noFill/>
          <a:ln>
            <a:noFill/>
          </a:ln>
        </p:spPr>
      </p:pic>
      <p:sp>
        <p:nvSpPr>
          <p:cNvPr id="264" name="Google Shape;264;p36"/>
          <p:cNvSpPr txBox="1"/>
          <p:nvPr/>
        </p:nvSpPr>
        <p:spPr>
          <a:xfrm>
            <a:off x="2297200" y="78450"/>
            <a:ext cx="6745800" cy="494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050">
                <a:highlight>
                  <a:srgbClr val="FFFFFF"/>
                </a:highlight>
              </a:rPr>
              <a:t>De haas moest altijd lachen wanneer hij de schildpad zag lopen, want het ging zo langzaam. "Ik begrijp niet waarom jij nooit naar iets onderweg gaat," zij hij pesterig. "Als jij eindelijk aankomt, is het altijd te laat en alles is al lang voorbij."</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De schildpad lachte een beetje. "Vlug ben ik niet," zei hij, "maar toch durf ik te wedden, dat ik eerder aan de overkant van dit veld ben dan jij. Zullen we een wedstrijd houden? Dan kun je het zien."</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"Goed!" riep de haas en meteen sprong hij er vandoor, zo snel als hij kon. De schildpad ging heel rustig op weg.</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Nu was het die dag erg warm weer met een brandende zon, en de haas werd halverwege moe en slaperig. "Weet je wat," dacht hij. "Ik doe even een tukje onder die heg hier. Zelfs als die schildpad me onderwijl voorbij loopt, heb ik hem in een flits weer ingehaald." De haas ging in de schaduw liggen en sliep in.</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De schildpad kroop gestaag voort onder de warme zon.</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Pas na lange tijd werd de haas wakker. Het was veel later dan hij dacht en hij keek eens rond. Geen schildpad te bekennen. "Nou nou," mompelde hij, "waar zit dat vriendje? Wacht maar, ik zal hem eens wat laten zien."</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Als een pijl uit een boog schoot hij weg, door het korte gras, door het koren, over sloten, langs braamstruiken, en bij de laatste bocht bleef hij even staan om te zien waar de eindstreep lag. Daar! En nog geen halve meter ervoor kroop de schildpad, langzaam maar zeker, stap voor stap, dichter en dichter naar het eindpunt.</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Met een geweldige sprong stoof de haas erop af. Maar hij was te laat. Toen hij de lijn passeerde, was de schildpad hem juist voor geweest.</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"Zie je nou wel," zei de schildpad.</a:t>
            </a:r>
            <a:endParaRPr sz="1050">
              <a:highlight>
                <a:srgbClr val="FFFFFF"/>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nl" sz="1050">
                <a:highlight>
                  <a:srgbClr val="FFFFFF"/>
                </a:highlight>
              </a:rPr>
              <a:t>Maar de haas had geen adem meer om te kunnen antwoorden.</a:t>
            </a:r>
            <a:endParaRPr sz="900">
              <a:latin typeface="Roboto Mono Medium"/>
              <a:ea typeface="Roboto Mono Medium"/>
              <a:cs typeface="Roboto Mono Medium"/>
              <a:sym typeface="Roboto Mono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