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Montserra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fc78a322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fc78a322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fbebca2ea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fbebca2ea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bebca2ea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fbebca2ea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fbebca2ea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fbebca2ea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fbebca2ea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fbebca2ea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c6b3dbf4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c6b3dbf4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fc6b3dbf4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fc6b3dbf4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fc6b3dbf4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fc6b3dbf4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fc6b3dbf4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fc6b3dbf4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fc6b3dbf4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fc6b3dbf4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fc6b3dbf4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fc6b3dbf4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fc6b3dbf4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fc6b3dbf4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c6b3dbf4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fc6b3dbf4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fc6b3dbf4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fc6b3dbf4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fc6b3dbf4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fc6b3dbf4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fc6b3dbf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fc6b3dbf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fc6b3dbf4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fc6b3dbf4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fc6b3dbf4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fc6b3dbf4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fc6b3dbf4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fc6b3dbf4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fc6b3dbf4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fc6b3dbf4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fc78a3227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fc78a3227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fc78a3227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fc78a3227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mRuxrviJets" TargetMode="Externa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YI4QNc5aVDw" TargetMode="External"/><Relationship Id="rId4" Type="http://schemas.openxmlformats.org/officeDocument/2006/relationships/image" Target="../media/image22.jpg"/><Relationship Id="rId5" Type="http://schemas.openxmlformats.org/officeDocument/2006/relationships/hyperlink" Target="http://www.youtube.com/watch?v=3-QhiEZGI74" TargetMode="External"/><Relationship Id="rId6"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nachtkritik.de/index.php?option=com_content&amp;view=article&amp;id=11355%3Alaudatio-fuer-bert-neumann-von-rene-pollesch-zur-verleihung-des-hein-heckroth-buehnenbildpreises-im-2015&amp;catid=53%3Aportraet-a-profil&amp;Itemid=83" TargetMode="External"/><Relationship Id="rId4" Type="http://schemas.openxmlformats.org/officeDocument/2006/relationships/hyperlink" Target="http://www.theaterkrant.nl/recensie/der-spieler/" TargetMode="External"/><Relationship Id="rId5" Type="http://schemas.openxmlformats.org/officeDocument/2006/relationships/hyperlink" Target="http://www.theaterkrant.nl/recensie/glanz-und-elend-der-kurtisanen/" TargetMode="External"/><Relationship Id="rId6" Type="http://schemas.openxmlformats.org/officeDocument/2006/relationships/hyperlink" Target="http://www.simber.nl/2010/02/interview-johan-sim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vu30vaxOjmU" TargetMode="Externa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qODekVgJdOc" TargetMode="Externa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png"/><Relationship Id="rId8" Type="http://schemas.openxmlformats.org/officeDocument/2006/relationships/hyperlink" Target="https://www.gettyimages.be/fotos/luk-perceva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l0XHESIkokA" TargetMode="External"/><Relationship Id="rId4" Type="http://schemas.openxmlformats.org/officeDocument/2006/relationships/image" Target="../media/image3.jpg"/><Relationship Id="rId5" Type="http://schemas.openxmlformats.org/officeDocument/2006/relationships/hyperlink" Target="http://www.youtube.com/watch?v=WB12N8kq7vk" TargetMode="External"/><Relationship Id="rId6" Type="http://schemas.openxmlformats.org/officeDocument/2006/relationships/image" Target="../media/image2.jpg"/><Relationship Id="rId7" Type="http://schemas.openxmlformats.org/officeDocument/2006/relationships/hyperlink" Target="https://www.theaterkrant.nl/recensie/yellow-the-sorrows-of-belgium-ii-rex/luk-perceval-ntg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744575"/>
            <a:ext cx="8520600" cy="2821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nl" sz="6500">
                <a:solidFill>
                  <a:srgbClr val="B7B7B7"/>
                </a:solidFill>
                <a:latin typeface="Montserrat"/>
                <a:ea typeface="Montserrat"/>
                <a:cs typeface="Montserrat"/>
                <a:sym typeface="Montserrat"/>
              </a:rPr>
              <a:t>Scenografen en theatermakers</a:t>
            </a:r>
            <a:endParaRPr b="1" sz="6500">
              <a:solidFill>
                <a:srgbClr val="B7B7B7"/>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cteur Bryan Cranston, bekend als Walter White uit de serie &quot;Breaking bad&quot;, werkt samen met de Belgische regisseur Ivo van Hove aan een theaterstuk op Broadway, in New York. &#10;&#10;Uitzenddatum: 27 december 2018&#10;Verslag: Björn Soenens&#10;Camera en montage: Daan Wallis" id="113" name="Google Shape;113;p22" title="Acteur Bryan Cranston over werken met Belgische regisseur Ivo van Hove: &quot;Hij is briljant&quot;">
            <a:hlinkClick r:id="rId3"/>
          </p:cNvPr>
          <p:cNvPicPr preferRelativeResize="0"/>
          <p:nvPr/>
        </p:nvPicPr>
        <p:blipFill>
          <a:blip r:embed="rId4">
            <a:alphaModFix/>
          </a:blip>
          <a:stretch>
            <a:fillRect/>
          </a:stretch>
        </p:blipFill>
        <p:spPr>
          <a:xfrm>
            <a:off x="152400" y="1524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nl" sz="9600">
                <a:latin typeface="Montserrat"/>
                <a:ea typeface="Montserrat"/>
                <a:cs typeface="Montserrat"/>
                <a:sym typeface="Montserrat"/>
              </a:rPr>
              <a:t>Alain </a:t>
            </a:r>
            <a:endParaRPr sz="9600">
              <a:latin typeface="Montserrat"/>
              <a:ea typeface="Montserrat"/>
              <a:cs typeface="Montserrat"/>
              <a:sym typeface="Montserrat"/>
            </a:endParaRPr>
          </a:p>
          <a:p>
            <a:pPr indent="0" lvl="0" marL="0" rtl="0" algn="l">
              <a:spcBef>
                <a:spcPts val="1200"/>
              </a:spcBef>
              <a:spcAft>
                <a:spcPts val="1200"/>
              </a:spcAft>
              <a:buNone/>
            </a:pPr>
            <a:r>
              <a:rPr lang="nl" sz="9600">
                <a:latin typeface="Montserrat"/>
                <a:ea typeface="Montserrat"/>
                <a:cs typeface="Montserrat"/>
                <a:sym typeface="Montserrat"/>
              </a:rPr>
              <a:t>Platel</a:t>
            </a:r>
            <a:endParaRPr sz="9600">
              <a:latin typeface="Montserrat"/>
              <a:ea typeface="Montserrat"/>
              <a:cs typeface="Montserrat"/>
              <a:sym typeface="Montserrat"/>
            </a:endParaRPr>
          </a:p>
        </p:txBody>
      </p:sp>
      <p:pic>
        <p:nvPicPr>
          <p:cNvPr id="119" name="Google Shape;119;p23"/>
          <p:cNvPicPr preferRelativeResize="0"/>
          <p:nvPr/>
        </p:nvPicPr>
        <p:blipFill>
          <a:blip r:embed="rId3">
            <a:alphaModFix amt="30000"/>
          </a:blip>
          <a:stretch>
            <a:fillRect/>
          </a:stretch>
        </p:blipFill>
        <p:spPr>
          <a:xfrm>
            <a:off x="2233600" y="636838"/>
            <a:ext cx="6910400" cy="3869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95000"/>
              </a:lnSpc>
              <a:spcBef>
                <a:spcPts val="0"/>
              </a:spcBef>
              <a:spcAft>
                <a:spcPts val="0"/>
              </a:spcAft>
              <a:buNone/>
            </a:pPr>
            <a:r>
              <a:rPr lang="nl" sz="1100">
                <a:solidFill>
                  <a:schemeClr val="dk1"/>
                </a:solidFill>
                <a:highlight>
                  <a:srgbClr val="FFFFFF"/>
                </a:highlight>
                <a:latin typeface="Montserrat"/>
                <a:ea typeface="Montserrat"/>
                <a:cs typeface="Montserrat"/>
                <a:sym typeface="Montserrat"/>
              </a:rPr>
              <a:t>Alain Platel (Gent, 1956) is van opleiding orthopedagoog en als regisseur autodidact. Misschien is het net deze ‘buitenstaanders’positie samen met zijn bijzondere gevoeligheid voor het (al te) menselijke dat van elk van zijn dans- en theatercreaties – nu al meer dan dertig jaar – een hoogstpersoonlijke en aangrijpende ervaring maakt.</a:t>
            </a:r>
            <a:endParaRPr sz="1100">
              <a:solidFill>
                <a:schemeClr val="dk1"/>
              </a:solidFill>
              <a:highlight>
                <a:srgbClr val="FFFFFF"/>
              </a:highlight>
              <a:latin typeface="Montserrat"/>
              <a:ea typeface="Montserrat"/>
              <a:cs typeface="Montserrat"/>
              <a:sym typeface="Montserrat"/>
            </a:endParaRPr>
          </a:p>
          <a:p>
            <a:pPr indent="0" lvl="0" marL="0" rtl="0" algn="l">
              <a:lnSpc>
                <a:spcPct val="95000"/>
              </a:lnSpc>
              <a:spcBef>
                <a:spcPts val="1500"/>
              </a:spcBef>
              <a:spcAft>
                <a:spcPts val="0"/>
              </a:spcAft>
              <a:buNone/>
            </a:pPr>
            <a:r>
              <a:rPr lang="nl" sz="1100">
                <a:solidFill>
                  <a:schemeClr val="dk1"/>
                </a:solidFill>
                <a:highlight>
                  <a:srgbClr val="FFFFFF"/>
                </a:highlight>
                <a:latin typeface="Montserrat"/>
                <a:ea typeface="Montserrat"/>
                <a:cs typeface="Montserrat"/>
                <a:sym typeface="Montserrat"/>
              </a:rPr>
              <a:t>Uniek en toch universeel, getuige daarvan de lange reeks binnen- en buitenlandse prijzen die Platel voor zijn werk ontving. Het </a:t>
            </a:r>
            <a:r>
              <a:rPr b="1" lang="nl" sz="1100">
                <a:solidFill>
                  <a:schemeClr val="dk1"/>
                </a:solidFill>
                <a:highlight>
                  <a:srgbClr val="FFFFFF"/>
                </a:highlight>
                <a:latin typeface="Montserrat"/>
                <a:ea typeface="Montserrat"/>
                <a:cs typeface="Montserrat"/>
                <a:sym typeface="Montserrat"/>
              </a:rPr>
              <a:t>onvolmaakte en het kwetsbare </a:t>
            </a:r>
            <a:r>
              <a:rPr lang="nl" sz="1100">
                <a:solidFill>
                  <a:schemeClr val="dk1"/>
                </a:solidFill>
                <a:highlight>
                  <a:srgbClr val="FFFFFF"/>
                </a:highlight>
                <a:latin typeface="Montserrat"/>
                <a:ea typeface="Montserrat"/>
                <a:cs typeface="Montserrat"/>
                <a:sym typeface="Montserrat"/>
              </a:rPr>
              <a:t>vormen de uitgangspunten van zijn werk; hij blijft daarin consequent zoeken naar een bewegingsidioom dat ruimte geeft aan </a:t>
            </a:r>
            <a:r>
              <a:rPr b="1" lang="nl" sz="1100">
                <a:solidFill>
                  <a:schemeClr val="dk1"/>
                </a:solidFill>
                <a:highlight>
                  <a:srgbClr val="FFFFFF"/>
                </a:highlight>
                <a:latin typeface="Montserrat"/>
                <a:ea typeface="Montserrat"/>
                <a:cs typeface="Montserrat"/>
                <a:sym typeface="Montserrat"/>
              </a:rPr>
              <a:t>grote en complexe gevoelens en motieven.</a:t>
            </a:r>
            <a:r>
              <a:rPr lang="nl" sz="1100">
                <a:solidFill>
                  <a:schemeClr val="dk1"/>
                </a:solidFill>
                <a:highlight>
                  <a:srgbClr val="FFFFFF"/>
                </a:highlight>
                <a:latin typeface="Montserrat"/>
                <a:ea typeface="Montserrat"/>
                <a:cs typeface="Montserrat"/>
                <a:sym typeface="Montserrat"/>
              </a:rPr>
              <a:t> Zijn soms onorthodox gebruik van (klassieke) muziek is daarbij een niet te onderschatten bondgenoot, van</a:t>
            </a:r>
            <a:r>
              <a:rPr i="1" lang="nl" sz="1100">
                <a:solidFill>
                  <a:schemeClr val="dk1"/>
                </a:solidFill>
                <a:highlight>
                  <a:srgbClr val="FFFFFF"/>
                </a:highlight>
                <a:latin typeface="Montserrat"/>
                <a:ea typeface="Montserrat"/>
                <a:cs typeface="Montserrat"/>
                <a:sym typeface="Montserrat"/>
              </a:rPr>
              <a:t> Iets op Bach </a:t>
            </a:r>
            <a:r>
              <a:rPr lang="nl" sz="1100">
                <a:solidFill>
                  <a:schemeClr val="dk1"/>
                </a:solidFill>
                <a:highlight>
                  <a:srgbClr val="FFFFFF"/>
                </a:highlight>
                <a:latin typeface="Montserrat"/>
                <a:ea typeface="Montserrat"/>
                <a:cs typeface="Montserrat"/>
                <a:sym typeface="Montserrat"/>
              </a:rPr>
              <a:t>(1998) tot de meest recente werken,</a:t>
            </a:r>
            <a:r>
              <a:rPr i="1" lang="nl" sz="1100">
                <a:solidFill>
                  <a:schemeClr val="dk1"/>
                </a:solidFill>
                <a:highlight>
                  <a:srgbClr val="FFFFFF"/>
                </a:highlight>
                <a:latin typeface="Montserrat"/>
                <a:ea typeface="Montserrat"/>
                <a:cs typeface="Montserrat"/>
                <a:sym typeface="Montserrat"/>
              </a:rPr>
              <a:t> nicht schlafen</a:t>
            </a:r>
            <a:r>
              <a:rPr lang="nl" sz="1100">
                <a:solidFill>
                  <a:schemeClr val="dk1"/>
                </a:solidFill>
                <a:highlight>
                  <a:srgbClr val="FFFFFF"/>
                </a:highlight>
                <a:latin typeface="Montserrat"/>
                <a:ea typeface="Montserrat"/>
                <a:cs typeface="Montserrat"/>
                <a:sym typeface="Montserrat"/>
              </a:rPr>
              <a:t> (2016) en</a:t>
            </a:r>
            <a:r>
              <a:rPr i="1" lang="nl" sz="1100">
                <a:solidFill>
                  <a:schemeClr val="dk1"/>
                </a:solidFill>
                <a:highlight>
                  <a:srgbClr val="FFFFFF"/>
                </a:highlight>
                <a:latin typeface="Montserrat"/>
                <a:ea typeface="Montserrat"/>
                <a:cs typeface="Montserrat"/>
                <a:sym typeface="Montserrat"/>
              </a:rPr>
              <a:t> Requiem pour L.</a:t>
            </a:r>
            <a:r>
              <a:rPr lang="nl" sz="1100">
                <a:solidFill>
                  <a:schemeClr val="dk1"/>
                </a:solidFill>
                <a:highlight>
                  <a:srgbClr val="FFFFFF"/>
                </a:highlight>
                <a:latin typeface="Montserrat"/>
                <a:ea typeface="Montserrat"/>
                <a:cs typeface="Montserrat"/>
                <a:sym typeface="Montserrat"/>
              </a:rPr>
              <a:t> (2018). </a:t>
            </a:r>
            <a:endParaRPr sz="1100">
              <a:solidFill>
                <a:schemeClr val="dk1"/>
              </a:solidFill>
              <a:highlight>
                <a:srgbClr val="FFFFFF"/>
              </a:highlight>
              <a:latin typeface="Montserrat"/>
              <a:ea typeface="Montserrat"/>
              <a:cs typeface="Montserrat"/>
              <a:sym typeface="Montserrat"/>
            </a:endParaRPr>
          </a:p>
          <a:p>
            <a:pPr indent="0" lvl="0" marL="0" rtl="0" algn="l">
              <a:lnSpc>
                <a:spcPct val="95000"/>
              </a:lnSpc>
              <a:spcBef>
                <a:spcPts val="1500"/>
              </a:spcBef>
              <a:spcAft>
                <a:spcPts val="0"/>
              </a:spcAft>
              <a:buNone/>
            </a:pPr>
            <a:r>
              <a:rPr lang="nl" sz="1100">
                <a:solidFill>
                  <a:schemeClr val="dk1"/>
                </a:solidFill>
                <a:highlight>
                  <a:srgbClr val="FFFFFF"/>
                </a:highlight>
                <a:latin typeface="Montserrat"/>
                <a:ea typeface="Montserrat"/>
                <a:cs typeface="Montserrat"/>
                <a:sym typeface="Montserrat"/>
              </a:rPr>
              <a:t>In 1984 richtte hij</a:t>
            </a:r>
            <a:r>
              <a:rPr b="1" lang="nl" sz="1100">
                <a:solidFill>
                  <a:schemeClr val="dk1"/>
                </a:solidFill>
                <a:highlight>
                  <a:srgbClr val="FFFFFF"/>
                </a:highlight>
                <a:latin typeface="Montserrat"/>
                <a:ea typeface="Montserrat"/>
                <a:cs typeface="Montserrat"/>
                <a:sym typeface="Montserrat"/>
              </a:rPr>
              <a:t> les ballets C de la B </a:t>
            </a:r>
            <a:r>
              <a:rPr lang="nl" sz="1100">
                <a:solidFill>
                  <a:schemeClr val="dk1"/>
                </a:solidFill>
                <a:highlight>
                  <a:srgbClr val="FFFFFF"/>
                </a:highlight>
                <a:latin typeface="Montserrat"/>
                <a:ea typeface="Montserrat"/>
                <a:cs typeface="Montserrat"/>
                <a:sym typeface="Montserrat"/>
              </a:rPr>
              <a:t>op. Dat gezelschap is sindsdien uitvalsbasis voor zijn werk. </a:t>
            </a:r>
            <a:endParaRPr sz="1100">
              <a:solidFill>
                <a:schemeClr val="dk1"/>
              </a:solidFill>
              <a:highlight>
                <a:srgbClr val="FFFFFF"/>
              </a:highlight>
              <a:latin typeface="Montserrat"/>
              <a:ea typeface="Montserrat"/>
              <a:cs typeface="Montserrat"/>
              <a:sym typeface="Montserrat"/>
            </a:endParaRPr>
          </a:p>
          <a:p>
            <a:pPr indent="0" lvl="0" marL="0" rtl="0" algn="l">
              <a:lnSpc>
                <a:spcPct val="95000"/>
              </a:lnSpc>
              <a:spcBef>
                <a:spcPts val="1500"/>
              </a:spcBef>
              <a:spcAft>
                <a:spcPts val="0"/>
              </a:spcAft>
              <a:buNone/>
            </a:pPr>
            <a:r>
              <a:rPr lang="nl" sz="1050">
                <a:solidFill>
                  <a:schemeClr val="dk1"/>
                </a:solidFill>
                <a:highlight>
                  <a:srgbClr val="FFFFFF"/>
                </a:highlight>
                <a:latin typeface="Montserrat"/>
                <a:ea typeface="Montserrat"/>
                <a:cs typeface="Montserrat"/>
                <a:sym typeface="Montserrat"/>
              </a:rPr>
              <a:t>Met schrijver </a:t>
            </a:r>
            <a:r>
              <a:rPr b="1" lang="nl" sz="1150">
                <a:solidFill>
                  <a:schemeClr val="dk1"/>
                </a:solidFill>
                <a:highlight>
                  <a:srgbClr val="FFFFFF"/>
                </a:highlight>
                <a:latin typeface="Montserrat"/>
                <a:ea typeface="Montserrat"/>
                <a:cs typeface="Montserrat"/>
                <a:sym typeface="Montserrat"/>
              </a:rPr>
              <a:t>Arne Sierens </a:t>
            </a:r>
            <a:r>
              <a:rPr lang="nl" sz="1050">
                <a:solidFill>
                  <a:schemeClr val="dk1"/>
                </a:solidFill>
                <a:highlight>
                  <a:srgbClr val="FFFFFF"/>
                </a:highlight>
                <a:latin typeface="Montserrat"/>
                <a:ea typeface="Montserrat"/>
                <a:cs typeface="Montserrat"/>
                <a:sym typeface="Montserrat"/>
              </a:rPr>
              <a:t>deed hij tussendoor iets gelijkaardigs voor het Gentse jeugdtheater Victoria met </a:t>
            </a:r>
            <a:r>
              <a:rPr i="1" lang="nl" sz="1050">
                <a:solidFill>
                  <a:schemeClr val="dk1"/>
                </a:solidFill>
                <a:highlight>
                  <a:srgbClr val="FFFFFF"/>
                </a:highlight>
                <a:latin typeface="Montserrat"/>
                <a:ea typeface="Montserrat"/>
                <a:cs typeface="Montserrat"/>
                <a:sym typeface="Montserrat"/>
              </a:rPr>
              <a:t>Moeder en kind</a:t>
            </a:r>
            <a:r>
              <a:rPr lang="nl" sz="1050">
                <a:solidFill>
                  <a:schemeClr val="dk1"/>
                </a:solidFill>
                <a:highlight>
                  <a:srgbClr val="FFFFFF"/>
                </a:highlight>
                <a:latin typeface="Montserrat"/>
                <a:ea typeface="Montserrat"/>
                <a:cs typeface="Montserrat"/>
                <a:sym typeface="Montserrat"/>
              </a:rPr>
              <a:t> (1995), </a:t>
            </a:r>
            <a:r>
              <a:rPr i="1" lang="nl" sz="1050">
                <a:solidFill>
                  <a:schemeClr val="dk1"/>
                </a:solidFill>
                <a:highlight>
                  <a:srgbClr val="FFFFFF"/>
                </a:highlight>
                <a:latin typeface="Montserrat"/>
                <a:ea typeface="Montserrat"/>
                <a:cs typeface="Montserrat"/>
                <a:sym typeface="Montserrat"/>
              </a:rPr>
              <a:t>Bernadetje</a:t>
            </a:r>
            <a:r>
              <a:rPr lang="nl" sz="1050">
                <a:solidFill>
                  <a:schemeClr val="dk1"/>
                </a:solidFill>
                <a:highlight>
                  <a:srgbClr val="FFFFFF"/>
                </a:highlight>
                <a:latin typeface="Montserrat"/>
                <a:ea typeface="Montserrat"/>
                <a:cs typeface="Montserrat"/>
                <a:sym typeface="Montserrat"/>
              </a:rPr>
              <a:t> (1996) en </a:t>
            </a:r>
            <a:r>
              <a:rPr i="1" lang="nl" sz="1050">
                <a:solidFill>
                  <a:schemeClr val="dk1"/>
                </a:solidFill>
                <a:highlight>
                  <a:srgbClr val="FFFFFF"/>
                </a:highlight>
                <a:latin typeface="Montserrat"/>
                <a:ea typeface="Montserrat"/>
                <a:cs typeface="Montserrat"/>
                <a:sym typeface="Montserrat"/>
              </a:rPr>
              <a:t>Allemaal Indiaan</a:t>
            </a:r>
            <a:r>
              <a:rPr lang="nl" sz="1050">
                <a:solidFill>
                  <a:schemeClr val="dk1"/>
                </a:solidFill>
                <a:highlight>
                  <a:srgbClr val="FFFFFF"/>
                </a:highlight>
                <a:latin typeface="Montserrat"/>
                <a:ea typeface="Montserrat"/>
                <a:cs typeface="Montserrat"/>
                <a:sym typeface="Montserrat"/>
              </a:rPr>
              <a:t> (1999).</a:t>
            </a:r>
            <a:endParaRPr sz="1100">
              <a:solidFill>
                <a:schemeClr val="dk1"/>
              </a:solidFill>
              <a:highlight>
                <a:srgbClr val="FFFFFF"/>
              </a:highlight>
              <a:latin typeface="Montserrat"/>
              <a:ea typeface="Montserrat"/>
              <a:cs typeface="Montserrat"/>
              <a:sym typeface="Montserrat"/>
            </a:endParaRPr>
          </a:p>
          <a:p>
            <a:pPr indent="0" lvl="0" marL="0" rtl="0" algn="l">
              <a:lnSpc>
                <a:spcPct val="95000"/>
              </a:lnSpc>
              <a:spcBef>
                <a:spcPts val="1500"/>
              </a:spcBef>
              <a:spcAft>
                <a:spcPts val="0"/>
              </a:spcAft>
              <a:buClr>
                <a:schemeClr val="dk1"/>
              </a:buClr>
              <a:buSzPts val="1100"/>
              <a:buFont typeface="Arial"/>
              <a:buNone/>
            </a:pPr>
            <a:r>
              <a:rPr lang="nl" sz="1100">
                <a:solidFill>
                  <a:schemeClr val="dk1"/>
                </a:solidFill>
                <a:highlight>
                  <a:srgbClr val="FFFFFF"/>
                </a:highlight>
                <a:latin typeface="Montserrat"/>
                <a:ea typeface="Montserrat"/>
                <a:cs typeface="Montserrat"/>
                <a:sym typeface="Montserrat"/>
              </a:rPr>
              <a:t>Voor het seizoen 2019-2020 bereidde hij de hercreatie van </a:t>
            </a:r>
            <a:r>
              <a:rPr i="1" lang="nl" sz="1100">
                <a:solidFill>
                  <a:schemeClr val="dk1"/>
                </a:solidFill>
                <a:highlight>
                  <a:srgbClr val="FFFFFF"/>
                </a:highlight>
                <a:latin typeface="Montserrat"/>
                <a:ea typeface="Montserrat"/>
                <a:cs typeface="Montserrat"/>
                <a:sym typeface="Montserrat"/>
              </a:rPr>
              <a:t>C(H)OEURS</a:t>
            </a:r>
            <a:r>
              <a:rPr lang="nl" sz="1100">
                <a:solidFill>
                  <a:schemeClr val="dk1"/>
                </a:solidFill>
                <a:highlight>
                  <a:srgbClr val="FFFFFF"/>
                </a:highlight>
                <a:latin typeface="Montserrat"/>
                <a:ea typeface="Montserrat"/>
                <a:cs typeface="Montserrat"/>
                <a:sym typeface="Montserrat"/>
              </a:rPr>
              <a:t> uit 2012 voor: </a:t>
            </a:r>
            <a:r>
              <a:rPr i="1" lang="nl" sz="1100">
                <a:solidFill>
                  <a:schemeClr val="dk1"/>
                </a:solidFill>
                <a:highlight>
                  <a:srgbClr val="FFFFFF"/>
                </a:highlight>
                <a:latin typeface="Montserrat"/>
                <a:ea typeface="Montserrat"/>
                <a:cs typeface="Montserrat"/>
                <a:sym typeface="Montserrat"/>
              </a:rPr>
              <a:t>C(H)OEURS 2020</a:t>
            </a:r>
            <a:r>
              <a:rPr lang="nl" sz="1100">
                <a:solidFill>
                  <a:schemeClr val="dk1"/>
                </a:solidFill>
                <a:highlight>
                  <a:srgbClr val="FFFFFF"/>
                </a:highlight>
                <a:latin typeface="Montserrat"/>
                <a:ea typeface="Montserrat"/>
                <a:cs typeface="Montserrat"/>
                <a:sym typeface="Montserrat"/>
              </a:rPr>
              <a:t>, </a:t>
            </a:r>
            <a:r>
              <a:rPr i="1" lang="nl" sz="1100">
                <a:solidFill>
                  <a:schemeClr val="dk1"/>
                </a:solidFill>
                <a:highlight>
                  <a:srgbClr val="FFFFFF"/>
                </a:highlight>
                <a:latin typeface="Montserrat"/>
                <a:ea typeface="Montserrat"/>
                <a:cs typeface="Montserrat"/>
                <a:sym typeface="Montserrat"/>
              </a:rPr>
              <a:t>Het hart van de revolutie</a:t>
            </a:r>
            <a:r>
              <a:rPr lang="nl" sz="1100">
                <a:solidFill>
                  <a:schemeClr val="dk1"/>
                </a:solidFill>
                <a:highlight>
                  <a:srgbClr val="FFFFFF"/>
                </a:highlight>
                <a:latin typeface="Montserrat"/>
                <a:ea typeface="Montserrat"/>
                <a:cs typeface="Montserrat"/>
                <a:sym typeface="Montserrat"/>
              </a:rPr>
              <a:t>. De voorstelling werd wegens COVID helaas uitgesteld.</a:t>
            </a:r>
            <a:endParaRPr sz="1100">
              <a:solidFill>
                <a:schemeClr val="dk1"/>
              </a:solidFill>
              <a:highlight>
                <a:srgbClr val="FFFFFF"/>
              </a:highlight>
              <a:latin typeface="Montserrat"/>
              <a:ea typeface="Montserrat"/>
              <a:cs typeface="Montserrat"/>
              <a:sym typeface="Montserrat"/>
            </a:endParaRPr>
          </a:p>
          <a:p>
            <a:pPr indent="0" lvl="0" marL="0" rtl="0" algn="l">
              <a:lnSpc>
                <a:spcPct val="95000"/>
              </a:lnSpc>
              <a:spcBef>
                <a:spcPts val="15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311700" y="1017725"/>
            <a:ext cx="2916676" cy="1939600"/>
          </a:xfrm>
          <a:prstGeom prst="rect">
            <a:avLst/>
          </a:prstGeom>
          <a:noFill/>
          <a:ln>
            <a:noFill/>
          </a:ln>
        </p:spPr>
      </p:pic>
      <p:sp>
        <p:nvSpPr>
          <p:cNvPr id="130" name="Google Shape;130;p25"/>
          <p:cNvSpPr txBox="1"/>
          <p:nvPr/>
        </p:nvSpPr>
        <p:spPr>
          <a:xfrm>
            <a:off x="438650" y="2957325"/>
            <a:ext cx="948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800"/>
              <a:t>Tauberbach</a:t>
            </a:r>
            <a:endParaRPr sz="800"/>
          </a:p>
        </p:txBody>
      </p:sp>
      <p:pic>
        <p:nvPicPr>
          <p:cNvPr id="131" name="Google Shape;131;p25"/>
          <p:cNvPicPr preferRelativeResize="0"/>
          <p:nvPr/>
        </p:nvPicPr>
        <p:blipFill>
          <a:blip r:embed="rId4">
            <a:alphaModFix/>
          </a:blip>
          <a:stretch>
            <a:fillRect/>
          </a:stretch>
        </p:blipFill>
        <p:spPr>
          <a:xfrm>
            <a:off x="3280875" y="2571750"/>
            <a:ext cx="2763150" cy="1842100"/>
          </a:xfrm>
          <a:prstGeom prst="rect">
            <a:avLst/>
          </a:prstGeom>
          <a:noFill/>
          <a:ln>
            <a:noFill/>
          </a:ln>
        </p:spPr>
      </p:pic>
      <p:sp>
        <p:nvSpPr>
          <p:cNvPr id="132" name="Google Shape;132;p25"/>
          <p:cNvSpPr txBox="1"/>
          <p:nvPr/>
        </p:nvSpPr>
        <p:spPr>
          <a:xfrm>
            <a:off x="2341825" y="3944450"/>
            <a:ext cx="88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800"/>
              <a:t>Gardenia</a:t>
            </a:r>
            <a:endParaRPr sz="800"/>
          </a:p>
        </p:txBody>
      </p:sp>
      <p:pic>
        <p:nvPicPr>
          <p:cNvPr id="133" name="Google Shape;133;p25"/>
          <p:cNvPicPr preferRelativeResize="0"/>
          <p:nvPr/>
        </p:nvPicPr>
        <p:blipFill rotWithShape="1">
          <a:blip r:embed="rId5">
            <a:alphaModFix/>
          </a:blip>
          <a:srcRect b="0" l="51116" r="0" t="25445"/>
          <a:stretch/>
        </p:blipFill>
        <p:spPr>
          <a:xfrm>
            <a:off x="3388894" y="1648475"/>
            <a:ext cx="1387525" cy="1405150"/>
          </a:xfrm>
          <a:prstGeom prst="rect">
            <a:avLst/>
          </a:prstGeom>
          <a:noFill/>
          <a:ln>
            <a:noFill/>
          </a:ln>
        </p:spPr>
      </p:pic>
      <p:pic>
        <p:nvPicPr>
          <p:cNvPr id="134" name="Google Shape;134;p25"/>
          <p:cNvPicPr preferRelativeResize="0"/>
          <p:nvPr/>
        </p:nvPicPr>
        <p:blipFill>
          <a:blip r:embed="rId6">
            <a:alphaModFix/>
          </a:blip>
          <a:stretch>
            <a:fillRect/>
          </a:stretch>
        </p:blipFill>
        <p:spPr>
          <a:xfrm>
            <a:off x="4434072" y="608450"/>
            <a:ext cx="1609950" cy="1189749"/>
          </a:xfrm>
          <a:prstGeom prst="rect">
            <a:avLst/>
          </a:prstGeom>
          <a:noFill/>
          <a:ln>
            <a:noFill/>
          </a:ln>
        </p:spPr>
      </p:pic>
      <p:pic>
        <p:nvPicPr>
          <p:cNvPr id="135" name="Google Shape;135;p25"/>
          <p:cNvPicPr preferRelativeResize="0"/>
          <p:nvPr/>
        </p:nvPicPr>
        <p:blipFill>
          <a:blip r:embed="rId7">
            <a:alphaModFix/>
          </a:blip>
          <a:stretch>
            <a:fillRect/>
          </a:stretch>
        </p:blipFill>
        <p:spPr>
          <a:xfrm>
            <a:off x="6096522" y="1017725"/>
            <a:ext cx="2795178" cy="18634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Vanavond is in Brussel het KunstenFESTIVALdesarts van start gegaan. Meer dan 300 artiesten van over de hele wereld strijken neer op verschillende locaties in de stad. Het zenuwcentrum van het festival is het Théâtre National" id="140" name="Google Shape;140;p26" title="&quot;VSPRS&quot; heeft KunstenFESTIVALdesarts geopend">
            <a:hlinkClick r:id="rId3"/>
          </p:cNvPr>
          <p:cNvPicPr preferRelativeResize="0"/>
          <p:nvPr/>
        </p:nvPicPr>
        <p:blipFill>
          <a:blip r:embed="rId4">
            <a:alphaModFix/>
          </a:blip>
          <a:stretch>
            <a:fillRect/>
          </a:stretch>
        </p:blipFill>
        <p:spPr>
          <a:xfrm>
            <a:off x="565225" y="1366050"/>
            <a:ext cx="3215176" cy="2411375"/>
          </a:xfrm>
          <a:prstGeom prst="rect">
            <a:avLst/>
          </a:prstGeom>
          <a:noFill/>
          <a:ln>
            <a:noFill/>
          </a:ln>
        </p:spPr>
      </p:pic>
      <p:pic>
        <p:nvPicPr>
          <p:cNvPr id="141" name="Google Shape;141;p26" title="Gardenia, 10 jaar later">
            <a:hlinkClick r:id="rId5"/>
          </p:cNvPr>
          <p:cNvPicPr preferRelativeResize="0"/>
          <p:nvPr/>
        </p:nvPicPr>
        <p:blipFill>
          <a:blip r:embed="rId6">
            <a:alphaModFix/>
          </a:blip>
          <a:stretch>
            <a:fillRect/>
          </a:stretch>
        </p:blipFill>
        <p:spPr>
          <a:xfrm>
            <a:off x="3904501" y="857238"/>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5" name="Shape 145"/>
        <p:cNvGrpSpPr/>
        <p:nvPr/>
      </p:nvGrpSpPr>
      <p:grpSpPr>
        <a:xfrm>
          <a:off x="0" y="0"/>
          <a:ext cx="0" cy="0"/>
          <a:chOff x="0" y="0"/>
          <a:chExt cx="0" cy="0"/>
        </a:xfrm>
      </p:grpSpPr>
      <p:sp>
        <p:nvSpPr>
          <p:cNvPr id="146" name="Google Shape;146;p27"/>
          <p:cNvSpPr txBox="1"/>
          <p:nvPr>
            <p:ph type="ctrTitle"/>
          </p:nvPr>
        </p:nvSpPr>
        <p:spPr>
          <a:xfrm>
            <a:off x="311700" y="744575"/>
            <a:ext cx="8520600" cy="273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9600">
                <a:solidFill>
                  <a:schemeClr val="lt1"/>
                </a:solidFill>
                <a:latin typeface="Montserrat"/>
                <a:ea typeface="Montserrat"/>
                <a:cs typeface="Montserrat"/>
                <a:sym typeface="Montserrat"/>
              </a:rPr>
              <a:t>Buitenland</a:t>
            </a:r>
            <a:endParaRPr sz="9600">
              <a:solidFill>
                <a:schemeClr val="lt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9600">
                <a:latin typeface="Montserrat"/>
                <a:ea typeface="Montserrat"/>
                <a:cs typeface="Montserrat"/>
                <a:sym typeface="Montserrat"/>
              </a:rPr>
              <a:t>Bert</a:t>
            </a:r>
            <a:endParaRPr sz="9600">
              <a:latin typeface="Montserrat"/>
              <a:ea typeface="Montserrat"/>
              <a:cs typeface="Montserrat"/>
              <a:sym typeface="Montserrat"/>
            </a:endParaRPr>
          </a:p>
          <a:p>
            <a:pPr indent="0" lvl="0" marL="0" rtl="0" algn="l">
              <a:spcBef>
                <a:spcPts val="0"/>
              </a:spcBef>
              <a:spcAft>
                <a:spcPts val="0"/>
              </a:spcAft>
              <a:buNone/>
            </a:pPr>
            <a:r>
              <a:rPr lang="nl" sz="9600">
                <a:latin typeface="Montserrat"/>
                <a:ea typeface="Montserrat"/>
                <a:cs typeface="Montserrat"/>
                <a:sym typeface="Montserrat"/>
              </a:rPr>
              <a:t>Neumann</a:t>
            </a:r>
            <a:endParaRPr sz="9600">
              <a:latin typeface="Montserrat"/>
              <a:ea typeface="Montserrat"/>
              <a:cs typeface="Montserrat"/>
              <a:sym typeface="Montserrat"/>
            </a:endParaRPr>
          </a:p>
        </p:txBody>
      </p:sp>
      <p:pic>
        <p:nvPicPr>
          <p:cNvPr id="152" name="Google Shape;152;p28"/>
          <p:cNvPicPr preferRelativeResize="0"/>
          <p:nvPr/>
        </p:nvPicPr>
        <p:blipFill>
          <a:blip r:embed="rId3">
            <a:alphaModFix amt="40000"/>
          </a:blip>
          <a:stretch>
            <a:fillRect/>
          </a:stretch>
        </p:blipFill>
        <p:spPr>
          <a:xfrm>
            <a:off x="5292075" y="0"/>
            <a:ext cx="39156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latin typeface="Montserrat"/>
                <a:ea typeface="Montserrat"/>
                <a:cs typeface="Montserrat"/>
                <a:sym typeface="Montserrat"/>
              </a:rPr>
              <a:t>Bert Neumann</a:t>
            </a:r>
            <a:endParaRPr>
              <a:latin typeface="Montserrat"/>
              <a:ea typeface="Montserrat"/>
              <a:cs typeface="Montserrat"/>
              <a:sym typeface="Montserrat"/>
            </a:endParaRPr>
          </a:p>
        </p:txBody>
      </p:sp>
      <p:sp>
        <p:nvSpPr>
          <p:cNvPr id="158" name="Google Shape;158;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Clr>
                <a:schemeClr val="dk1"/>
              </a:buClr>
              <a:buSzPct val="81481"/>
              <a:buFont typeface="Arial"/>
              <a:buNone/>
            </a:pPr>
            <a:r>
              <a:rPr lang="nl" sz="1350">
                <a:solidFill>
                  <a:srgbClr val="333333"/>
                </a:solidFill>
                <a:highlight>
                  <a:srgbClr val="FFFFFF"/>
                </a:highlight>
                <a:latin typeface="Montserrat"/>
                <a:ea typeface="Montserrat"/>
                <a:cs typeface="Montserrat"/>
                <a:sym typeface="Montserrat"/>
              </a:rPr>
              <a:t>Neumann werd geboren in Magdeburg en groeide op in Oost-Berlijn. Hij werkte als jongeman in de jaren tachtig bij de Volksbühne als technicus. Na een opleiding decor- en kostuumontwerp vestigde hij zich als vrij kunstenaar, totdat Frank Castorf in 1992 intendant van de Volksbühne werd en Neumann vroeg als hoofdontwerper van het gezelschap. Samen met zijn vrouw, fotografe Lenore Blievernicht, ontwikkelde hij de huisstijl en in samenwerking met Castorf bedacht hij het logo, het wiel op pootjes, afgeleid van een teken dat waarschuwde voor rovers.</a:t>
            </a:r>
            <a:endParaRPr sz="1350">
              <a:solidFill>
                <a:srgbClr val="333333"/>
              </a:solidFill>
              <a:highlight>
                <a:srgbClr val="FFFFFF"/>
              </a:highlight>
              <a:latin typeface="Montserrat"/>
              <a:ea typeface="Montserrat"/>
              <a:cs typeface="Montserrat"/>
              <a:sym typeface="Montserrat"/>
            </a:endParaRPr>
          </a:p>
          <a:p>
            <a:pPr indent="0" lvl="0" marL="0" rtl="0" algn="l">
              <a:spcBef>
                <a:spcPts val="2100"/>
              </a:spcBef>
              <a:spcAft>
                <a:spcPts val="0"/>
              </a:spcAft>
              <a:buClr>
                <a:schemeClr val="dk1"/>
              </a:buClr>
              <a:buSzPct val="81481"/>
              <a:buFont typeface="Arial"/>
              <a:buNone/>
            </a:pPr>
            <a:r>
              <a:rPr lang="nl" sz="1350">
                <a:solidFill>
                  <a:srgbClr val="333333"/>
                </a:solidFill>
                <a:highlight>
                  <a:srgbClr val="FFFFFF"/>
                </a:highlight>
                <a:latin typeface="Montserrat"/>
                <a:ea typeface="Montserrat"/>
                <a:cs typeface="Montserrat"/>
                <a:sym typeface="Montserrat"/>
              </a:rPr>
              <a:t>Bij de Volksbühne was hij een van de eerste ontwerpers die experimenteerde met het gebruik van </a:t>
            </a:r>
            <a:r>
              <a:rPr b="1" lang="nl" sz="1350">
                <a:solidFill>
                  <a:srgbClr val="333333"/>
                </a:solidFill>
                <a:highlight>
                  <a:srgbClr val="FFFFFF"/>
                </a:highlight>
                <a:latin typeface="Montserrat"/>
                <a:ea typeface="Montserrat"/>
                <a:cs typeface="Montserrat"/>
                <a:sym typeface="Montserrat"/>
              </a:rPr>
              <a:t>video op het toneel,</a:t>
            </a:r>
            <a:r>
              <a:rPr lang="nl" sz="1350">
                <a:solidFill>
                  <a:srgbClr val="333333"/>
                </a:solidFill>
                <a:highlight>
                  <a:srgbClr val="FFFFFF"/>
                </a:highlight>
                <a:latin typeface="Montserrat"/>
                <a:ea typeface="Montserrat"/>
                <a:cs typeface="Montserrat"/>
                <a:sym typeface="Montserrat"/>
              </a:rPr>
              <a:t> in eerste instantie omdat hij begon met het bouwen van </a:t>
            </a:r>
            <a:r>
              <a:rPr b="1" lang="nl" sz="1350">
                <a:solidFill>
                  <a:srgbClr val="333333"/>
                </a:solidFill>
                <a:highlight>
                  <a:srgbClr val="FFFFFF"/>
                </a:highlight>
                <a:latin typeface="Montserrat"/>
                <a:ea typeface="Montserrat"/>
                <a:cs typeface="Montserrat"/>
                <a:sym typeface="Montserrat"/>
              </a:rPr>
              <a:t>afgesloten ruimtes op het toneel.</a:t>
            </a:r>
            <a:r>
              <a:rPr lang="nl" sz="1350">
                <a:solidFill>
                  <a:srgbClr val="333333"/>
                </a:solidFill>
                <a:highlight>
                  <a:srgbClr val="FFFFFF"/>
                </a:highlight>
                <a:latin typeface="Montserrat"/>
                <a:ea typeface="Montserrat"/>
                <a:cs typeface="Montserrat"/>
                <a:sym typeface="Montserrat"/>
              </a:rPr>
              <a:t> ‘Een camera gebruiken was eenvoudigweg de enige manier om het publiek te tonen wat er binnen gebeurde’, </a:t>
            </a:r>
            <a:r>
              <a:rPr lang="nl" sz="1350">
                <a:solidFill>
                  <a:srgbClr val="FC4F1E"/>
                </a:solidFill>
                <a:highlight>
                  <a:srgbClr val="FFFFFF"/>
                </a:highlight>
                <a:uFill>
                  <a:noFill/>
                </a:uFill>
                <a:latin typeface="Montserrat"/>
                <a:ea typeface="Montserrat"/>
                <a:cs typeface="Montserrat"/>
                <a:sym typeface="Montserrat"/>
                <a:hlinkClick r:id="rId3">
                  <a:extLst>
                    <a:ext uri="{A12FA001-AC4F-418D-AE19-62706E023703}">
                      <ahyp:hlinkClr val="tx"/>
                    </a:ext>
                  </a:extLst>
                </a:hlinkClick>
              </a:rPr>
              <a:t>zei René Pollesch</a:t>
            </a:r>
            <a:r>
              <a:rPr lang="nl" sz="1350">
                <a:solidFill>
                  <a:srgbClr val="333333"/>
                </a:solidFill>
                <a:highlight>
                  <a:srgbClr val="FFFFFF"/>
                </a:highlight>
                <a:latin typeface="Montserrat"/>
                <a:ea typeface="Montserrat"/>
                <a:cs typeface="Montserrat"/>
                <a:sym typeface="Montserrat"/>
              </a:rPr>
              <a:t> eerder dit jaar bij de uitreiking van de Hein Heckroth Bühnenbildprijs. Als ontwerper werkte hij binnen de Volksbühne met een grote mate van autonomie. In zekere zin maakte hij decors waarin regisseurs werden uitgenodigd om hun voorstelling in te maken.</a:t>
            </a:r>
            <a:endParaRPr sz="1350">
              <a:solidFill>
                <a:srgbClr val="333333"/>
              </a:solidFill>
              <a:highlight>
                <a:srgbClr val="FFFFFF"/>
              </a:highlight>
              <a:latin typeface="Montserrat"/>
              <a:ea typeface="Montserrat"/>
              <a:cs typeface="Montserrat"/>
              <a:sym typeface="Montserrat"/>
            </a:endParaRPr>
          </a:p>
          <a:p>
            <a:pPr indent="0" lvl="0" marL="0" rtl="0" algn="l">
              <a:spcBef>
                <a:spcPts val="2100"/>
              </a:spcBef>
              <a:spcAft>
                <a:spcPts val="0"/>
              </a:spcAft>
              <a:buClr>
                <a:schemeClr val="dk1"/>
              </a:buClr>
              <a:buSzPct val="81481"/>
              <a:buFont typeface="Arial"/>
              <a:buNone/>
            </a:pPr>
            <a:r>
              <a:rPr lang="nl" sz="1350">
                <a:solidFill>
                  <a:srgbClr val="333333"/>
                </a:solidFill>
                <a:highlight>
                  <a:srgbClr val="FFFFFF"/>
                </a:highlight>
                <a:latin typeface="Montserrat"/>
                <a:ea typeface="Montserrat"/>
                <a:cs typeface="Montserrat"/>
                <a:sym typeface="Montserrat"/>
              </a:rPr>
              <a:t>In Nederland was zijn werk vooral te zien in voorstellingen van </a:t>
            </a:r>
            <a:r>
              <a:rPr b="1" lang="nl" sz="1829">
                <a:solidFill>
                  <a:srgbClr val="333333"/>
                </a:solidFill>
                <a:highlight>
                  <a:srgbClr val="FFFFFF"/>
                </a:highlight>
                <a:latin typeface="Montserrat"/>
                <a:ea typeface="Montserrat"/>
                <a:cs typeface="Montserrat"/>
                <a:sym typeface="Montserrat"/>
              </a:rPr>
              <a:t>Johan Simons</a:t>
            </a:r>
            <a:r>
              <a:rPr lang="nl" sz="1350">
                <a:solidFill>
                  <a:srgbClr val="333333"/>
                </a:solidFill>
                <a:highlight>
                  <a:srgbClr val="FFFFFF"/>
                </a:highlight>
                <a:latin typeface="Montserrat"/>
                <a:ea typeface="Montserrat"/>
                <a:cs typeface="Montserrat"/>
                <a:sym typeface="Montserrat"/>
              </a:rPr>
              <a:t>. Zo ontwierp hij het decor voor </a:t>
            </a:r>
            <a:r>
              <a:rPr i="1" lang="nl" sz="1350">
                <a:solidFill>
                  <a:srgbClr val="333333"/>
                </a:solidFill>
                <a:highlight>
                  <a:srgbClr val="FFFFFF"/>
                </a:highlight>
                <a:latin typeface="Montserrat"/>
                <a:ea typeface="Montserrat"/>
                <a:cs typeface="Montserrat"/>
                <a:sym typeface="Montserrat"/>
              </a:rPr>
              <a:t>Tien Geboden</a:t>
            </a:r>
            <a:r>
              <a:rPr lang="nl" sz="1350">
                <a:solidFill>
                  <a:srgbClr val="333333"/>
                </a:solidFill>
                <a:highlight>
                  <a:srgbClr val="FFFFFF"/>
                </a:highlight>
                <a:latin typeface="Montserrat"/>
                <a:ea typeface="Montserrat"/>
                <a:cs typeface="Montserrat"/>
                <a:sym typeface="Montserrat"/>
              </a:rPr>
              <a:t> (2009) en het uit de lucht vallende decor voor </a:t>
            </a:r>
            <a:r>
              <a:rPr i="1" lang="nl" sz="1350">
                <a:solidFill>
                  <a:srgbClr val="333333"/>
                </a:solidFill>
                <a:highlight>
                  <a:srgbClr val="FFFFFF"/>
                </a:highlight>
                <a:latin typeface="Montserrat"/>
                <a:ea typeface="Montserrat"/>
                <a:cs typeface="Montserrat"/>
                <a:sym typeface="Montserrat"/>
              </a:rPr>
              <a:t>Platform</a:t>
            </a:r>
            <a:r>
              <a:rPr lang="nl" sz="1350">
                <a:solidFill>
                  <a:srgbClr val="333333"/>
                </a:solidFill>
                <a:highlight>
                  <a:srgbClr val="FFFFFF"/>
                </a:highlight>
                <a:latin typeface="Montserrat"/>
                <a:ea typeface="Montserrat"/>
                <a:cs typeface="Montserrat"/>
                <a:sym typeface="Montserrat"/>
              </a:rPr>
              <a:t> (2006) van NTGent. Ook in diverse gastvoorstellingen was zijn werk te zien, zoals </a:t>
            </a:r>
            <a:r>
              <a:rPr b="1" i="1" lang="nl" sz="1350">
                <a:solidFill>
                  <a:srgbClr val="333333"/>
                </a:solidFill>
                <a:highlight>
                  <a:srgbClr val="FFFFFF"/>
                </a:highlight>
                <a:latin typeface="Montserrat"/>
                <a:ea typeface="Montserrat"/>
                <a:cs typeface="Montserrat"/>
                <a:sym typeface="Montserrat"/>
              </a:rPr>
              <a:t>Wolf</a:t>
            </a:r>
            <a:r>
              <a:rPr b="1" lang="nl" sz="1350">
                <a:solidFill>
                  <a:srgbClr val="333333"/>
                </a:solidFill>
                <a:highlight>
                  <a:srgbClr val="FFFFFF"/>
                </a:highlight>
                <a:latin typeface="Montserrat"/>
                <a:ea typeface="Montserrat"/>
                <a:cs typeface="Montserrat"/>
                <a:sym typeface="Montserrat"/>
              </a:rPr>
              <a:t> van Les Ballets C de la B, </a:t>
            </a:r>
            <a:r>
              <a:rPr i="1" lang="nl" sz="1350">
                <a:solidFill>
                  <a:srgbClr val="333333"/>
                </a:solidFill>
                <a:highlight>
                  <a:srgbClr val="FFFFFF"/>
                </a:highlight>
                <a:latin typeface="Montserrat"/>
                <a:ea typeface="Montserrat"/>
                <a:cs typeface="Montserrat"/>
                <a:sym typeface="Montserrat"/>
              </a:rPr>
              <a:t>Hiob</a:t>
            </a:r>
            <a:r>
              <a:rPr lang="nl" sz="1350">
                <a:solidFill>
                  <a:srgbClr val="333333"/>
                </a:solidFill>
                <a:highlight>
                  <a:srgbClr val="FFFFFF"/>
                </a:highlight>
                <a:latin typeface="Montserrat"/>
                <a:ea typeface="Montserrat"/>
                <a:cs typeface="Montserrat"/>
                <a:sym typeface="Montserrat"/>
              </a:rPr>
              <a:t> en </a:t>
            </a:r>
            <a:r>
              <a:rPr i="1" lang="nl" sz="1350">
                <a:solidFill>
                  <a:srgbClr val="333333"/>
                </a:solidFill>
                <a:highlight>
                  <a:srgbClr val="FFFFFF"/>
                </a:highlight>
                <a:latin typeface="Montserrat"/>
                <a:ea typeface="Montserrat"/>
                <a:cs typeface="Montserrat"/>
                <a:sym typeface="Montserrat"/>
              </a:rPr>
              <a:t>Hotel Savoy</a:t>
            </a:r>
            <a:r>
              <a:rPr lang="nl" sz="1350">
                <a:solidFill>
                  <a:srgbClr val="333333"/>
                </a:solidFill>
                <a:highlight>
                  <a:srgbClr val="FFFFFF"/>
                </a:highlight>
                <a:latin typeface="Montserrat"/>
                <a:ea typeface="Montserrat"/>
                <a:cs typeface="Montserrat"/>
                <a:sym typeface="Montserrat"/>
              </a:rPr>
              <a:t> van de Münchner Kammerspiele en </a:t>
            </a:r>
            <a:r>
              <a:rPr i="1" lang="nl" sz="1350">
                <a:solidFill>
                  <a:srgbClr val="FC4F1E"/>
                </a:solidFill>
                <a:highlight>
                  <a:srgbClr val="FFFFFF"/>
                </a:highlight>
                <a:uFill>
                  <a:noFill/>
                </a:uFill>
                <a:latin typeface="Montserrat"/>
                <a:ea typeface="Montserrat"/>
                <a:cs typeface="Montserrat"/>
                <a:sym typeface="Montserrat"/>
                <a:hlinkClick r:id="rId4">
                  <a:extLst>
                    <a:ext uri="{A12FA001-AC4F-418D-AE19-62706E023703}">
                      <ahyp:hlinkClr val="tx"/>
                    </a:ext>
                  </a:extLst>
                </a:hlinkClick>
              </a:rPr>
              <a:t>Der Spieler</a:t>
            </a:r>
            <a:r>
              <a:rPr i="1" lang="nl" sz="1350">
                <a:solidFill>
                  <a:srgbClr val="333333"/>
                </a:solidFill>
                <a:highlight>
                  <a:srgbClr val="FFFFFF"/>
                </a:highlight>
                <a:latin typeface="Montserrat"/>
                <a:ea typeface="Montserrat"/>
                <a:cs typeface="Montserrat"/>
                <a:sym typeface="Montserrat"/>
              </a:rPr>
              <a:t> </a:t>
            </a:r>
            <a:r>
              <a:rPr lang="nl" sz="1350">
                <a:solidFill>
                  <a:srgbClr val="333333"/>
                </a:solidFill>
                <a:highlight>
                  <a:srgbClr val="FFFFFF"/>
                </a:highlight>
                <a:latin typeface="Montserrat"/>
                <a:ea typeface="Montserrat"/>
                <a:cs typeface="Montserrat"/>
                <a:sym typeface="Montserrat"/>
              </a:rPr>
              <a:t>en</a:t>
            </a:r>
            <a:r>
              <a:rPr i="1" lang="nl" sz="1350">
                <a:solidFill>
                  <a:srgbClr val="333333"/>
                </a:solidFill>
                <a:highlight>
                  <a:srgbClr val="FFFFFF"/>
                </a:highlight>
                <a:latin typeface="Montserrat"/>
                <a:ea typeface="Montserrat"/>
                <a:cs typeface="Montserrat"/>
                <a:sym typeface="Montserrat"/>
              </a:rPr>
              <a:t> Ich schau dir in die Augen, gesellschaftlicher Verblendungszuzammenhang! </a:t>
            </a:r>
            <a:r>
              <a:rPr lang="nl" sz="1350">
                <a:solidFill>
                  <a:srgbClr val="333333"/>
                </a:solidFill>
                <a:highlight>
                  <a:srgbClr val="FFFFFF"/>
                </a:highlight>
                <a:latin typeface="Montserrat"/>
                <a:ea typeface="Montserrat"/>
                <a:cs typeface="Montserrat"/>
                <a:sym typeface="Montserrat"/>
              </a:rPr>
              <a:t>van de Volksbühne. Het volledig in glittergordijn uitgevoerde decor van </a:t>
            </a:r>
            <a:r>
              <a:rPr i="1" lang="nl" sz="1350">
                <a:solidFill>
                  <a:srgbClr val="FC4F1E"/>
                </a:solidFill>
                <a:highlight>
                  <a:srgbClr val="FFFFFF"/>
                </a:highlight>
                <a:uFill>
                  <a:noFill/>
                </a:uFill>
                <a:latin typeface="Montserrat"/>
                <a:ea typeface="Montserrat"/>
                <a:cs typeface="Montserrat"/>
                <a:sym typeface="Montserrat"/>
                <a:hlinkClick r:id="rId5">
                  <a:extLst>
                    <a:ext uri="{A12FA001-AC4F-418D-AE19-62706E023703}">
                      <ahyp:hlinkClr val="tx"/>
                    </a:ext>
                  </a:extLst>
                </a:hlinkClick>
              </a:rPr>
              <a:t>Glanz und Elend der Kurtisanen</a:t>
            </a:r>
            <a:r>
              <a:rPr lang="nl" sz="1350">
                <a:solidFill>
                  <a:srgbClr val="333333"/>
                </a:solidFill>
                <a:highlight>
                  <a:srgbClr val="FFFFFF"/>
                </a:highlight>
                <a:latin typeface="Montserrat"/>
                <a:ea typeface="Montserrat"/>
                <a:cs typeface="Montserrat"/>
                <a:sym typeface="Montserrat"/>
              </a:rPr>
              <a:t> van René Pollesch, inclusief luchtballon, was tijdens Brandhaarden in 2014 zijn laatste werk dat in Nederland te zien was.</a:t>
            </a:r>
            <a:endParaRPr sz="1350">
              <a:solidFill>
                <a:srgbClr val="333333"/>
              </a:solidFill>
              <a:highlight>
                <a:srgbClr val="FFFFFF"/>
              </a:highlight>
              <a:latin typeface="Montserrat"/>
              <a:ea typeface="Montserrat"/>
              <a:cs typeface="Montserrat"/>
              <a:sym typeface="Montserrat"/>
            </a:endParaRPr>
          </a:p>
          <a:p>
            <a:pPr indent="0" lvl="0" marL="0" rtl="0" algn="l">
              <a:spcBef>
                <a:spcPts val="2100"/>
              </a:spcBef>
              <a:spcAft>
                <a:spcPts val="0"/>
              </a:spcAft>
              <a:buClr>
                <a:schemeClr val="dk1"/>
              </a:buClr>
              <a:buSzPct val="81481"/>
              <a:buFont typeface="Arial"/>
              <a:buNone/>
            </a:pPr>
            <a:r>
              <a:rPr lang="nl" sz="1350">
                <a:solidFill>
                  <a:srgbClr val="333333"/>
                </a:solidFill>
                <a:highlight>
                  <a:srgbClr val="FFFFFF"/>
                </a:highlight>
                <a:latin typeface="Montserrat"/>
                <a:ea typeface="Montserrat"/>
                <a:cs typeface="Montserrat"/>
                <a:sym typeface="Montserrat"/>
              </a:rPr>
              <a:t>Johan Simons beschouwde Neumann als een vriend. </a:t>
            </a:r>
            <a:r>
              <a:rPr lang="nl" sz="1350">
                <a:solidFill>
                  <a:srgbClr val="FC4F1E"/>
                </a:solidFill>
                <a:highlight>
                  <a:srgbClr val="FFFFFF"/>
                </a:highlight>
                <a:uFill>
                  <a:noFill/>
                </a:uFill>
                <a:latin typeface="Montserrat"/>
                <a:ea typeface="Montserrat"/>
                <a:cs typeface="Montserrat"/>
                <a:sym typeface="Montserrat"/>
                <a:hlinkClick r:id="rId6">
                  <a:extLst>
                    <a:ext uri="{A12FA001-AC4F-418D-AE19-62706E023703}">
                      <ahyp:hlinkClr val="tx"/>
                    </a:ext>
                  </a:extLst>
                </a:hlinkClick>
              </a:rPr>
              <a:t>In een interview</a:t>
            </a:r>
            <a:r>
              <a:rPr lang="nl" sz="1350">
                <a:solidFill>
                  <a:srgbClr val="333333"/>
                </a:solidFill>
                <a:highlight>
                  <a:srgbClr val="FFFFFF"/>
                </a:highlight>
                <a:latin typeface="Montserrat"/>
                <a:ea typeface="Montserrat"/>
                <a:cs typeface="Montserrat"/>
                <a:sym typeface="Montserrat"/>
              </a:rPr>
              <a:t> stelde hij dat de gesprekken met Neumann hem op het spoor brachten van Krysztof Kieslowski, van wie hij verschillende films voor het toneel bewerkte.</a:t>
            </a:r>
            <a:endParaRPr sz="1350">
              <a:solidFill>
                <a:srgbClr val="333333"/>
              </a:solidFill>
              <a:highlight>
                <a:srgbClr val="FFFFFF"/>
              </a:highlight>
              <a:latin typeface="Montserrat"/>
              <a:ea typeface="Montserrat"/>
              <a:cs typeface="Montserrat"/>
              <a:sym typeface="Montserrat"/>
            </a:endParaRPr>
          </a:p>
          <a:p>
            <a:pPr indent="0" lvl="0" marL="0" rtl="0" algn="l">
              <a:spcBef>
                <a:spcPts val="2100"/>
              </a:spcBef>
              <a:spcAft>
                <a:spcPts val="1200"/>
              </a:spcAft>
              <a:buNone/>
            </a:pPr>
            <a:r>
              <a:t/>
            </a:r>
            <a:endParaRPr>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0"/>
          <p:cNvPicPr preferRelativeResize="0"/>
          <p:nvPr/>
        </p:nvPicPr>
        <p:blipFill>
          <a:blip r:embed="rId3">
            <a:alphaModFix/>
          </a:blip>
          <a:stretch>
            <a:fillRect/>
          </a:stretch>
        </p:blipFill>
        <p:spPr>
          <a:xfrm>
            <a:off x="152400" y="152400"/>
            <a:ext cx="2619375" cy="1743075"/>
          </a:xfrm>
          <a:prstGeom prst="rect">
            <a:avLst/>
          </a:prstGeom>
          <a:noFill/>
          <a:ln>
            <a:noFill/>
          </a:ln>
        </p:spPr>
      </p:pic>
      <p:pic>
        <p:nvPicPr>
          <p:cNvPr id="164" name="Google Shape;164;p30"/>
          <p:cNvPicPr preferRelativeResize="0"/>
          <p:nvPr/>
        </p:nvPicPr>
        <p:blipFill>
          <a:blip r:embed="rId4">
            <a:alphaModFix/>
          </a:blip>
          <a:stretch>
            <a:fillRect/>
          </a:stretch>
        </p:blipFill>
        <p:spPr>
          <a:xfrm>
            <a:off x="5674125" y="152400"/>
            <a:ext cx="3317474" cy="1868000"/>
          </a:xfrm>
          <a:prstGeom prst="rect">
            <a:avLst/>
          </a:prstGeom>
          <a:noFill/>
          <a:ln>
            <a:noFill/>
          </a:ln>
        </p:spPr>
      </p:pic>
      <p:pic>
        <p:nvPicPr>
          <p:cNvPr id="165" name="Google Shape;165;p30"/>
          <p:cNvPicPr preferRelativeResize="0"/>
          <p:nvPr/>
        </p:nvPicPr>
        <p:blipFill>
          <a:blip r:embed="rId5">
            <a:alphaModFix/>
          </a:blip>
          <a:stretch>
            <a:fillRect/>
          </a:stretch>
        </p:blipFill>
        <p:spPr>
          <a:xfrm>
            <a:off x="152400" y="2660175"/>
            <a:ext cx="3498677" cy="2330925"/>
          </a:xfrm>
          <a:prstGeom prst="rect">
            <a:avLst/>
          </a:prstGeom>
          <a:noFill/>
          <a:ln>
            <a:noFill/>
          </a:ln>
        </p:spPr>
      </p:pic>
      <p:pic>
        <p:nvPicPr>
          <p:cNvPr id="166" name="Google Shape;166;p30"/>
          <p:cNvPicPr preferRelativeResize="0"/>
          <p:nvPr/>
        </p:nvPicPr>
        <p:blipFill>
          <a:blip r:embed="rId6">
            <a:alphaModFix/>
          </a:blip>
          <a:stretch>
            <a:fillRect/>
          </a:stretch>
        </p:blipFill>
        <p:spPr>
          <a:xfrm>
            <a:off x="3803477" y="2172800"/>
            <a:ext cx="3734921" cy="2818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Ich hab jetzt keinen Ort mehr. Das ist das Problem. Es war immer der Platz neben dir, auch in Gedanken. Und der ist weg. Also hier! Also nicht mal besetzt, sondern einfach weg, verstehst du? Weisst du überhaupt, wie schrecklich vorbei das ist. Wie wenig das wiederzufinden ist, dich je geliebt zu haben. Wie viel Mitleid ich mit dir habe. Wie sehr ich dich liebe. Aber ich weiss natürlich, ich versuche dich, diese einzige leere Stelle, die überhaupt zu mir spricht, diese einzige leere Stelle, die überhaupt das Sehen in mir hervorbringt, auszuschliessen.&#10;&#10;Es gibt ja eine formale Bedingung für die Möglichkeit unseres Sprechens, wie auch eine Bedingung für unser Sehen. Und die ist, dass wir zuerst einmal angesprochen werden, oder angesehen. Wir sind also immer eine Antwort. Obwohl wir nicht wissen worauf oder was uns da ansieht. Eine Psychose krieg ich jetzt, wenn sich dieser leere Punkt in dir, verwirklicht. Wenn das auf das wir antworten, und das eben die Bedingung überhaupt dafür ist, dass wir sprechen und sehen, wenn das Teil der tatsächlichen Realität wird. Wir sehen, weil wir angesehen werden, wir sprechen, weil das eine Antwort ist. Normalerweise wissen wir natürlich nicht auf was. Und wenn das, was wir da tatsächlich ausschliessen müssen, plötzlich vor uns steht, dann wissen wir natürlich, dass wir die ganze Zeit beobachtet werden.“ (René Pollesch)&#10;&#10;René Pollesch prägt als Autor und Regisseur mit seinen Pop-Diskurs-Stücken seit Jahren das deutschsprachige Theater. „Love/No Love“ ist bereits die fünfte Arbeit, die er mit dem Zürcher Ensemble erarbeitet. Zum zweiten Mal wird dieses von einem Männer-Sprechchor unterstützt, wie er schon in „Herein! Herein! Ich atme euch ein!“ das Publikum begeisterte. Charakteristisch für Polleschs Theater sind die ständigen Rollen- und Identitätswechsel, die Vermischung von Theorie- und Boulevard-Elementen sowie die schrill-komischen Räume seines Bühnenbildners Bert Neumann. Die Stücke, moderne Komödien, sind voller Sprachwitz und kreisen meist um die Themen Liebe, Arbeit und um das Subjekt in Zeiten des Kapitalismus.&#10;&#10;Premiere am 9.5.2015 im Schiffbau/Box&#10;&#10;Regie René Pollesch / Bühne Bert Neumann / Kostüme Sabin Fleck&#10;Mit Inga Busch, Nils Kahnwald, Marie Rosa Tietjen&#10;Chor Wung Au, Filip Auf der Maur, Julian Boine, Till Ebinger, Sam Eisenring, Benjamin Fischer, Dean Gadaldi, Rafael Haldenwang, Sebastian Henn, Josep Kiss, Michi Kramer, Steffen Link, Philipp Lüscher, Pierre Morgadès, Marcelo Moyano, Gaël Orhan, Andrej Peter, Thomas Rinderer, Guido Rupf, Noah Samoa, Daniel Zahnd" id="171" name="Google Shape;171;p31" title="Schauspielhaus Zürich: &quot;Love/No Love&quot; von René Pollesch (Regie René Pollesch)">
            <a:hlinkClick r:id="rId3"/>
          </p:cNvPr>
          <p:cNvPicPr preferRelativeResize="0"/>
          <p:nvPr/>
        </p:nvPicPr>
        <p:blipFill>
          <a:blip r:embed="rId4">
            <a:alphaModFix/>
          </a:blip>
          <a:stretch>
            <a:fillRect/>
          </a:stretch>
        </p:blipFill>
        <p:spPr>
          <a:xfrm>
            <a:off x="411150" y="13171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8" name="Shape 58"/>
        <p:cNvGrpSpPr/>
        <p:nvPr/>
      </p:nvGrpSpPr>
      <p:grpSpPr>
        <a:xfrm>
          <a:off x="0" y="0"/>
          <a:ext cx="0" cy="0"/>
          <a:chOff x="0" y="0"/>
          <a:chExt cx="0" cy="0"/>
        </a:xfrm>
      </p:grpSpPr>
      <p:sp>
        <p:nvSpPr>
          <p:cNvPr id="59" name="Google Shape;59;p14"/>
          <p:cNvSpPr txBox="1"/>
          <p:nvPr>
            <p:ph type="ctrTitle"/>
          </p:nvPr>
        </p:nvSpPr>
        <p:spPr>
          <a:xfrm>
            <a:off x="311700" y="744575"/>
            <a:ext cx="8520600" cy="273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9600">
                <a:solidFill>
                  <a:srgbClr val="FFFFFF"/>
                </a:solidFill>
                <a:latin typeface="Montserrat"/>
                <a:ea typeface="Montserrat"/>
                <a:cs typeface="Montserrat"/>
                <a:sym typeface="Montserrat"/>
              </a:rPr>
              <a:t>Van eigen bodem</a:t>
            </a:r>
            <a:endParaRPr sz="9600">
              <a:solidFill>
                <a:srgbClr val="FFFFFF"/>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9600">
                <a:latin typeface="Montserrat"/>
                <a:ea typeface="Montserrat"/>
                <a:cs typeface="Montserrat"/>
                <a:sym typeface="Montserrat"/>
              </a:rPr>
              <a:t>Robert Wilson</a:t>
            </a:r>
            <a:endParaRPr sz="96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05000"/>
              </a:lnSpc>
              <a:spcBef>
                <a:spcPts val="0"/>
              </a:spcBef>
              <a:spcAft>
                <a:spcPts val="0"/>
              </a:spcAft>
              <a:buSzPts val="688"/>
              <a:buNone/>
            </a:pPr>
            <a:r>
              <a:rPr lang="nl" sz="1025">
                <a:latin typeface="Montserrat"/>
                <a:ea typeface="Montserrat"/>
                <a:cs typeface="Montserrat"/>
                <a:sym typeface="Montserrat"/>
              </a:rPr>
              <a:t>Robert Wilson is theaterregisseur, beeldend kunstenaar en videokunstenaar. Na zijn studie bedrijfskunde aan de University of Texas trok Wilson in 1963 naar New York, waar hij architectuur en schilderkunst studeerde. In 1968 richtte hij zijn eerste </a:t>
            </a:r>
            <a:r>
              <a:rPr b="1" lang="nl" sz="1025">
                <a:latin typeface="Montserrat"/>
                <a:ea typeface="Montserrat"/>
                <a:cs typeface="Montserrat"/>
                <a:sym typeface="Montserrat"/>
              </a:rPr>
              <a:t>experimentele theatergezelschap</a:t>
            </a:r>
            <a:r>
              <a:rPr lang="nl" sz="1025">
                <a:latin typeface="Montserrat"/>
                <a:ea typeface="Montserrat"/>
                <a:cs typeface="Montserrat"/>
                <a:sym typeface="Montserrat"/>
              </a:rPr>
              <a:t> op, de Byrd Hoffman School of Byrds. In de jaren zeventig ging hij zich ook toeleggen op opera. In 1975 maakte hij samen met componist Philip Glass ‘Einstein on the Beach’, een radicaal vernieuwende opera waarmee beiden hun faam als kunstenaar vestigden. </a:t>
            </a:r>
            <a:endParaRPr sz="1025">
              <a:latin typeface="Montserrat"/>
              <a:ea typeface="Montserrat"/>
              <a:cs typeface="Montserrat"/>
              <a:sym typeface="Montserrat"/>
            </a:endParaRPr>
          </a:p>
          <a:p>
            <a:pPr indent="0" lvl="0" marL="0" rtl="0" algn="l">
              <a:lnSpc>
                <a:spcPct val="105000"/>
              </a:lnSpc>
              <a:spcBef>
                <a:spcPts val="1200"/>
              </a:spcBef>
              <a:spcAft>
                <a:spcPts val="0"/>
              </a:spcAft>
              <a:buSzPts val="688"/>
              <a:buNone/>
            </a:pPr>
            <a:r>
              <a:rPr lang="nl" sz="1025">
                <a:latin typeface="Montserrat"/>
                <a:ea typeface="Montserrat"/>
                <a:cs typeface="Montserrat"/>
                <a:sym typeface="Montserrat"/>
              </a:rPr>
              <a:t>Zijn theaterwerk kenmerkt zich door</a:t>
            </a:r>
            <a:r>
              <a:rPr b="1" lang="nl" sz="1025">
                <a:latin typeface="Montserrat"/>
                <a:ea typeface="Montserrat"/>
                <a:cs typeface="Montserrat"/>
                <a:sym typeface="Montserrat"/>
              </a:rPr>
              <a:t> een sobere stijl, sublieme belichting en vaak traag voortschrijdende scènes.</a:t>
            </a:r>
            <a:r>
              <a:rPr lang="nl" sz="1025">
                <a:latin typeface="Montserrat"/>
                <a:ea typeface="Montserrat"/>
                <a:cs typeface="Montserrat"/>
                <a:sym typeface="Montserrat"/>
              </a:rPr>
              <a:t> Sommige van zijn debuutstukken kenmerken zich door een</a:t>
            </a:r>
            <a:r>
              <a:rPr b="1" lang="nl" sz="1025">
                <a:latin typeface="Montserrat"/>
                <a:ea typeface="Montserrat"/>
                <a:cs typeface="Montserrat"/>
                <a:sym typeface="Montserrat"/>
              </a:rPr>
              <a:t> enorme schaalvergroting in tijd en ruimte</a:t>
            </a:r>
            <a:r>
              <a:rPr lang="nl" sz="1025">
                <a:latin typeface="Montserrat"/>
                <a:ea typeface="Montserrat"/>
                <a:cs typeface="Montserrat"/>
                <a:sym typeface="Montserrat"/>
              </a:rPr>
              <a:t>. ‘The Life and Times of Joseph Stalin’ (1973) duurde bijvoorbeeld twaalf uur; ‘KA MOUNTain and GUARDenia Terrace’ (1972) werd boven op een berg in Iran uitgevoerd en duurde zeven dagen. Robert Wilson was in de loop der jaren meermaals in deSingel te gast. De laatste zes jaar met topstukken zoals ‘The Life and Death of Marina Abramovic’, ‘The Old Woman’ en ‘Les Nègres’. Stuk voor stuk wondermooie voorstellingen gebracht nu eens door een Amerikaanse cast, dan weer door een Frans acteursensemble. En nu dus met een Duitstalige cast van acteurs, zangers en muzikanten. </a:t>
            </a:r>
            <a:endParaRPr sz="1025">
              <a:latin typeface="Montserrat"/>
              <a:ea typeface="Montserrat"/>
              <a:cs typeface="Montserrat"/>
              <a:sym typeface="Montserrat"/>
            </a:endParaRPr>
          </a:p>
          <a:p>
            <a:pPr indent="0" lvl="0" marL="0" rtl="0" algn="l">
              <a:lnSpc>
                <a:spcPct val="105000"/>
              </a:lnSpc>
              <a:spcBef>
                <a:spcPts val="1200"/>
              </a:spcBef>
              <a:spcAft>
                <a:spcPts val="1200"/>
              </a:spcAft>
              <a:buSzPts val="688"/>
              <a:buNone/>
            </a:pPr>
            <a:r>
              <a:rPr lang="nl" sz="1025">
                <a:latin typeface="Montserrat"/>
                <a:ea typeface="Montserrat"/>
                <a:cs typeface="Montserrat"/>
                <a:sym typeface="Montserrat"/>
              </a:rPr>
              <a:t>Robert Wilson is ontelbare malen bekroond. Voor zijn werk als theatermaker ontving hij onder meer een Obie Award en de Premio Europa. Voor zijn sculpturen ontving hij de Gouden leeuw op de Biënnale van Venetië. Wilson kreeg de Franse onderscheiding van ‘Commandeur des arts et lettres’. Robert Wilson is de oprichter van het </a:t>
            </a:r>
            <a:r>
              <a:rPr b="1" lang="nl" sz="1025">
                <a:latin typeface="Montserrat"/>
                <a:ea typeface="Montserrat"/>
                <a:cs typeface="Montserrat"/>
                <a:sym typeface="Montserrat"/>
              </a:rPr>
              <a:t>Watermill Center</a:t>
            </a:r>
            <a:r>
              <a:rPr lang="nl" sz="1025">
                <a:latin typeface="Montserrat"/>
                <a:ea typeface="Montserrat"/>
                <a:cs typeface="Montserrat"/>
                <a:sym typeface="Montserrat"/>
              </a:rPr>
              <a:t>, een interdisciplinair laboratorium voor de kunsten, dat in 2006 zijn deuren opende op Long Island, New York. Het centrum geeft </a:t>
            </a:r>
            <a:r>
              <a:rPr b="1" lang="nl" sz="1025">
                <a:latin typeface="Montserrat"/>
                <a:ea typeface="Montserrat"/>
                <a:cs typeface="Montserrat"/>
                <a:sym typeface="Montserrat"/>
              </a:rPr>
              <a:t>jonge, opkomende kunstenaars de ruimte en de middelen om nieuwe ideeën te ontwikkelen op het gebied van de experimentele podiumkunsten. </a:t>
            </a:r>
            <a:r>
              <a:rPr lang="nl" sz="1025">
                <a:latin typeface="Montserrat"/>
                <a:ea typeface="Montserrat"/>
                <a:cs typeface="Montserrat"/>
                <a:sym typeface="Montserrat"/>
              </a:rPr>
              <a:t>Of, zoals Wilson zegt, “om te doen wat niemand anders doet”.</a:t>
            </a:r>
            <a:endParaRPr sz="1025">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4"/>
          <p:cNvPicPr preferRelativeResize="0"/>
          <p:nvPr/>
        </p:nvPicPr>
        <p:blipFill>
          <a:blip r:embed="rId3">
            <a:alphaModFix/>
          </a:blip>
          <a:stretch>
            <a:fillRect/>
          </a:stretch>
        </p:blipFill>
        <p:spPr>
          <a:xfrm>
            <a:off x="152400" y="152400"/>
            <a:ext cx="2619375" cy="1743075"/>
          </a:xfrm>
          <a:prstGeom prst="rect">
            <a:avLst/>
          </a:prstGeom>
          <a:noFill/>
          <a:ln>
            <a:noFill/>
          </a:ln>
        </p:spPr>
      </p:pic>
      <p:pic>
        <p:nvPicPr>
          <p:cNvPr id="187" name="Google Shape;187;p34"/>
          <p:cNvPicPr preferRelativeResize="0"/>
          <p:nvPr/>
        </p:nvPicPr>
        <p:blipFill>
          <a:blip r:embed="rId4">
            <a:alphaModFix/>
          </a:blip>
          <a:stretch>
            <a:fillRect/>
          </a:stretch>
        </p:blipFill>
        <p:spPr>
          <a:xfrm>
            <a:off x="2924175" y="152400"/>
            <a:ext cx="2762250" cy="1657350"/>
          </a:xfrm>
          <a:prstGeom prst="rect">
            <a:avLst/>
          </a:prstGeom>
          <a:noFill/>
          <a:ln>
            <a:noFill/>
          </a:ln>
        </p:spPr>
      </p:pic>
      <p:pic>
        <p:nvPicPr>
          <p:cNvPr id="188" name="Google Shape;188;p34"/>
          <p:cNvPicPr preferRelativeResize="0"/>
          <p:nvPr/>
        </p:nvPicPr>
        <p:blipFill>
          <a:blip r:embed="rId5">
            <a:alphaModFix/>
          </a:blip>
          <a:stretch>
            <a:fillRect/>
          </a:stretch>
        </p:blipFill>
        <p:spPr>
          <a:xfrm>
            <a:off x="2899913" y="2047875"/>
            <a:ext cx="2810775" cy="1873850"/>
          </a:xfrm>
          <a:prstGeom prst="rect">
            <a:avLst/>
          </a:prstGeom>
          <a:noFill/>
          <a:ln>
            <a:noFill/>
          </a:ln>
        </p:spPr>
      </p:pic>
      <p:pic>
        <p:nvPicPr>
          <p:cNvPr id="189" name="Google Shape;189;p34"/>
          <p:cNvPicPr preferRelativeResize="0"/>
          <p:nvPr/>
        </p:nvPicPr>
        <p:blipFill>
          <a:blip r:embed="rId6">
            <a:alphaModFix/>
          </a:blip>
          <a:stretch>
            <a:fillRect/>
          </a:stretch>
        </p:blipFill>
        <p:spPr>
          <a:xfrm>
            <a:off x="5838825" y="152400"/>
            <a:ext cx="2554682" cy="1657350"/>
          </a:xfrm>
          <a:prstGeom prst="rect">
            <a:avLst/>
          </a:prstGeom>
          <a:noFill/>
          <a:ln>
            <a:noFill/>
          </a:ln>
        </p:spPr>
      </p:pic>
      <p:pic>
        <p:nvPicPr>
          <p:cNvPr id="190" name="Google Shape;190;p34"/>
          <p:cNvPicPr preferRelativeResize="0"/>
          <p:nvPr/>
        </p:nvPicPr>
        <p:blipFill>
          <a:blip r:embed="rId7">
            <a:alphaModFix/>
          </a:blip>
          <a:stretch>
            <a:fillRect/>
          </a:stretch>
        </p:blipFill>
        <p:spPr>
          <a:xfrm>
            <a:off x="152400" y="2047875"/>
            <a:ext cx="2619375" cy="1873860"/>
          </a:xfrm>
          <a:prstGeom prst="rect">
            <a:avLst/>
          </a:prstGeom>
          <a:noFill/>
          <a:ln>
            <a:noFill/>
          </a:ln>
        </p:spPr>
      </p:pic>
      <p:pic>
        <p:nvPicPr>
          <p:cNvPr id="191" name="Google Shape;191;p34"/>
          <p:cNvPicPr preferRelativeResize="0"/>
          <p:nvPr/>
        </p:nvPicPr>
        <p:blipFill>
          <a:blip r:embed="rId8">
            <a:alphaModFix/>
          </a:blip>
          <a:stretch>
            <a:fillRect/>
          </a:stretch>
        </p:blipFill>
        <p:spPr>
          <a:xfrm>
            <a:off x="5838850" y="2032300"/>
            <a:ext cx="2857500" cy="190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nl" sz="1420">
                <a:latin typeface="Montserrat"/>
                <a:ea typeface="Montserrat"/>
                <a:cs typeface="Montserrat"/>
                <a:sym typeface="Montserrat"/>
              </a:rPr>
              <a:t>Sonnetten shakespeare</a:t>
            </a:r>
            <a:endParaRPr sz="1420">
              <a:latin typeface="Montserrat"/>
              <a:ea typeface="Montserrat"/>
              <a:cs typeface="Montserrat"/>
              <a:sym typeface="Montserrat"/>
            </a:endParaRPr>
          </a:p>
        </p:txBody>
      </p:sp>
      <p:pic>
        <p:nvPicPr>
          <p:cNvPr descr="Premiered on April 12, 2009 at the Berliner Ensemble, Berlin, Germany&#10;&#10;Performed in German.&#10;&#10;The Bard is modern and alive than ever in Robert Wilson's Shakespeare's Sonnets, a contemporary take on 25 specially chosen sonnets from Shakespeare's cannon.  Set to a sweeping score composed by Rufus Wainwright, a genre-bending mix of medieval German Minnesang, classical, pop, and cabaret rock is performed by the actors of the Berliner Ensemble.  The sonnets were pared down and selected by dramaturge Jutta Ferbers who deftly adapted these captivating poems that were originally unintended for the theater. The production was staged in 2009 for the fourth centennial of the publishing of the Sonnets.&#10;For this production, Wilson embraces the prevalence of subversive gender conventions embedded in Shakespeare's 154 sonnets which move fluidly between male and female objects of desire.  Several quintessential characters make an appearance; from boy to fool, from Cupid to the mysterious Dark Lady, from the Queen of England to Shakespeare himself.  Wilson's signature sculpting of time, light, and gesture combined with Wainwright's romantic, sensitive, and at times disturbingly dark score transports audiences to a dreamlike place suspended in time." id="197" name="Google Shape;197;p35" title="ROBERT WILSON | SHAKESPEARES SONETTE">
            <a:hlinkClick r:id="rId3"/>
          </p:cNvPr>
          <p:cNvPicPr preferRelativeResize="0"/>
          <p:nvPr/>
        </p:nvPicPr>
        <p:blipFill>
          <a:blip r:embed="rId4">
            <a:alphaModFix/>
          </a:blip>
          <a:stretch>
            <a:fillRect/>
          </a:stretch>
        </p:blipFill>
        <p:spPr>
          <a:xfrm>
            <a:off x="2667650" y="445025"/>
            <a:ext cx="5553450" cy="416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9600">
                <a:latin typeface="Montserrat"/>
                <a:ea typeface="Montserrat"/>
                <a:cs typeface="Montserrat"/>
                <a:sym typeface="Montserrat"/>
              </a:rPr>
              <a:t>Luk</a:t>
            </a:r>
            <a:endParaRPr sz="9600">
              <a:latin typeface="Montserrat"/>
              <a:ea typeface="Montserrat"/>
              <a:cs typeface="Montserrat"/>
              <a:sym typeface="Montserrat"/>
            </a:endParaRPr>
          </a:p>
          <a:p>
            <a:pPr indent="0" lvl="0" marL="0" rtl="0" algn="l">
              <a:spcBef>
                <a:spcPts val="0"/>
              </a:spcBef>
              <a:spcAft>
                <a:spcPts val="0"/>
              </a:spcAft>
              <a:buNone/>
            </a:pPr>
            <a:r>
              <a:rPr lang="nl" sz="9600">
                <a:latin typeface="Montserrat"/>
                <a:ea typeface="Montserrat"/>
                <a:cs typeface="Montserrat"/>
                <a:sym typeface="Montserrat"/>
              </a:rPr>
              <a:t>Perceval</a:t>
            </a:r>
            <a:endParaRPr sz="9600">
              <a:latin typeface="Montserrat"/>
              <a:ea typeface="Montserrat"/>
              <a:cs typeface="Montserrat"/>
              <a:sym typeface="Montserrat"/>
            </a:endParaRPr>
          </a:p>
        </p:txBody>
      </p:sp>
      <p:pic>
        <p:nvPicPr>
          <p:cNvPr id="65" name="Google Shape;65;p15"/>
          <p:cNvPicPr preferRelativeResize="0"/>
          <p:nvPr/>
        </p:nvPicPr>
        <p:blipFill rotWithShape="1">
          <a:blip r:embed="rId3">
            <a:alphaModFix amt="20000"/>
          </a:blip>
          <a:srcRect b="1699" l="0" r="0" t="-1700"/>
          <a:stretch/>
        </p:blipFill>
        <p:spPr>
          <a:xfrm>
            <a:off x="2710050" y="297150"/>
            <a:ext cx="6433951" cy="4846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ph idx="1" type="body"/>
          </p:nvPr>
        </p:nvSpPr>
        <p:spPr>
          <a:xfrm>
            <a:off x="403675" y="290075"/>
            <a:ext cx="8520600" cy="47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900">
                <a:highlight>
                  <a:schemeClr val="lt1"/>
                </a:highlight>
                <a:latin typeface="Montserrat"/>
                <a:ea typeface="Montserrat"/>
                <a:cs typeface="Montserrat"/>
                <a:sym typeface="Montserrat"/>
              </a:rPr>
              <a:t>Luk Perceval (Lommel, 1957) is een Vlaamse acteur en regisseur. Na zijn studie aan het Koninklijk Vlaams Conservatorium in Antwerpen ging hij aan het werk als acteur bij de Koninklijke Nederlandse Schouwburg (KNS). Vervolgens richtte hij samen met Guy Joosten in 1984 in Gent de Blauwe Maandag Compagnie op (BMC). In 1998 stichtte Perceval Het Toneelhuis: een fusie tussen de Gentse BMC en de Antwerpse KNS. Sinds 2005 is hij voornamelijk in Duitsland actief: eerst als huisregisseur van de Schaubühne am Lehniner Platz in Berlijn en sinds 2009 is hij leidend regisseur bij het Thalia theater in Hamburg.</a:t>
            </a:r>
            <a:endParaRPr sz="900">
              <a:highlight>
                <a:schemeClr val="lt1"/>
              </a:highlight>
              <a:latin typeface="Montserrat"/>
              <a:ea typeface="Montserrat"/>
              <a:cs typeface="Montserrat"/>
              <a:sym typeface="Montserrat"/>
            </a:endParaRPr>
          </a:p>
          <a:p>
            <a:pPr indent="0" lvl="0" marL="0" rtl="0" algn="l">
              <a:lnSpc>
                <a:spcPct val="100000"/>
              </a:lnSpc>
              <a:spcBef>
                <a:spcPts val="1100"/>
              </a:spcBef>
              <a:spcAft>
                <a:spcPts val="0"/>
              </a:spcAft>
              <a:buNone/>
            </a:pPr>
            <a:r>
              <a:rPr lang="nl" sz="900">
                <a:highlight>
                  <a:srgbClr val="FFFFFF"/>
                </a:highlight>
                <a:latin typeface="Montserrat"/>
                <a:ea typeface="Montserrat"/>
                <a:cs typeface="Montserrat"/>
                <a:sym typeface="Montserrat"/>
              </a:rPr>
              <a:t>Naast theater regisseert Perceval ook opera en documentaires.  Zijn operaregie van </a:t>
            </a:r>
            <a:r>
              <a:rPr i="1" lang="nl" sz="900">
                <a:highlight>
                  <a:srgbClr val="FFFFFF"/>
                </a:highlight>
                <a:latin typeface="Montserrat"/>
                <a:ea typeface="Montserrat"/>
                <a:cs typeface="Montserrat"/>
                <a:sym typeface="Montserrat"/>
              </a:rPr>
              <a:t>Infinite Now</a:t>
            </a:r>
            <a:r>
              <a:rPr lang="nl" sz="900">
                <a:highlight>
                  <a:srgbClr val="FFFFFF"/>
                </a:highlight>
                <a:latin typeface="Montserrat"/>
                <a:ea typeface="Montserrat"/>
                <a:cs typeface="Montserrat"/>
                <a:sym typeface="Montserrat"/>
              </a:rPr>
              <a:t> werd bekroond tot ‘Inszenierung des Jahres’.  In NTGent maakte hij </a:t>
            </a:r>
            <a:r>
              <a:rPr i="1" lang="nl" sz="900">
                <a:highlight>
                  <a:srgbClr val="FFFFFF"/>
                </a:highlight>
                <a:latin typeface="Montserrat"/>
                <a:ea typeface="Montserrat"/>
                <a:cs typeface="Montserrat"/>
                <a:sym typeface="Montserrat"/>
              </a:rPr>
              <a:t>Platonov, FRONT, Oogst van de wrok </a:t>
            </a:r>
            <a:r>
              <a:rPr lang="nl" sz="900">
                <a:highlight>
                  <a:srgbClr val="FFFFFF"/>
                </a:highlight>
                <a:latin typeface="Montserrat"/>
                <a:ea typeface="Montserrat"/>
                <a:cs typeface="Montserrat"/>
                <a:sym typeface="Montserrat"/>
              </a:rPr>
              <a:t>en</a:t>
            </a:r>
            <a:r>
              <a:rPr i="1" lang="nl" sz="900">
                <a:highlight>
                  <a:srgbClr val="FFFFFF"/>
                </a:highlight>
                <a:latin typeface="Montserrat"/>
                <a:ea typeface="Montserrat"/>
                <a:cs typeface="Montserrat"/>
                <a:sym typeface="Montserrat"/>
              </a:rPr>
              <a:t> Sneeuw.</a:t>
            </a:r>
            <a:r>
              <a:rPr lang="nl" sz="900">
                <a:highlight>
                  <a:srgbClr val="FFFFFF"/>
                </a:highlight>
                <a:latin typeface="Montserrat"/>
                <a:ea typeface="Montserrat"/>
                <a:cs typeface="Montserrat"/>
                <a:sym typeface="Montserrat"/>
              </a:rPr>
              <a:t>  Sinds 2019 is Perceval aan het NTGent verbonden als artist-in-residence.</a:t>
            </a:r>
            <a:endParaRPr sz="900">
              <a:highlight>
                <a:srgbClr val="FFFFFF"/>
              </a:highlight>
              <a:latin typeface="Montserrat"/>
              <a:ea typeface="Montserrat"/>
              <a:cs typeface="Montserrat"/>
              <a:sym typeface="Montserrat"/>
            </a:endParaRPr>
          </a:p>
          <a:p>
            <a:pPr indent="0" lvl="0" marL="0" rtl="0" algn="l">
              <a:spcBef>
                <a:spcPts val="1100"/>
              </a:spcBef>
              <a:spcAft>
                <a:spcPts val="0"/>
              </a:spcAft>
              <a:buNone/>
            </a:pPr>
            <a:r>
              <a:t/>
            </a:r>
            <a:endParaRPr sz="900">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900">
              <a:highlight>
                <a:schemeClr val="lt1"/>
              </a:highlight>
              <a:latin typeface="Montserrat"/>
              <a:ea typeface="Montserrat"/>
              <a:cs typeface="Montserrat"/>
              <a:sym typeface="Montserrat"/>
            </a:endParaRPr>
          </a:p>
          <a:p>
            <a:pPr indent="0" lvl="0" marL="0" rtl="0" algn="l">
              <a:lnSpc>
                <a:spcPct val="100000"/>
              </a:lnSpc>
              <a:spcBef>
                <a:spcPts val="0"/>
              </a:spcBef>
              <a:spcAft>
                <a:spcPts val="0"/>
              </a:spcAft>
              <a:buNone/>
            </a:pPr>
            <a:r>
              <a:rPr lang="nl" sz="900">
                <a:highlight>
                  <a:srgbClr val="FFFFFF"/>
                </a:highlight>
                <a:latin typeface="Montserrat"/>
                <a:ea typeface="Montserrat"/>
                <a:cs typeface="Montserrat"/>
                <a:sym typeface="Montserrat"/>
              </a:rPr>
              <a:t>B</a:t>
            </a:r>
            <a:r>
              <a:rPr lang="nl" sz="900">
                <a:highlight>
                  <a:srgbClr val="FFFFFF"/>
                </a:highlight>
                <a:latin typeface="Montserrat"/>
                <a:ea typeface="Montserrat"/>
                <a:cs typeface="Montserrat"/>
                <a:sym typeface="Montserrat"/>
              </a:rPr>
              <a:t>ij ntgent maakte hij een trilogie, </a:t>
            </a:r>
            <a:r>
              <a:rPr i="1" lang="nl" sz="900">
                <a:highlight>
                  <a:srgbClr val="FFFFFF"/>
                </a:highlight>
                <a:latin typeface="Montserrat"/>
                <a:ea typeface="Montserrat"/>
                <a:cs typeface="Montserrat"/>
                <a:sym typeface="Montserrat"/>
              </a:rPr>
              <a:t>The Sorrows of Belgium</a:t>
            </a:r>
            <a:r>
              <a:rPr lang="nl" sz="900">
                <a:highlight>
                  <a:srgbClr val="FFFFFF"/>
                </a:highlight>
                <a:latin typeface="Montserrat"/>
                <a:ea typeface="Montserrat"/>
                <a:cs typeface="Montserrat"/>
                <a:sym typeface="Montserrat"/>
              </a:rPr>
              <a:t>. Daarin focust hij op de Belgische driekleur</a:t>
            </a:r>
            <a:r>
              <a:rPr lang="nl" sz="900">
                <a:highlight>
                  <a:srgbClr val="FFFFFF"/>
                </a:highlight>
                <a:latin typeface="Montserrat"/>
                <a:ea typeface="Montserrat"/>
                <a:cs typeface="Montserrat"/>
                <a:sym typeface="Montserrat"/>
              </a:rPr>
              <a:t> </a:t>
            </a:r>
            <a:r>
              <a:rPr lang="nl" sz="900">
                <a:highlight>
                  <a:srgbClr val="FFFFFF"/>
                </a:highlight>
                <a:latin typeface="Montserrat"/>
                <a:ea typeface="Montserrat"/>
                <a:cs typeface="Montserrat"/>
                <a:sym typeface="Montserrat"/>
              </a:rPr>
              <a:t>en op drie donkere passages uit de Belgische geschiedenis: de exploitatie van Congo onder Leopold II in </a:t>
            </a:r>
            <a:r>
              <a:rPr i="1" lang="nl" sz="900">
                <a:highlight>
                  <a:srgbClr val="FFFFFF"/>
                </a:highlight>
                <a:latin typeface="Montserrat"/>
                <a:ea typeface="Montserrat"/>
                <a:cs typeface="Montserrat"/>
                <a:sym typeface="Montserrat"/>
              </a:rPr>
              <a:t>Black</a:t>
            </a:r>
            <a:r>
              <a:rPr lang="nl" sz="900">
                <a:highlight>
                  <a:srgbClr val="FFFFFF"/>
                </a:highlight>
                <a:latin typeface="Montserrat"/>
                <a:ea typeface="Montserrat"/>
                <a:cs typeface="Montserrat"/>
                <a:sym typeface="Montserrat"/>
              </a:rPr>
              <a:t>, de collaboratie in </a:t>
            </a:r>
            <a:r>
              <a:rPr i="1" lang="nl" sz="900">
                <a:highlight>
                  <a:srgbClr val="FFFFFF"/>
                </a:highlight>
                <a:latin typeface="Montserrat"/>
                <a:ea typeface="Montserrat"/>
                <a:cs typeface="Montserrat"/>
                <a:sym typeface="Montserrat"/>
              </a:rPr>
              <a:t>Yellow</a:t>
            </a:r>
            <a:r>
              <a:rPr lang="nl" sz="900">
                <a:highlight>
                  <a:srgbClr val="FFFFFF"/>
                </a:highlight>
                <a:latin typeface="Montserrat"/>
                <a:ea typeface="Montserrat"/>
                <a:cs typeface="Montserrat"/>
                <a:sym typeface="Montserrat"/>
              </a:rPr>
              <a:t>, en de terroristische aanslagen in Brussel in </a:t>
            </a:r>
            <a:r>
              <a:rPr i="1" lang="nl" sz="900">
                <a:highlight>
                  <a:srgbClr val="FFFFFF"/>
                </a:highlight>
                <a:latin typeface="Montserrat"/>
                <a:ea typeface="Montserrat"/>
                <a:cs typeface="Montserrat"/>
                <a:sym typeface="Montserrat"/>
              </a:rPr>
              <a:t>Red</a:t>
            </a:r>
            <a:r>
              <a:rPr lang="nl" sz="900">
                <a:highlight>
                  <a:srgbClr val="FFFFFF"/>
                </a:highlight>
                <a:latin typeface="Montserrat"/>
                <a:ea typeface="Montserrat"/>
                <a:cs typeface="Montserrat"/>
                <a:sym typeface="Montserrat"/>
              </a:rPr>
              <a:t>.</a:t>
            </a:r>
            <a:endParaRPr sz="900">
              <a:highlight>
                <a:srgbClr val="FFFFFF"/>
              </a:highlight>
              <a:latin typeface="Montserrat"/>
              <a:ea typeface="Montserrat"/>
              <a:cs typeface="Montserrat"/>
              <a:sym typeface="Montserrat"/>
            </a:endParaRPr>
          </a:p>
          <a:p>
            <a:pPr indent="0" lvl="0" marL="0" rtl="0" algn="l">
              <a:lnSpc>
                <a:spcPct val="100000"/>
              </a:lnSpc>
              <a:spcBef>
                <a:spcPts val="1100"/>
              </a:spcBef>
              <a:spcAft>
                <a:spcPts val="0"/>
              </a:spcAft>
              <a:buNone/>
            </a:pPr>
            <a:r>
              <a:rPr lang="nl" sz="900">
                <a:highlight>
                  <a:srgbClr val="FFFFFF"/>
                </a:highlight>
                <a:latin typeface="Montserrat"/>
                <a:ea typeface="Montserrat"/>
                <a:cs typeface="Montserrat"/>
                <a:sym typeface="Montserrat"/>
              </a:rPr>
              <a:t>Luk Perceval is niet alleen een internationaal gelauwerd regisseur, hij is ook yogaleraar. Tijdens de repetities voor Yellow biedt hij de acteurs en het publiek yogalessen aan. Tijdens het Uur van de Waarheid geeft Luk Perceval acteurs het podium om precies één uur over hun leven te vertellen. Met korte video filmpjes over zichzelf stellen ze zich kandidaat. Wie geselecteerd wordt, werkt twee weken lang met Perceval samen. Hij legt hen beperkingen en regels op om zich op de essentie te focussen. Het resultaat is een reeks existentiële lessen in de acteerkunst, die in de loop van het seizoen getoond worden.</a:t>
            </a:r>
            <a:endParaRPr sz="900">
              <a:highlight>
                <a:srgbClr val="FFFFFF"/>
              </a:highlight>
              <a:latin typeface="Montserrat"/>
              <a:ea typeface="Montserrat"/>
              <a:cs typeface="Montserrat"/>
              <a:sym typeface="Montserrat"/>
            </a:endParaRPr>
          </a:p>
          <a:p>
            <a:pPr indent="0" lvl="0" marL="0" rtl="0" algn="l">
              <a:lnSpc>
                <a:spcPct val="100000"/>
              </a:lnSpc>
              <a:spcBef>
                <a:spcPts val="1100"/>
              </a:spcBef>
              <a:spcAft>
                <a:spcPts val="0"/>
              </a:spcAft>
              <a:buNone/>
            </a:pPr>
            <a:r>
              <a:t/>
            </a:r>
            <a:endParaRPr sz="900">
              <a:highlight>
                <a:srgbClr val="FFFFFF"/>
              </a:highlight>
              <a:latin typeface="Montserrat"/>
              <a:ea typeface="Montserrat"/>
              <a:cs typeface="Montserrat"/>
              <a:sym typeface="Montserrat"/>
            </a:endParaRPr>
          </a:p>
          <a:p>
            <a:pPr indent="0" lvl="0" marL="0" rtl="0" algn="l">
              <a:spcBef>
                <a:spcPts val="1100"/>
              </a:spcBef>
              <a:spcAft>
                <a:spcPts val="0"/>
              </a:spcAft>
              <a:buNone/>
            </a:pPr>
            <a:r>
              <a:rPr lang="nl" sz="900">
                <a:highlight>
                  <a:schemeClr val="lt1"/>
                </a:highlight>
                <a:latin typeface="Montserrat"/>
                <a:ea typeface="Montserrat"/>
                <a:cs typeface="Montserrat"/>
                <a:sym typeface="Montserrat"/>
              </a:rPr>
              <a:t>In 1991 won hij de Jan Oscar De Gruyter-prijs voor zijn regiewerk in de stukken Strange Interlude en De voader. In 1998 werden Percevals theaterkritieken met een prijs bekroond door verschillende theatercritici. Voor het theaterstuk Ten Oorlog (1999) ontvingen Tom Lanoye en Perceval de Thalia-prijs. De Duitse versie van het stuk Schlachten! werd in 2000 geselecteerd voor het prestigieuze Theatertreffen in Berlijn en ontving er de Innovationsprijs. In 2001 kregen Peter Verhelst en Perceval de Taalunie Toneelschrijfprijs uitgereikt voor Aars!.</a:t>
            </a:r>
            <a:endParaRPr sz="900">
              <a:highlight>
                <a:schemeClr val="lt1"/>
              </a:highlight>
              <a:latin typeface="Montserrat"/>
              <a:ea typeface="Montserrat"/>
              <a:cs typeface="Montserrat"/>
              <a:sym typeface="Montserrat"/>
            </a:endParaRPr>
          </a:p>
          <a:p>
            <a:pPr indent="0" lvl="0" marL="0" rtl="0" algn="l">
              <a:lnSpc>
                <a:spcPct val="100000"/>
              </a:lnSpc>
              <a:spcBef>
                <a:spcPts val="1100"/>
              </a:spcBef>
              <a:spcAft>
                <a:spcPts val="0"/>
              </a:spcAft>
              <a:buNone/>
            </a:pPr>
            <a:r>
              <a:rPr lang="nl" sz="900">
                <a:highlight>
                  <a:srgbClr val="FFFFFF"/>
                </a:highlight>
                <a:latin typeface="Montserrat"/>
                <a:ea typeface="Montserrat"/>
                <a:cs typeface="Montserrat"/>
                <a:sym typeface="Montserrat"/>
              </a:rPr>
              <a:t>In Duitsland werd Perceval onderscheiden met de titel van ‘Regisseur des Jahres’ en ontving hij de Faust. In het Bolshoi Theater in Moskou kreeg Perceval voor zijn werk The Golden Mask en Stanislavsky Award voor zijn bijdrage aan de ontwikkeling van het hedendaags theater.  </a:t>
            </a:r>
            <a:endParaRPr sz="900">
              <a:highlight>
                <a:srgbClr val="FFFFFF"/>
              </a:highlight>
              <a:latin typeface="Montserrat"/>
              <a:ea typeface="Montserrat"/>
              <a:cs typeface="Montserrat"/>
              <a:sym typeface="Montserrat"/>
            </a:endParaRPr>
          </a:p>
          <a:p>
            <a:pPr indent="0" lvl="0" marL="0" rtl="0" algn="l">
              <a:spcBef>
                <a:spcPts val="110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1200"/>
              </a:spcAft>
              <a:buNone/>
            </a:pPr>
            <a:r>
              <a:t/>
            </a:r>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152400" y="152400"/>
            <a:ext cx="2466975" cy="1847850"/>
          </a:xfrm>
          <a:prstGeom prst="rect">
            <a:avLst/>
          </a:prstGeom>
          <a:noFill/>
          <a:ln>
            <a:noFill/>
          </a:ln>
        </p:spPr>
      </p:pic>
      <p:sp>
        <p:nvSpPr>
          <p:cNvPr id="76" name="Google Shape;76;p17"/>
          <p:cNvSpPr txBox="1"/>
          <p:nvPr/>
        </p:nvSpPr>
        <p:spPr>
          <a:xfrm>
            <a:off x="2660175" y="152400"/>
            <a:ext cx="79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Yellow</a:t>
            </a:r>
            <a:endParaRPr/>
          </a:p>
        </p:txBody>
      </p:sp>
      <p:pic>
        <p:nvPicPr>
          <p:cNvPr id="77" name="Google Shape;77;p17"/>
          <p:cNvPicPr preferRelativeResize="0"/>
          <p:nvPr/>
        </p:nvPicPr>
        <p:blipFill>
          <a:blip r:embed="rId4">
            <a:alphaModFix/>
          </a:blip>
          <a:stretch>
            <a:fillRect/>
          </a:stretch>
        </p:blipFill>
        <p:spPr>
          <a:xfrm>
            <a:off x="3452575" y="531100"/>
            <a:ext cx="2092724" cy="3137715"/>
          </a:xfrm>
          <a:prstGeom prst="rect">
            <a:avLst/>
          </a:prstGeom>
          <a:noFill/>
          <a:ln>
            <a:noFill/>
          </a:ln>
        </p:spPr>
      </p:pic>
      <p:pic>
        <p:nvPicPr>
          <p:cNvPr id="78" name="Google Shape;78;p17"/>
          <p:cNvPicPr preferRelativeResize="0"/>
          <p:nvPr/>
        </p:nvPicPr>
        <p:blipFill>
          <a:blip r:embed="rId5">
            <a:alphaModFix/>
          </a:blip>
          <a:stretch>
            <a:fillRect/>
          </a:stretch>
        </p:blipFill>
        <p:spPr>
          <a:xfrm>
            <a:off x="4976049" y="152400"/>
            <a:ext cx="4015551" cy="2678788"/>
          </a:xfrm>
          <a:prstGeom prst="rect">
            <a:avLst/>
          </a:prstGeom>
          <a:noFill/>
          <a:ln>
            <a:noFill/>
          </a:ln>
        </p:spPr>
      </p:pic>
      <p:pic>
        <p:nvPicPr>
          <p:cNvPr id="79" name="Google Shape;79;p17"/>
          <p:cNvPicPr preferRelativeResize="0"/>
          <p:nvPr/>
        </p:nvPicPr>
        <p:blipFill>
          <a:blip r:embed="rId6">
            <a:alphaModFix/>
          </a:blip>
          <a:stretch>
            <a:fillRect/>
          </a:stretch>
        </p:blipFill>
        <p:spPr>
          <a:xfrm>
            <a:off x="5584499" y="3070513"/>
            <a:ext cx="2676683" cy="2007512"/>
          </a:xfrm>
          <a:prstGeom prst="rect">
            <a:avLst/>
          </a:prstGeom>
          <a:noFill/>
          <a:ln>
            <a:noFill/>
          </a:ln>
        </p:spPr>
      </p:pic>
      <p:sp>
        <p:nvSpPr>
          <p:cNvPr id="80" name="Google Shape;80;p17"/>
          <p:cNvSpPr txBox="1"/>
          <p:nvPr/>
        </p:nvSpPr>
        <p:spPr>
          <a:xfrm>
            <a:off x="8178650" y="3006850"/>
            <a:ext cx="96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red</a:t>
            </a:r>
            <a:endParaRPr/>
          </a:p>
        </p:txBody>
      </p:sp>
      <p:sp>
        <p:nvSpPr>
          <p:cNvPr id="81" name="Google Shape;81;p17"/>
          <p:cNvSpPr txBox="1"/>
          <p:nvPr/>
        </p:nvSpPr>
        <p:spPr>
          <a:xfrm>
            <a:off x="4075175" y="226400"/>
            <a:ext cx="40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black</a:t>
            </a:r>
            <a:endParaRPr/>
          </a:p>
        </p:txBody>
      </p:sp>
      <p:pic>
        <p:nvPicPr>
          <p:cNvPr id="82" name="Google Shape;82;p17"/>
          <p:cNvPicPr preferRelativeResize="0"/>
          <p:nvPr/>
        </p:nvPicPr>
        <p:blipFill>
          <a:blip r:embed="rId7">
            <a:alphaModFix/>
          </a:blip>
          <a:stretch>
            <a:fillRect/>
          </a:stretch>
        </p:blipFill>
        <p:spPr>
          <a:xfrm>
            <a:off x="364650" y="1551300"/>
            <a:ext cx="1894455" cy="2838450"/>
          </a:xfrm>
          <a:prstGeom prst="rect">
            <a:avLst/>
          </a:prstGeom>
          <a:noFill/>
          <a:ln>
            <a:noFill/>
          </a:ln>
        </p:spPr>
      </p:pic>
      <p:sp>
        <p:nvSpPr>
          <p:cNvPr id="83" name="Google Shape;83;p17"/>
          <p:cNvSpPr txBox="1"/>
          <p:nvPr/>
        </p:nvSpPr>
        <p:spPr>
          <a:xfrm>
            <a:off x="2546975" y="4025650"/>
            <a:ext cx="281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000" u="sng">
                <a:solidFill>
                  <a:schemeClr val="hlink"/>
                </a:solidFill>
                <a:hlinkClick r:id="rId8"/>
              </a:rPr>
              <a:t>https://www.gettyimages.be/fotos/luk-perceval</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8" title="Trailer BLACK - LUK PERCEVAL">
            <a:hlinkClick r:id="rId3"/>
          </p:cNvPr>
          <p:cNvPicPr preferRelativeResize="0"/>
          <p:nvPr/>
        </p:nvPicPr>
        <p:blipFill>
          <a:blip r:embed="rId4">
            <a:alphaModFix/>
          </a:blip>
          <a:stretch>
            <a:fillRect/>
          </a:stretch>
        </p:blipFill>
        <p:spPr>
          <a:xfrm>
            <a:off x="302783" y="671975"/>
            <a:ext cx="3920966" cy="2940725"/>
          </a:xfrm>
          <a:prstGeom prst="rect">
            <a:avLst/>
          </a:prstGeom>
          <a:noFill/>
          <a:ln>
            <a:noFill/>
          </a:ln>
        </p:spPr>
      </p:pic>
      <p:pic>
        <p:nvPicPr>
          <p:cNvPr descr="In the trilogy The Sorrows of Belgium, Luk Perceval, resident director at NTGent, zooms in on three dark chapters in Belgium’s past. In part two, Yellow, he looks back on the Flemish collaboration during the Second World War on the basis of a new play by Peter van Kraaij, mixed with other texts.&#10;&#10;1933-1936. A young generation dreams of a new world order. From 1941 onwards, many of them join the Nazi ideology and go to the Eastern Front. Were they misled?" id="89" name="Google Shape;89;p18" title="YELLOW TEASER">
            <a:hlinkClick r:id="rId5"/>
          </p:cNvPr>
          <p:cNvPicPr preferRelativeResize="0"/>
          <p:nvPr/>
        </p:nvPicPr>
        <p:blipFill>
          <a:blip r:embed="rId6">
            <a:alphaModFix/>
          </a:blip>
          <a:stretch>
            <a:fillRect/>
          </a:stretch>
        </p:blipFill>
        <p:spPr>
          <a:xfrm>
            <a:off x="4572000" y="671987"/>
            <a:ext cx="3879226" cy="2909413"/>
          </a:xfrm>
          <a:prstGeom prst="rect">
            <a:avLst/>
          </a:prstGeom>
          <a:noFill/>
          <a:ln>
            <a:noFill/>
          </a:ln>
        </p:spPr>
      </p:pic>
      <p:sp>
        <p:nvSpPr>
          <p:cNvPr id="90" name="Google Shape;90;p18"/>
          <p:cNvSpPr txBox="1"/>
          <p:nvPr/>
        </p:nvSpPr>
        <p:spPr>
          <a:xfrm>
            <a:off x="332525" y="4025650"/>
            <a:ext cx="654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200" u="sng">
                <a:solidFill>
                  <a:schemeClr val="hlink"/>
                </a:solidFill>
                <a:hlinkClick r:id="rId7"/>
              </a:rPr>
              <a:t>https://www.theaterkrant.nl/recensie/yellow-the-sorrows-of-belgium-ii-rex/luk-perceval-ntgent/</a:t>
            </a:r>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9600">
                <a:latin typeface="Montserrat"/>
                <a:ea typeface="Montserrat"/>
                <a:cs typeface="Montserrat"/>
                <a:sym typeface="Montserrat"/>
              </a:rPr>
              <a:t>Ivo </a:t>
            </a:r>
            <a:endParaRPr sz="9600">
              <a:latin typeface="Montserrat"/>
              <a:ea typeface="Montserrat"/>
              <a:cs typeface="Montserrat"/>
              <a:sym typeface="Montserrat"/>
            </a:endParaRPr>
          </a:p>
          <a:p>
            <a:pPr indent="0" lvl="0" marL="0" rtl="0" algn="l">
              <a:spcBef>
                <a:spcPts val="0"/>
              </a:spcBef>
              <a:spcAft>
                <a:spcPts val="0"/>
              </a:spcAft>
              <a:buNone/>
            </a:pPr>
            <a:r>
              <a:rPr lang="nl" sz="9600">
                <a:latin typeface="Montserrat"/>
                <a:ea typeface="Montserrat"/>
                <a:cs typeface="Montserrat"/>
                <a:sym typeface="Montserrat"/>
              </a:rPr>
              <a:t>Van Hove</a:t>
            </a:r>
            <a:endParaRPr sz="9600">
              <a:latin typeface="Montserrat"/>
              <a:ea typeface="Montserrat"/>
              <a:cs typeface="Montserrat"/>
              <a:sym typeface="Montserrat"/>
            </a:endParaRPr>
          </a:p>
        </p:txBody>
      </p:sp>
      <p:pic>
        <p:nvPicPr>
          <p:cNvPr id="96" name="Google Shape;96;p19"/>
          <p:cNvPicPr preferRelativeResize="0"/>
          <p:nvPr/>
        </p:nvPicPr>
        <p:blipFill>
          <a:blip r:embed="rId3">
            <a:alphaModFix amt="40000"/>
          </a:blip>
          <a:stretch>
            <a:fillRect/>
          </a:stretch>
        </p:blipFill>
        <p:spPr>
          <a:xfrm>
            <a:off x="5713325" y="21263"/>
            <a:ext cx="3392150" cy="5100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idx="1" type="body"/>
          </p:nvPr>
        </p:nvSpPr>
        <p:spPr>
          <a:xfrm>
            <a:off x="311700" y="106125"/>
            <a:ext cx="8520600" cy="4469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rgbClr val="000000"/>
              </a:buClr>
              <a:buSzPts val="935"/>
              <a:buFont typeface="Arial"/>
              <a:buNone/>
            </a:pPr>
            <a:r>
              <a:t/>
            </a:r>
            <a:endParaRPr sz="9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rPr lang="nl" sz="864">
                <a:solidFill>
                  <a:srgbClr val="404040"/>
                </a:solidFill>
                <a:highlight>
                  <a:schemeClr val="lt1"/>
                </a:highlight>
                <a:latin typeface="Montserrat"/>
                <a:ea typeface="Montserrat"/>
                <a:cs typeface="Montserrat"/>
                <a:sym typeface="Montserrat"/>
              </a:rPr>
              <a:t>Ivo van Hove (°1958) is één van onze meest baanbrekende, veelzijdige en internationaal georiënteerde theatermakers.</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rPr lang="nl" sz="864">
                <a:solidFill>
                  <a:srgbClr val="404040"/>
                </a:solidFill>
                <a:highlight>
                  <a:schemeClr val="lt1"/>
                </a:highlight>
                <a:latin typeface="Montserrat"/>
                <a:ea typeface="Montserrat"/>
                <a:cs typeface="Montserrat"/>
                <a:sym typeface="Montserrat"/>
              </a:rPr>
              <a:t>Sinds 2001 leidt hij het grootste theatergezelschap van Nederland, Internationaal Theater Amsterdam (voorheen Toneelgroep Amsterdam).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rPr lang="nl" sz="864">
                <a:solidFill>
                  <a:srgbClr val="404040"/>
                </a:solidFill>
                <a:highlight>
                  <a:schemeClr val="lt1"/>
                </a:highlight>
                <a:latin typeface="Montserrat"/>
                <a:ea typeface="Montserrat"/>
                <a:cs typeface="Montserrat"/>
                <a:sym typeface="Montserrat"/>
              </a:rPr>
              <a:t>Hij begon zijn carrière als toneelregisseur in 1981 met producties van eigen hand (‘Ziektekiemen’, ‘Geruchten’, ‘Wilde Heren’). Vanaf het begin van de jaren tachtig vormde hij een hecht team met scenograaf en lichtontwerper Jan Versweyveld. Voor ‘A View from the Bridge’ ontving Ivo van Hove in 2015 in Londen zowel de Olivier Award als de Critic’s Circle Award voor beste regie.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rPr lang="nl" sz="864">
                <a:solidFill>
                  <a:srgbClr val="404040"/>
                </a:solidFill>
                <a:highlight>
                  <a:schemeClr val="lt1"/>
                </a:highlight>
                <a:latin typeface="Montserrat"/>
                <a:ea typeface="Montserrat"/>
                <a:cs typeface="Montserrat"/>
                <a:sym typeface="Montserrat"/>
              </a:rPr>
              <a:t>Deze productie stond op Broadway in New York en kreeg in het najaar van 2015 een Franse versie, ‘Vu du Pont’, dat met veel bijval in Parijs onthaald werd en dat tijdens het seizoen 16-17 in DE SINGEL te zien was.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rPr lang="nl" sz="864">
                <a:solidFill>
                  <a:srgbClr val="404040"/>
                </a:solidFill>
                <a:highlight>
                  <a:schemeClr val="lt1"/>
                </a:highlight>
                <a:latin typeface="Montserrat"/>
                <a:ea typeface="Montserrat"/>
                <a:cs typeface="Montserrat"/>
                <a:sym typeface="Montserrat"/>
              </a:rPr>
              <a:t>In 2020 creëerde Ivo van Hove samen met choreografe Anne Teresa De Keersmaeker een nieuwe versie van 'West Side Story' op Broadway in New York.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rPr lang="nl" sz="864">
                <a:solidFill>
                  <a:srgbClr val="404040"/>
                </a:solidFill>
                <a:highlight>
                  <a:schemeClr val="lt1"/>
                </a:highlight>
                <a:latin typeface="Montserrat"/>
                <a:ea typeface="Montserrat"/>
                <a:cs typeface="Montserrat"/>
                <a:sym typeface="Montserrat"/>
              </a:rPr>
              <a:t>In zijn werk vallen de verfrissende actualiseringen en scherpe dramaturgische keuzes op, naast altijd gedurfde en veelal grootschalige scènebeelden.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t/>
            </a:r>
            <a:endParaRPr sz="864">
              <a:solidFill>
                <a:srgbClr val="404040"/>
              </a:solidFill>
              <a:highlight>
                <a:schemeClr val="lt1"/>
              </a:highlight>
              <a:latin typeface="Montserrat"/>
              <a:ea typeface="Montserrat"/>
              <a:cs typeface="Montserrat"/>
              <a:sym typeface="Montserrat"/>
            </a:endParaRPr>
          </a:p>
          <a:p>
            <a:pPr indent="0" lvl="0" marL="0" rtl="0" algn="l">
              <a:lnSpc>
                <a:spcPct val="95000"/>
              </a:lnSpc>
              <a:spcBef>
                <a:spcPts val="0"/>
              </a:spcBef>
              <a:spcAft>
                <a:spcPts val="0"/>
              </a:spcAft>
              <a:buSzPts val="935"/>
              <a:buNone/>
            </a:pPr>
            <a:r>
              <a:rPr lang="nl" sz="864">
                <a:solidFill>
                  <a:srgbClr val="404040"/>
                </a:solidFill>
                <a:highlight>
                  <a:schemeClr val="lt1"/>
                </a:highlight>
                <a:latin typeface="Montserrat"/>
                <a:ea typeface="Montserrat"/>
                <a:cs typeface="Montserrat"/>
                <a:sym typeface="Montserrat"/>
              </a:rPr>
              <a:t>Kenmerkend voor het theater van Ivo van Hove is het slopen van muren, tussen woord en techniek, tussen rede en emotie, tussen vernieuwing en traditie. In DE SINGEL presenteerden we sinds 1987 ongeveer al zijn theatervoorstellingen, goed voor een vijftigtal producties. </a:t>
            </a:r>
            <a:endParaRPr sz="1629"/>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1"/>
          <p:cNvPicPr preferRelativeResize="0"/>
          <p:nvPr/>
        </p:nvPicPr>
        <p:blipFill>
          <a:blip r:embed="rId3">
            <a:alphaModFix/>
          </a:blip>
          <a:stretch>
            <a:fillRect/>
          </a:stretch>
        </p:blipFill>
        <p:spPr>
          <a:xfrm>
            <a:off x="2746052" y="1874876"/>
            <a:ext cx="4789773" cy="3194050"/>
          </a:xfrm>
          <a:prstGeom prst="rect">
            <a:avLst/>
          </a:prstGeom>
          <a:noFill/>
          <a:ln>
            <a:noFill/>
          </a:ln>
        </p:spPr>
      </p:pic>
      <p:pic>
        <p:nvPicPr>
          <p:cNvPr id="107" name="Google Shape;107;p21"/>
          <p:cNvPicPr preferRelativeResize="0"/>
          <p:nvPr/>
        </p:nvPicPr>
        <p:blipFill>
          <a:blip r:embed="rId4">
            <a:alphaModFix/>
          </a:blip>
          <a:stretch>
            <a:fillRect/>
          </a:stretch>
        </p:blipFill>
        <p:spPr>
          <a:xfrm>
            <a:off x="152400" y="152400"/>
            <a:ext cx="2441254" cy="1830940"/>
          </a:xfrm>
          <a:prstGeom prst="rect">
            <a:avLst/>
          </a:prstGeom>
          <a:noFill/>
          <a:ln>
            <a:noFill/>
          </a:ln>
        </p:spPr>
      </p:pic>
      <p:pic>
        <p:nvPicPr>
          <p:cNvPr id="108" name="Google Shape;108;p21"/>
          <p:cNvPicPr preferRelativeResize="0"/>
          <p:nvPr/>
        </p:nvPicPr>
        <p:blipFill rotWithShape="1">
          <a:blip r:embed="rId5">
            <a:alphaModFix/>
          </a:blip>
          <a:srcRect b="21185" l="14886" r="0" t="0"/>
          <a:stretch/>
        </p:blipFill>
        <p:spPr>
          <a:xfrm>
            <a:off x="5037375" y="152399"/>
            <a:ext cx="3727250" cy="2299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