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Roboto"/>
      <p:regular r:id="rId32"/>
      <p:bold r:id="rId33"/>
      <p:italic r:id="rId34"/>
      <p:boldItalic r:id="rId35"/>
    </p:embeddedFont>
    <p:embeddedFont>
      <p:font typeface="Playfair Display"/>
      <p:regular r:id="rId36"/>
      <p:bold r:id="rId37"/>
      <p:italic r:id="rId38"/>
      <p:boldItalic r:id="rId39"/>
    </p:embeddedFont>
    <p:embeddedFont>
      <p:font typeface="Lat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regular.fntdata"/><Relationship Id="rId20" Type="http://schemas.openxmlformats.org/officeDocument/2006/relationships/slide" Target="slides/slide15.xml"/><Relationship Id="rId42" Type="http://schemas.openxmlformats.org/officeDocument/2006/relationships/font" Target="fonts/Lato-italic.fntdata"/><Relationship Id="rId41" Type="http://schemas.openxmlformats.org/officeDocument/2006/relationships/font" Target="fonts/Lato-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Lato-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37" Type="http://schemas.openxmlformats.org/officeDocument/2006/relationships/font" Target="fonts/PlayfairDisplay-bold.fntdata"/><Relationship Id="rId14" Type="http://schemas.openxmlformats.org/officeDocument/2006/relationships/slide" Target="slides/slide9.xml"/><Relationship Id="rId36" Type="http://schemas.openxmlformats.org/officeDocument/2006/relationships/font" Target="fonts/PlayfairDisplay-regular.fntdata"/><Relationship Id="rId17" Type="http://schemas.openxmlformats.org/officeDocument/2006/relationships/slide" Target="slides/slide12.xml"/><Relationship Id="rId39" Type="http://schemas.openxmlformats.org/officeDocument/2006/relationships/font" Target="fonts/PlayfairDisplay-boldItalic.fntdata"/><Relationship Id="rId16" Type="http://schemas.openxmlformats.org/officeDocument/2006/relationships/slide" Target="slides/slide11.xml"/><Relationship Id="rId38" Type="http://schemas.openxmlformats.org/officeDocument/2006/relationships/font" Target="fonts/PlayfairDisplay-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04dbc33e6a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04dbc33e6a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04dbc33e6a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04dbc33e6a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04dbc33e6a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04dbc33e6a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04dbc33e6a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04dbc33e6a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04dbc33e6a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04dbc33e6a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04dbc33e6a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04dbc33e6a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04dbc33e6a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04dbc33e6a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04dbc33e6a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04dbc33e6a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04dbc33e6a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04dbc33e6a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04dbc33e6a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04dbc33e6a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04dbc33e6a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04dbc33e6a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04dbc33e6a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04dbc33e6a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04dbc33e6a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04dbc33e6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04dbc33e6a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04dbc33e6a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04dbc33e6a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04dbc33e6a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04dbc33e6a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04dbc33e6a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04dbc33e6a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04dbc33e6a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04dbc33e6a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04dbc33e6a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04dbc33e6a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04dbc33e6a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04dbc33e6a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04dbc33e6a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04dbc33e6a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04dbc33e6a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04dbc33e6a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04dbc33e6a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04dbc33e6a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04dbc33e6a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04dbc33e6a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04dbc33e6a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04dbc33e6a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04dbc33e6a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2QV-_ruA-N8" TargetMode="Externa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youtube.com/watch?v=XrrvcYvnOx0" TargetMode="Externa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youtube.com/watch?v=MS91knuzoOA" TargetMode="Externa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youtube.com/watch?v=EDKwCvD56kw" TargetMode="Externa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WaYsxNqtsqg"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www.youtube.com/watch?v=Tmws6qTln3E" TargetMode="External"/><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youtube.com/watch?v=2OxqAevGkY8" TargetMode="External"/><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www.youtube.com/watch?v=DvHJtez2IlY" TargetMode="Externa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nl.wikipedia.org/wiki/Djursholm" TargetMode="External"/><Relationship Id="rId4" Type="http://schemas.openxmlformats.org/officeDocument/2006/relationships/hyperlink" Target="https://nl.wikipedia.org/wiki/Stockholm" TargetMode="External"/><Relationship Id="rId5" Type="http://schemas.openxmlformats.org/officeDocument/2006/relationships/hyperlink" Target="https://nl.wikipedia.org/wiki/Flashback_(techniek)" TargetMode="External"/><Relationship Id="rId6" Type="http://schemas.openxmlformats.org/officeDocument/2006/relationships/hyperlink" Target="http://www.youtube.com/watch?v=nr-lJ_MVljw" TargetMode="External"/><Relationship Id="rId7"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arthur.io/art/pieter-hugo" TargetMode="Externa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www.youtube.com/watch?v=FdzOB81SOj0" TargetMode="Externa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Kobdb37Cwc" TargetMode="External"/><Relationship Id="rId4" Type="http://schemas.openxmlformats.org/officeDocument/2006/relationships/image" Target="../media/image3.jpg"/><Relationship Id="rId5"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hH0mSAjp_Jw"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nl.wikipedia.org/wiki/Zelfmoord" TargetMode="External"/><Relationship Id="rId4" Type="http://schemas.openxmlformats.org/officeDocument/2006/relationships/hyperlink" Target="https://nl.wikipedia.org/wiki/Schietpartij_op_Stoneman_Douglas_High_School" TargetMode="External"/><Relationship Id="rId5" Type="http://schemas.openxmlformats.org/officeDocument/2006/relationships/hyperlink" Target="http://www.youtube.com/watch?v=lGYFRzf2Xww" TargetMode="External"/><Relationship Id="rId6"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hyperlink" Target="http://www.youtube.com/watch?v=oeQ4HWhPEdA" TargetMode="External"/><Relationship Id="rId5"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Knaldrang?</a:t>
            </a:r>
            <a:endParaRPr/>
          </a:p>
        </p:txBody>
      </p:sp>
      <p:sp>
        <p:nvSpPr>
          <p:cNvPr id="60" name="Google Shape;60;p13"/>
          <p:cNvSpPr txBox="1"/>
          <p:nvPr>
            <p:ph idx="1" type="subTitle"/>
          </p:nvPr>
        </p:nvSpPr>
        <p:spPr>
          <a:xfrm>
            <a:off x="3096363" y="3266930"/>
            <a:ext cx="2951400" cy="701400"/>
          </a:xfrm>
          <a:prstGeom prst="rect">
            <a:avLst/>
          </a:prstGeom>
        </p:spPr>
        <p:txBody>
          <a:bodyPr anchorCtr="0" anchor="b" bIns="91425" lIns="91425" spcFirstLastPara="1" rIns="91425" wrap="square" tIns="91425">
            <a:normAutofit lnSpcReduction="10000"/>
          </a:bodyPr>
          <a:lstStyle/>
          <a:p>
            <a:pPr indent="0" lvl="0" marL="0" rtl="0" algn="ctr">
              <a:spcBef>
                <a:spcPts val="0"/>
              </a:spcBef>
              <a:spcAft>
                <a:spcPts val="0"/>
              </a:spcAft>
              <a:buNone/>
            </a:pPr>
            <a:r>
              <a:rPr lang="nl"/>
              <a:t>woensdag 1 december </a:t>
            </a:r>
            <a:endParaRPr/>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1" name="Google Shape;121;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Elephant &#10; &#10;http://www.imdb.com/title/tt0363589/" id="122" name="Google Shape;122;p22" title="Elephant (2003) - Trailer">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8" name="Google Shape;128;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9" name="Google Shape;129;p23" title="Fragment Elephant van Gus Van Sant">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4"/>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Jeremy 			Pearl Jam </a:t>
            </a:r>
            <a:endParaRPr/>
          </a:p>
        </p:txBody>
      </p:sp>
      <p:sp>
        <p:nvSpPr>
          <p:cNvPr id="135" name="Google Shape;135;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nummer uit 1992</a:t>
            </a:r>
            <a:endParaRPr/>
          </a:p>
          <a:p>
            <a:pPr indent="0" lvl="0" marL="0" rtl="0" algn="l">
              <a:spcBef>
                <a:spcPts val="1200"/>
              </a:spcBef>
              <a:spcAft>
                <a:spcPts val="0"/>
              </a:spcAft>
              <a:buNone/>
            </a:pPr>
            <a:r>
              <a:rPr lang="nl" sz="1250">
                <a:solidFill>
                  <a:srgbClr val="202122"/>
                </a:solidFill>
                <a:highlight>
                  <a:srgbClr val="FFFFFF"/>
                </a:highlight>
                <a:latin typeface="Arial"/>
                <a:ea typeface="Arial"/>
                <a:cs typeface="Arial"/>
                <a:sym typeface="Arial"/>
              </a:rPr>
              <a:t>Het nummer is gebaseerd op twee gebeurtenissen. </a:t>
            </a:r>
            <a:endParaRPr sz="1250">
              <a:solidFill>
                <a:srgbClr val="202122"/>
              </a:solidFill>
              <a:highlight>
                <a:srgbClr val="FFFFFF"/>
              </a:highlight>
              <a:latin typeface="Arial"/>
              <a:ea typeface="Arial"/>
              <a:cs typeface="Arial"/>
              <a:sym typeface="Arial"/>
            </a:endParaRPr>
          </a:p>
          <a:p>
            <a:pPr indent="0" lvl="0" marL="0" rtl="0" algn="l">
              <a:spcBef>
                <a:spcPts val="1200"/>
              </a:spcBef>
              <a:spcAft>
                <a:spcPts val="0"/>
              </a:spcAft>
              <a:buNone/>
            </a:pPr>
            <a:r>
              <a:rPr lang="nl" sz="1250">
                <a:solidFill>
                  <a:srgbClr val="202122"/>
                </a:solidFill>
                <a:highlight>
                  <a:srgbClr val="FFFFFF"/>
                </a:highlight>
                <a:latin typeface="Arial"/>
                <a:ea typeface="Arial"/>
                <a:cs typeface="Arial"/>
                <a:sym typeface="Arial"/>
              </a:rPr>
              <a:t>Het ontleent zijn titel aan de 15-jarige Amerikaanse </a:t>
            </a:r>
            <a:endParaRPr sz="1250">
              <a:solidFill>
                <a:srgbClr val="202122"/>
              </a:solidFill>
              <a:highlight>
                <a:srgbClr val="FFFFFF"/>
              </a:highlight>
              <a:latin typeface="Arial"/>
              <a:ea typeface="Arial"/>
              <a:cs typeface="Arial"/>
              <a:sym typeface="Arial"/>
            </a:endParaRPr>
          </a:p>
          <a:p>
            <a:pPr indent="0" lvl="0" marL="0" rtl="0" algn="l">
              <a:spcBef>
                <a:spcPts val="1200"/>
              </a:spcBef>
              <a:spcAft>
                <a:spcPts val="0"/>
              </a:spcAft>
              <a:buNone/>
            </a:pPr>
            <a:r>
              <a:rPr lang="nl" sz="1250">
                <a:solidFill>
                  <a:srgbClr val="202122"/>
                </a:solidFill>
                <a:highlight>
                  <a:srgbClr val="FFFFFF"/>
                </a:highlight>
                <a:latin typeface="Arial"/>
                <a:ea typeface="Arial"/>
                <a:cs typeface="Arial"/>
                <a:sym typeface="Arial"/>
              </a:rPr>
              <a:t>jongen Jeremy Wade Delle, die zich in januari 1991 </a:t>
            </a:r>
            <a:endParaRPr sz="1250">
              <a:solidFill>
                <a:srgbClr val="202122"/>
              </a:solidFill>
              <a:highlight>
                <a:srgbClr val="FFFFFF"/>
              </a:highlight>
              <a:latin typeface="Arial"/>
              <a:ea typeface="Arial"/>
              <a:cs typeface="Arial"/>
              <a:sym typeface="Arial"/>
            </a:endParaRPr>
          </a:p>
          <a:p>
            <a:pPr indent="0" lvl="0" marL="0" rtl="0" algn="l">
              <a:spcBef>
                <a:spcPts val="1200"/>
              </a:spcBef>
              <a:spcAft>
                <a:spcPts val="0"/>
              </a:spcAft>
              <a:buNone/>
            </a:pPr>
            <a:r>
              <a:rPr lang="nl" sz="1250">
                <a:solidFill>
                  <a:srgbClr val="202122"/>
                </a:solidFill>
                <a:highlight>
                  <a:srgbClr val="FFFFFF"/>
                </a:highlight>
                <a:latin typeface="Arial"/>
                <a:ea typeface="Arial"/>
                <a:cs typeface="Arial"/>
                <a:sym typeface="Arial"/>
              </a:rPr>
              <a:t>in zijn klas door zijn hoofd schoot. </a:t>
            </a:r>
            <a:endParaRPr sz="1250">
              <a:solidFill>
                <a:srgbClr val="202122"/>
              </a:solidFill>
              <a:highlight>
                <a:srgbClr val="FFFFFF"/>
              </a:highlight>
              <a:latin typeface="Arial"/>
              <a:ea typeface="Arial"/>
              <a:cs typeface="Arial"/>
              <a:sym typeface="Arial"/>
            </a:endParaRPr>
          </a:p>
          <a:p>
            <a:pPr indent="0" lvl="0" marL="0" rtl="0" algn="l">
              <a:spcBef>
                <a:spcPts val="1200"/>
              </a:spcBef>
              <a:spcAft>
                <a:spcPts val="0"/>
              </a:spcAft>
              <a:buNone/>
            </a:pPr>
            <a:r>
              <a:rPr lang="nl" sz="1250">
                <a:solidFill>
                  <a:srgbClr val="202122"/>
                </a:solidFill>
                <a:highlight>
                  <a:srgbClr val="FFFFFF"/>
                </a:highlight>
                <a:latin typeface="Arial"/>
                <a:ea typeface="Arial"/>
                <a:cs typeface="Arial"/>
                <a:sym typeface="Arial"/>
              </a:rPr>
              <a:t>Alsook op een schietincident op een school in </a:t>
            </a:r>
            <a:endParaRPr sz="1250">
              <a:solidFill>
                <a:srgbClr val="202122"/>
              </a:solidFill>
              <a:highlight>
                <a:srgbClr val="FFFFFF"/>
              </a:highlight>
              <a:latin typeface="Arial"/>
              <a:ea typeface="Arial"/>
              <a:cs typeface="Arial"/>
              <a:sym typeface="Arial"/>
            </a:endParaRPr>
          </a:p>
          <a:p>
            <a:pPr indent="0" lvl="0" marL="0" rtl="0" algn="l">
              <a:spcBef>
                <a:spcPts val="1200"/>
              </a:spcBef>
              <a:spcAft>
                <a:spcPts val="1200"/>
              </a:spcAft>
              <a:buNone/>
            </a:pPr>
            <a:r>
              <a:rPr lang="nl" sz="1250">
                <a:solidFill>
                  <a:srgbClr val="202122"/>
                </a:solidFill>
                <a:highlight>
                  <a:srgbClr val="FFFFFF"/>
                </a:highlight>
                <a:latin typeface="Arial"/>
                <a:ea typeface="Arial"/>
                <a:cs typeface="Arial"/>
                <a:sym typeface="Arial"/>
              </a:rPr>
              <a:t>San Diego waar geen slachtoffers vielen. </a:t>
            </a:r>
            <a:endParaRPr sz="1250">
              <a:solidFill>
                <a:srgbClr val="202122"/>
              </a:solidFill>
              <a:highlight>
                <a:srgbClr val="FFFFFF"/>
              </a:highlight>
              <a:latin typeface="Arial"/>
              <a:ea typeface="Arial"/>
              <a:cs typeface="Arial"/>
              <a:sym typeface="Arial"/>
            </a:endParaRPr>
          </a:p>
        </p:txBody>
      </p:sp>
      <p:pic>
        <p:nvPicPr>
          <p:cNvPr descr="Official HD Video for &quot;Jeremy&quot; by Pearl Jam (Don't see the video in HD? Here are instructions on how to update video quality settings on YouTube: https://support.google.com/youtube/answer/91449)&#10;&#10;Originally released in 1992, the Jeremy video brought attention to gun violence, teen suicide, and violence in schools. The original uncensored video, previously unreleased, is being shown here for essentially the first time. The themes of Jeremy highlighted by Pearl Jam in 1991, have sadly only become more relevant in the intervening 30 years as gun deaths continue to increase. &#10; &#10;Pearl Jam continues its activism to reduce gun violence. You can support their efforts through re-released Choices merchandise and by donating to VitalogyFoundation:&#10;https://shop.pearljam.com/collections/apparel/products/choices-2020-t-shirt&#10; &#10;directed by: Mark Pellington&#10;markpellington.com&#10;@markpellington&#10;&#10;Listen to Pearl Jam: https://PearlJam.lnk.to/listenYD&#10;Subscribe to the official Pearl Jam YouTube channel: https://PearlJam.lnk.to/subscribe_YD&#10;Watch more Pearl Jam videos: https://PearlJam.lnk.to/listenYC/youtube&#10;&#10;Follow Pearl Jam:&#10;Facebook: https://PearlJam.lnk.to/followFI&#10;Instagram: https://PearlJam.lnk.to/followII&#10;Twitter: https://PearlJam.lnk.to/followTI&#10;Website: https://PearlJam.lnk.to/followWI&#10;Spotify: https://PearlJam.lnk.to/followSI&#10;YouTube: https://PearlJam.lnk.to/subscribe_YD&#10;&#10;Chorus:&#10;Jeremy spoke in class today&#10;Jeremy spoke in class today&#10;&#10;#PearlJam #Jeremy #Ten #HD" id="136" name="Google Shape;136;p24" title="Pearl Jam - Jeremy (Official 4K Video)">
            <a:hlinkClick r:id="rId3"/>
          </p:cNvPr>
          <p:cNvPicPr preferRelativeResize="0"/>
          <p:nvPr/>
        </p:nvPicPr>
        <p:blipFill>
          <a:blip r:embed="rId4">
            <a:alphaModFix/>
          </a:blip>
          <a:stretch>
            <a:fillRect/>
          </a:stretch>
        </p:blipFill>
        <p:spPr>
          <a:xfrm>
            <a:off x="4323525" y="14411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5"/>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Youth of the Nation 		P.O.D.    	2001 </a:t>
            </a:r>
            <a:endParaRPr/>
          </a:p>
        </p:txBody>
      </p:sp>
      <p:sp>
        <p:nvSpPr>
          <p:cNvPr id="142" name="Google Shape;142;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935"/>
              <a:buNone/>
            </a:pPr>
            <a:r>
              <a:rPr lang="nl" sz="1092">
                <a:solidFill>
                  <a:srgbClr val="202124"/>
                </a:solidFill>
                <a:highlight>
                  <a:srgbClr val="FFFFFF"/>
                </a:highlight>
                <a:latin typeface="Arial"/>
                <a:ea typeface="Arial"/>
                <a:cs typeface="Arial"/>
                <a:sym typeface="Arial"/>
              </a:rPr>
              <a:t>Last day of the rest of my life</a:t>
            </a:r>
            <a:endParaRPr sz="1092">
              <a:solidFill>
                <a:srgbClr val="202124"/>
              </a:solidFill>
              <a:highlight>
                <a:srgbClr val="FFFFFF"/>
              </a:highlight>
              <a:latin typeface="Arial"/>
              <a:ea typeface="Arial"/>
              <a:cs typeface="Arial"/>
              <a:sym typeface="Arial"/>
            </a:endParaRPr>
          </a:p>
          <a:p>
            <a:pPr indent="0" lvl="0" marL="0" rtl="0" algn="l">
              <a:lnSpc>
                <a:spcPct val="95000"/>
              </a:lnSpc>
              <a:spcBef>
                <a:spcPts val="900"/>
              </a:spcBef>
              <a:spcAft>
                <a:spcPts val="0"/>
              </a:spcAft>
              <a:buSzPts val="935"/>
              <a:buNone/>
            </a:pPr>
            <a:r>
              <a:rPr lang="nl" sz="1092">
                <a:solidFill>
                  <a:srgbClr val="202124"/>
                </a:solidFill>
                <a:highlight>
                  <a:srgbClr val="FFFFFF"/>
                </a:highlight>
                <a:latin typeface="Arial"/>
                <a:ea typeface="Arial"/>
                <a:cs typeface="Arial"/>
                <a:sym typeface="Arial"/>
              </a:rPr>
              <a:t>I wish I would've known</a:t>
            </a:r>
            <a:endParaRPr sz="1092">
              <a:solidFill>
                <a:srgbClr val="202124"/>
              </a:solidFill>
              <a:highlight>
                <a:srgbClr val="FFFFFF"/>
              </a:highlight>
              <a:latin typeface="Arial"/>
              <a:ea typeface="Arial"/>
              <a:cs typeface="Arial"/>
              <a:sym typeface="Arial"/>
            </a:endParaRPr>
          </a:p>
          <a:p>
            <a:pPr indent="0" lvl="0" marL="0" rtl="0" algn="l">
              <a:lnSpc>
                <a:spcPct val="95000"/>
              </a:lnSpc>
              <a:spcBef>
                <a:spcPts val="900"/>
              </a:spcBef>
              <a:spcAft>
                <a:spcPts val="0"/>
              </a:spcAft>
              <a:buSzPts val="935"/>
              <a:buNone/>
            </a:pPr>
            <a:r>
              <a:rPr lang="nl" sz="1092">
                <a:solidFill>
                  <a:srgbClr val="202124"/>
                </a:solidFill>
                <a:highlight>
                  <a:srgbClr val="FFFFFF"/>
                </a:highlight>
                <a:latin typeface="Arial"/>
                <a:ea typeface="Arial"/>
                <a:cs typeface="Arial"/>
                <a:sym typeface="Arial"/>
              </a:rPr>
              <a:t>'Cause I would've kissed my mama goodbye</a:t>
            </a:r>
            <a:endParaRPr sz="1092">
              <a:solidFill>
                <a:srgbClr val="202124"/>
              </a:solidFill>
              <a:highlight>
                <a:srgbClr val="FFFFFF"/>
              </a:highlight>
              <a:latin typeface="Arial"/>
              <a:ea typeface="Arial"/>
              <a:cs typeface="Arial"/>
              <a:sym typeface="Arial"/>
            </a:endParaRPr>
          </a:p>
          <a:p>
            <a:pPr indent="0" lvl="0" marL="0" rtl="0" algn="l">
              <a:lnSpc>
                <a:spcPct val="95000"/>
              </a:lnSpc>
              <a:spcBef>
                <a:spcPts val="900"/>
              </a:spcBef>
              <a:spcAft>
                <a:spcPts val="0"/>
              </a:spcAft>
              <a:buSzPts val="935"/>
              <a:buNone/>
            </a:pPr>
            <a:r>
              <a:rPr lang="nl" sz="1092">
                <a:solidFill>
                  <a:srgbClr val="202124"/>
                </a:solidFill>
                <a:highlight>
                  <a:srgbClr val="FFFFFF"/>
                </a:highlight>
                <a:latin typeface="Arial"/>
                <a:ea typeface="Arial"/>
                <a:cs typeface="Arial"/>
                <a:sym typeface="Arial"/>
              </a:rPr>
              <a:t>I didn't tell her that I loved her and how much I care</a:t>
            </a:r>
            <a:endParaRPr sz="1092">
              <a:solidFill>
                <a:srgbClr val="202124"/>
              </a:solidFill>
              <a:highlight>
                <a:srgbClr val="FFFFFF"/>
              </a:highlight>
              <a:latin typeface="Arial"/>
              <a:ea typeface="Arial"/>
              <a:cs typeface="Arial"/>
              <a:sym typeface="Arial"/>
            </a:endParaRPr>
          </a:p>
          <a:p>
            <a:pPr indent="0" lvl="0" marL="0" rtl="0" algn="l">
              <a:lnSpc>
                <a:spcPct val="95000"/>
              </a:lnSpc>
              <a:spcBef>
                <a:spcPts val="900"/>
              </a:spcBef>
              <a:spcAft>
                <a:spcPts val="0"/>
              </a:spcAft>
              <a:buSzPts val="935"/>
              <a:buNone/>
            </a:pPr>
            <a:r>
              <a:rPr lang="nl" sz="1092">
                <a:solidFill>
                  <a:srgbClr val="202124"/>
                </a:solidFill>
                <a:highlight>
                  <a:srgbClr val="FFFFFF"/>
                </a:highlight>
                <a:latin typeface="Arial"/>
                <a:ea typeface="Arial"/>
                <a:cs typeface="Arial"/>
                <a:sym typeface="Arial"/>
              </a:rPr>
              <a:t>Or thank my pops for all the talks</a:t>
            </a:r>
            <a:endParaRPr sz="1092">
              <a:solidFill>
                <a:srgbClr val="202124"/>
              </a:solidFill>
              <a:highlight>
                <a:srgbClr val="FFFFFF"/>
              </a:highlight>
              <a:latin typeface="Arial"/>
              <a:ea typeface="Arial"/>
              <a:cs typeface="Arial"/>
              <a:sym typeface="Arial"/>
            </a:endParaRPr>
          </a:p>
          <a:p>
            <a:pPr indent="0" lvl="0" marL="0" rtl="0" algn="l">
              <a:lnSpc>
                <a:spcPct val="95000"/>
              </a:lnSpc>
              <a:spcBef>
                <a:spcPts val="900"/>
              </a:spcBef>
              <a:spcAft>
                <a:spcPts val="0"/>
              </a:spcAft>
              <a:buSzPts val="935"/>
              <a:buNone/>
            </a:pPr>
            <a:r>
              <a:rPr lang="nl" sz="1092">
                <a:solidFill>
                  <a:srgbClr val="202124"/>
                </a:solidFill>
                <a:highlight>
                  <a:srgbClr val="FFFFFF"/>
                </a:highlight>
                <a:latin typeface="Arial"/>
                <a:ea typeface="Arial"/>
                <a:cs typeface="Arial"/>
                <a:sym typeface="Arial"/>
              </a:rPr>
              <a:t>And all the wisdom he shared</a:t>
            </a:r>
            <a:endParaRPr sz="1092">
              <a:solidFill>
                <a:srgbClr val="202124"/>
              </a:solidFill>
              <a:highlight>
                <a:srgbClr val="FFFFFF"/>
              </a:highlight>
              <a:latin typeface="Arial"/>
              <a:ea typeface="Arial"/>
              <a:cs typeface="Arial"/>
              <a:sym typeface="Arial"/>
            </a:endParaRPr>
          </a:p>
          <a:p>
            <a:pPr indent="0" lvl="0" marL="0" rtl="0" algn="l">
              <a:lnSpc>
                <a:spcPct val="95000"/>
              </a:lnSpc>
              <a:spcBef>
                <a:spcPts val="900"/>
              </a:spcBef>
              <a:spcAft>
                <a:spcPts val="0"/>
              </a:spcAft>
              <a:buSzPts val="935"/>
              <a:buNone/>
            </a:pPr>
            <a:r>
              <a:rPr lang="nl" sz="1092">
                <a:solidFill>
                  <a:srgbClr val="202124"/>
                </a:solidFill>
                <a:highlight>
                  <a:srgbClr val="FFFFFF"/>
                </a:highlight>
                <a:latin typeface="Arial"/>
                <a:ea typeface="Arial"/>
                <a:cs typeface="Arial"/>
                <a:sym typeface="Arial"/>
              </a:rPr>
              <a:t>Unaware, I just did what I always do</a:t>
            </a:r>
            <a:endParaRPr sz="1092">
              <a:solidFill>
                <a:srgbClr val="202124"/>
              </a:solidFill>
              <a:highlight>
                <a:srgbClr val="FFFFFF"/>
              </a:highlight>
              <a:latin typeface="Arial"/>
              <a:ea typeface="Arial"/>
              <a:cs typeface="Arial"/>
              <a:sym typeface="Arial"/>
            </a:endParaRPr>
          </a:p>
          <a:p>
            <a:pPr indent="0" lvl="0" marL="0" rtl="0" algn="l">
              <a:lnSpc>
                <a:spcPct val="95000"/>
              </a:lnSpc>
              <a:spcBef>
                <a:spcPts val="900"/>
              </a:spcBef>
              <a:spcAft>
                <a:spcPts val="0"/>
              </a:spcAft>
              <a:buSzPts val="935"/>
              <a:buNone/>
            </a:pPr>
            <a:r>
              <a:rPr lang="nl" sz="1092">
                <a:solidFill>
                  <a:srgbClr val="202124"/>
                </a:solidFill>
                <a:highlight>
                  <a:srgbClr val="FFFFFF"/>
                </a:highlight>
                <a:latin typeface="Arial"/>
                <a:ea typeface="Arial"/>
                <a:cs typeface="Arial"/>
                <a:sym typeface="Arial"/>
              </a:rPr>
              <a:t>Everyday, the same routine</a:t>
            </a:r>
            <a:endParaRPr sz="1092">
              <a:solidFill>
                <a:srgbClr val="202124"/>
              </a:solidFill>
              <a:highlight>
                <a:srgbClr val="FFFFFF"/>
              </a:highlight>
              <a:latin typeface="Arial"/>
              <a:ea typeface="Arial"/>
              <a:cs typeface="Arial"/>
              <a:sym typeface="Arial"/>
            </a:endParaRPr>
          </a:p>
          <a:p>
            <a:pPr indent="0" lvl="0" marL="0" rtl="0" algn="l">
              <a:lnSpc>
                <a:spcPct val="95000"/>
              </a:lnSpc>
              <a:spcBef>
                <a:spcPts val="900"/>
              </a:spcBef>
              <a:spcAft>
                <a:spcPts val="0"/>
              </a:spcAft>
              <a:buSzPts val="935"/>
              <a:buNone/>
            </a:pPr>
            <a:r>
              <a:rPr lang="nl" sz="1092">
                <a:solidFill>
                  <a:srgbClr val="202124"/>
                </a:solidFill>
                <a:highlight>
                  <a:srgbClr val="FFFFFF"/>
                </a:highlight>
                <a:latin typeface="Arial"/>
                <a:ea typeface="Arial"/>
                <a:cs typeface="Arial"/>
                <a:sym typeface="Arial"/>
              </a:rPr>
              <a:t>Before I skate off to school</a:t>
            </a:r>
            <a:endParaRPr sz="1092">
              <a:solidFill>
                <a:srgbClr val="202124"/>
              </a:solidFill>
              <a:highlight>
                <a:srgbClr val="FFFFFF"/>
              </a:highlight>
              <a:latin typeface="Arial"/>
              <a:ea typeface="Arial"/>
              <a:cs typeface="Arial"/>
              <a:sym typeface="Arial"/>
            </a:endParaRPr>
          </a:p>
          <a:p>
            <a:pPr indent="0" lvl="0" marL="0" rtl="0" algn="l">
              <a:lnSpc>
                <a:spcPct val="95000"/>
              </a:lnSpc>
              <a:spcBef>
                <a:spcPts val="900"/>
              </a:spcBef>
              <a:spcAft>
                <a:spcPts val="0"/>
              </a:spcAft>
              <a:buSzPts val="935"/>
              <a:buNone/>
            </a:pPr>
            <a:r>
              <a:rPr lang="nl" sz="1092">
                <a:solidFill>
                  <a:srgbClr val="202124"/>
                </a:solidFill>
                <a:highlight>
                  <a:srgbClr val="FFFFFF"/>
                </a:highlight>
                <a:latin typeface="Arial"/>
                <a:ea typeface="Arial"/>
                <a:cs typeface="Arial"/>
                <a:sym typeface="Arial"/>
              </a:rPr>
              <a:t>But who knew that this day wasn't like the rest</a:t>
            </a:r>
            <a:endParaRPr sz="1092">
              <a:solidFill>
                <a:srgbClr val="202124"/>
              </a:solidFill>
              <a:highlight>
                <a:srgbClr val="FFFFFF"/>
              </a:highlight>
              <a:latin typeface="Arial"/>
              <a:ea typeface="Arial"/>
              <a:cs typeface="Arial"/>
              <a:sym typeface="Arial"/>
            </a:endParaRPr>
          </a:p>
          <a:p>
            <a:pPr indent="0" lvl="0" marL="0" rtl="0" algn="l">
              <a:lnSpc>
                <a:spcPct val="95000"/>
              </a:lnSpc>
              <a:spcBef>
                <a:spcPts val="900"/>
              </a:spcBef>
              <a:spcAft>
                <a:spcPts val="0"/>
              </a:spcAft>
              <a:buSzPts val="935"/>
              <a:buNone/>
            </a:pPr>
            <a:r>
              <a:rPr lang="nl" sz="1092">
                <a:solidFill>
                  <a:srgbClr val="202124"/>
                </a:solidFill>
                <a:highlight>
                  <a:srgbClr val="FFFFFF"/>
                </a:highlight>
                <a:latin typeface="Arial"/>
                <a:ea typeface="Arial"/>
                <a:cs typeface="Arial"/>
                <a:sym typeface="Arial"/>
              </a:rPr>
              <a:t>Instead of taking a test</a:t>
            </a:r>
            <a:endParaRPr sz="1092">
              <a:solidFill>
                <a:srgbClr val="202124"/>
              </a:solidFill>
              <a:highlight>
                <a:srgbClr val="FFFFFF"/>
              </a:highlight>
              <a:latin typeface="Arial"/>
              <a:ea typeface="Arial"/>
              <a:cs typeface="Arial"/>
              <a:sym typeface="Arial"/>
            </a:endParaRPr>
          </a:p>
          <a:p>
            <a:pPr indent="0" lvl="0" marL="0" rtl="0" algn="l">
              <a:lnSpc>
                <a:spcPct val="95000"/>
              </a:lnSpc>
              <a:spcBef>
                <a:spcPts val="900"/>
              </a:spcBef>
              <a:spcAft>
                <a:spcPts val="0"/>
              </a:spcAft>
              <a:buSzPts val="935"/>
              <a:buNone/>
            </a:pPr>
            <a:r>
              <a:rPr lang="nl" sz="1092">
                <a:solidFill>
                  <a:srgbClr val="202124"/>
                </a:solidFill>
                <a:highlight>
                  <a:srgbClr val="FFFFFF"/>
                </a:highlight>
                <a:latin typeface="Arial"/>
                <a:ea typeface="Arial"/>
                <a:cs typeface="Arial"/>
                <a:sym typeface="Arial"/>
              </a:rPr>
              <a:t>I took two to the chest</a:t>
            </a:r>
            <a:endParaRPr sz="1092">
              <a:solidFill>
                <a:srgbClr val="202124"/>
              </a:solidFill>
              <a:highlight>
                <a:srgbClr val="FFFFFF"/>
              </a:highlight>
              <a:latin typeface="Arial"/>
              <a:ea typeface="Arial"/>
              <a:cs typeface="Arial"/>
              <a:sym typeface="Arial"/>
            </a:endParaRPr>
          </a:p>
          <a:p>
            <a:pPr indent="0" lvl="0" marL="0" rtl="0" algn="l">
              <a:lnSpc>
                <a:spcPct val="95000"/>
              </a:lnSpc>
              <a:spcBef>
                <a:spcPts val="900"/>
              </a:spcBef>
              <a:spcAft>
                <a:spcPts val="1200"/>
              </a:spcAft>
              <a:buSzPts val="935"/>
              <a:buNone/>
            </a:pPr>
            <a:r>
              <a:t/>
            </a:r>
            <a:endParaRPr sz="1530"/>
          </a:p>
        </p:txBody>
      </p:sp>
      <p:pic>
        <p:nvPicPr>
          <p:cNvPr descr="Watch the HD remastered official music video for &quot;Youth of the Nation&quot; by P.O.D. from the album 'Satellite' (2001)&#10;&#10;Subscribe to the Rhino Channel! https://Rhino.lnk.to/YouTubeSubID &#10;&#10;Check Out Our Favorite Playlists:&#10;Classic Rock https://Rhino.lnk.to/YTClassicRockID&#10;80s Hits https://Rhino.lnk.to/YT80sHitsID&#10;80s Hard Rock https://Rhino.lnk.to/YT80sHardRockID&#10;80s Alternative https://Rhino.lnk.to/YT80sAlternativeID&#10;90s Hits https://Rhino.lnk.to/YT90sHitsID&#10;&#10;Follow P.O.D.&#10;Facebook https://facebook.com/POD&#10;Instagram https://instagram.com/pod&#10;Twitter https://twitter.com/pod&#10;Website http://www.payableondeath.com&#10;&#10;Stay connected with RHINO on...&#10;Facebook https://www.facebook.com/RHINO/&#10;Instagram https://www.instagram.com/rhino_records&#10;Twitter https://twitter.com/Rhino_Records&#10;https://www.rhino.com/&#10;&#10;Lyrics:&#10;Last day of the rest of my life&#10;I wish I would've known&#10;'Cause I didn't kiss my mama goodbye&#10;&#10;I didn't tell her that I loved her and how much I cared&#10;Or thank my pops for all the talks&#10;And all the wisdom he shared&#10;&#10;Unaware, I just did what I always do&#10;Every day, the same routine&#10;Before I skate off to school&#10;&#10;But who knew that this day wasn't like the rest&#10;Instead of taking a test&#10;I took two to the chest&#10;&#10;Call me blind, but I didn't see it coming&#10;Everybody was running&#10;But I couldn't hear nothing&#10;&#10;Except gun blasts, it happened so fast&#10;I don't really know this kid&#10;Though I sit by him in class&#10;&#10;Maybe this kid was reaching out for love&#10;Or maybe for a moment&#10;He forgot who he was&#10;Or maybe this kid just wanted to be hugged&#10;Whatever it was&#10;I know it's because&#10;&#10;We are, we are the youth of the nation&#10;We are, we are youth of the nation&#10;We are, we are the youth of the nation&#10;We are, we are youth of the nation&#10;&#10;Little Suzy, she was only twelve&#10;She was given the world&#10;With every chance to excel&#10;&#10;Hang with the boys and hear the stories they tell&#10;She might act kind of proud&#10;But no respect for herself&#10;&#10;She finds love in all the wrong places&#10;The same situations&#10;Just different faces&#10;&#10;Changed up her pace since her daddy left her&#10;Too bad he never told her&#10;She deserved much better&#10;&#10;Johnny boy always played the fool&#10;He broke all the rules&#10;So you would think he was cool&#10;&#10;He was never really one of the guys&#10;No matter how hard he tried&#10;Often thought of suicide&#10;&#10;It's kind of hard when you ain't got no friends&#10;He put his life to an end&#10;They might remember him then&#10;&#10;You cross the line and there's no turning back&#10;Told the world how he felt&#10;With the sound of a gat&#10;&#10;We are, we are the youth of the nation&#10;We are, we are youth of the nation&#10;We are, we are youth of the nation&#10;We are, we are youth of the nation&#10;&#10;Who's to blame for the lives that tragedies claim&#10;No matter what you say&#10;It don't take away the pain&#10;&#10;That I feel inside, I'm tired of all the lies&#10;Don't nobody know why&#10;It's the blind leading the blind&#10;&#10;I guess that's the way the story goes&#10;Will it ever make sense&#10;Somebody's got to know&#10;&#10;There's got to be more to life than this&#10;There's got to be more to everything&#10;I thought exists&#10;&#10;We are, we are the youth of the nation&#10;We are, we are youth of the nation&#10;We are, we are the youth of the nation&#10;We are, we are youth of the nation&#10;&#10;We are, we are the youth of the nation&#10;We are, we are youth of the nation&#10;We are, we are the youth of the nation&#10;We are, we are youth of the nation&#10;&#10;The youth of the nation&#10;We are youth of the nation&#10;We are youth of the nation&#10;We are youth of the nation&#10;We are&#10;&#10;**************************************************************&#10;&#10;RHINO is the official YouTube channel of the greatest music catalog in the world. Founded in 1978, Rhino is the world's leading pop culture label specializing in classic rock, soul, and 80's and 90's alternative. The vast Rhino catalog of more than 5,000 albums, videos, and hit songs features material by Warner Music Group artists such as Van Halen, Madonna, Duran Duran, Aretha Franklin, Ray Charles, The Doors, Chicago, Black Sabbath, John Coltrane, Yes, Alice Cooper, Linda Ronstadt, The Ramones, The Monkees, Carly Simon, and Curtis Mayfield, among many others. Check back for classic music videos, live performances, hand-curated playlists, the Rhino Podcast, and more!&#10;&#10;#POD #YouthOfTheNation #Satellite" id="143" name="Google Shape;143;p25" title="P.O.D. - Youth of the Nation (Official Music Video) [HD]">
            <a:hlinkClick r:id="rId3"/>
          </p:cNvPr>
          <p:cNvPicPr preferRelativeResize="0"/>
          <p:nvPr/>
        </p:nvPicPr>
        <p:blipFill>
          <a:blip r:embed="rId4">
            <a:alphaModFix/>
          </a:blip>
          <a:stretch>
            <a:fillRect/>
          </a:stretch>
        </p:blipFill>
        <p:spPr>
          <a:xfrm>
            <a:off x="4037775" y="14287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6"/>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9" name="Google Shape;149;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nl" sz="1950">
                <a:solidFill>
                  <a:srgbClr val="202122"/>
                </a:solidFill>
                <a:highlight>
                  <a:srgbClr val="FFFFFF"/>
                </a:highlight>
                <a:latin typeface="Arial"/>
                <a:ea typeface="Arial"/>
                <a:cs typeface="Arial"/>
                <a:sym typeface="Arial"/>
              </a:rPr>
              <a:t>De band P.O.D. was op weg naar de studio om een nieuwe plaat op te nemen, toen ze in de file terecht kwamen. Ze ontdekten dat de reden was dat een schietpartij aan de gang was in Santana High School. 15- jarige Charles Andres Williams vermoordde twee studenten en verwondde er 13. </a:t>
            </a:r>
            <a:endParaRPr sz="2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7"/>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Hey Nostradamus 			Douglas Coupland </a:t>
            </a:r>
            <a:endParaRPr/>
          </a:p>
        </p:txBody>
      </p:sp>
      <p:sp>
        <p:nvSpPr>
          <p:cNvPr id="155" name="Google Shape;155;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Deze roman verscheen in 2003 en vertelt het ‘fictieve’ verhaal van een schietincident op een school in Vancouver.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nl"/>
              <a:t>Er zijn vier delen waarin de slachtoffers ‘hun verhaal mogen doen’.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8"/>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Immaculata 		Stijn Devillé &amp; Adriaan Van Aken</a:t>
            </a:r>
            <a:endParaRPr/>
          </a:p>
        </p:txBody>
      </p:sp>
      <p:sp>
        <p:nvSpPr>
          <p:cNvPr id="161" name="Google Shape;161;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nl" sz="1600">
                <a:solidFill>
                  <a:srgbClr val="000000"/>
                </a:solidFill>
                <a:latin typeface="Calibri"/>
                <a:ea typeface="Calibri"/>
                <a:cs typeface="Calibri"/>
                <a:sym typeface="Calibri"/>
              </a:rPr>
              <a:t>2.</a:t>
            </a:r>
            <a:endParaRPr b="1" sz="1600">
              <a:solidFill>
                <a:srgbClr val="000000"/>
              </a:solidFill>
              <a:latin typeface="Calibri"/>
              <a:ea typeface="Calibri"/>
              <a:cs typeface="Calibri"/>
              <a:sym typeface="Calibri"/>
            </a:endParaRPr>
          </a:p>
          <a:p>
            <a:pPr indent="0" lvl="0" marL="0" rtl="0" algn="l">
              <a:lnSpc>
                <a:spcPct val="90000"/>
              </a:lnSpc>
              <a:spcBef>
                <a:spcPts val="0"/>
              </a:spcBef>
              <a:spcAft>
                <a:spcPts val="0"/>
              </a:spcAft>
              <a:buNone/>
            </a:pPr>
            <a:r>
              <a:t/>
            </a:r>
            <a:endParaRPr b="1" sz="1600">
              <a:solidFill>
                <a:srgbClr val="000000"/>
              </a:solidFill>
              <a:latin typeface="Calibri"/>
              <a:ea typeface="Calibri"/>
              <a:cs typeface="Calibri"/>
              <a:sym typeface="Calibri"/>
            </a:endParaRPr>
          </a:p>
          <a:p>
            <a:pPr indent="0" lvl="0" marL="0" rtl="0" algn="l">
              <a:lnSpc>
                <a:spcPct val="90000"/>
              </a:lnSpc>
              <a:spcBef>
                <a:spcPts val="0"/>
              </a:spcBef>
              <a:spcAft>
                <a:spcPts val="0"/>
              </a:spcAft>
              <a:buNone/>
            </a:pPr>
            <a:r>
              <a:rPr lang="nl" sz="1600">
                <a:solidFill>
                  <a:srgbClr val="000000"/>
                </a:solidFill>
                <a:latin typeface="Calibri"/>
                <a:ea typeface="Calibri"/>
                <a:cs typeface="Calibri"/>
                <a:sym typeface="Calibri"/>
              </a:rPr>
              <a:t>en zo begint het dan –</a:t>
            </a:r>
            <a:endParaRPr sz="1600">
              <a:solidFill>
                <a:srgbClr val="000000"/>
              </a:solidFill>
              <a:latin typeface="Calibri"/>
              <a:ea typeface="Calibri"/>
              <a:cs typeface="Calibri"/>
              <a:sym typeface="Calibri"/>
            </a:endParaRPr>
          </a:p>
          <a:p>
            <a:pPr indent="0" lvl="0" marL="0" rtl="0" algn="l">
              <a:lnSpc>
                <a:spcPct val="90000"/>
              </a:lnSpc>
              <a:spcBef>
                <a:spcPts val="0"/>
              </a:spcBef>
              <a:spcAft>
                <a:spcPts val="0"/>
              </a:spcAft>
              <a:buNone/>
            </a:pPr>
            <a:r>
              <a:rPr lang="nl" sz="1600">
                <a:solidFill>
                  <a:srgbClr val="000000"/>
                </a:solidFill>
                <a:latin typeface="Calibri"/>
                <a:ea typeface="Calibri"/>
                <a:cs typeface="Calibri"/>
                <a:sym typeface="Calibri"/>
              </a:rPr>
              <a:t>de middagbel is net gegaan</a:t>
            </a:r>
            <a:endParaRPr sz="1600">
              <a:solidFill>
                <a:srgbClr val="000000"/>
              </a:solidFill>
              <a:latin typeface="Calibri"/>
              <a:ea typeface="Calibri"/>
              <a:cs typeface="Calibri"/>
              <a:sym typeface="Calibri"/>
            </a:endParaRPr>
          </a:p>
          <a:p>
            <a:pPr indent="0" lvl="0" marL="0" rtl="0" algn="l">
              <a:lnSpc>
                <a:spcPct val="90000"/>
              </a:lnSpc>
              <a:spcBef>
                <a:spcPts val="0"/>
              </a:spcBef>
              <a:spcAft>
                <a:spcPts val="0"/>
              </a:spcAft>
              <a:buNone/>
            </a:pPr>
            <a:r>
              <a:rPr lang="nl" sz="1600">
                <a:solidFill>
                  <a:srgbClr val="000000"/>
                </a:solidFill>
                <a:latin typeface="Calibri"/>
                <a:ea typeface="Calibri"/>
                <a:cs typeface="Calibri"/>
                <a:sym typeface="Calibri"/>
              </a:rPr>
              <a:t>ik zie door het gangraam</a:t>
            </a:r>
            <a:endParaRPr sz="1600">
              <a:solidFill>
                <a:srgbClr val="000000"/>
              </a:solidFill>
              <a:latin typeface="Calibri"/>
              <a:ea typeface="Calibri"/>
              <a:cs typeface="Calibri"/>
              <a:sym typeface="Calibri"/>
            </a:endParaRPr>
          </a:p>
          <a:p>
            <a:pPr indent="0" lvl="0" marL="0" rtl="0" algn="l">
              <a:lnSpc>
                <a:spcPct val="90000"/>
              </a:lnSpc>
              <a:spcBef>
                <a:spcPts val="0"/>
              </a:spcBef>
              <a:spcAft>
                <a:spcPts val="0"/>
              </a:spcAft>
              <a:buNone/>
            </a:pPr>
            <a:r>
              <a:rPr lang="nl" sz="1600">
                <a:solidFill>
                  <a:srgbClr val="000000"/>
                </a:solidFill>
                <a:latin typeface="Calibri"/>
                <a:ea typeface="Calibri"/>
                <a:cs typeface="Calibri"/>
                <a:sym typeface="Calibri"/>
              </a:rPr>
              <a:t>hoe mijn liefje nadert</a:t>
            </a:r>
            <a:endParaRPr sz="1600">
              <a:solidFill>
                <a:srgbClr val="000000"/>
              </a:solidFill>
              <a:latin typeface="Calibri"/>
              <a:ea typeface="Calibri"/>
              <a:cs typeface="Calibri"/>
              <a:sym typeface="Calibri"/>
            </a:endParaRPr>
          </a:p>
          <a:p>
            <a:pPr indent="0" lvl="0" marL="0" rtl="0" algn="l">
              <a:lnSpc>
                <a:spcPct val="90000"/>
              </a:lnSpc>
              <a:spcBef>
                <a:spcPts val="0"/>
              </a:spcBef>
              <a:spcAft>
                <a:spcPts val="0"/>
              </a:spcAft>
              <a:buNone/>
            </a:pPr>
            <a:r>
              <a:rPr lang="nl" sz="1600">
                <a:solidFill>
                  <a:srgbClr val="000000"/>
                </a:solidFill>
                <a:latin typeface="Calibri"/>
                <a:ea typeface="Calibri"/>
                <a:cs typeface="Calibri"/>
                <a:sym typeface="Calibri"/>
              </a:rPr>
              <a:t>enkel al zijn blik is mij genoeg</a:t>
            </a:r>
            <a:endParaRPr sz="1600">
              <a:solidFill>
                <a:srgbClr val="000000"/>
              </a:solidFill>
              <a:latin typeface="Calibri"/>
              <a:ea typeface="Calibri"/>
              <a:cs typeface="Calibri"/>
              <a:sym typeface="Calibri"/>
            </a:endParaRPr>
          </a:p>
          <a:p>
            <a:pPr indent="0" lvl="0" marL="0" rtl="0" algn="l">
              <a:lnSpc>
                <a:spcPct val="90000"/>
              </a:lnSpc>
              <a:spcBef>
                <a:spcPts val="0"/>
              </a:spcBef>
              <a:spcAft>
                <a:spcPts val="0"/>
              </a:spcAft>
              <a:buNone/>
            </a:pPr>
            <a:r>
              <a:rPr lang="nl" sz="1600">
                <a:solidFill>
                  <a:srgbClr val="000000"/>
                </a:solidFill>
                <a:latin typeface="Calibri"/>
                <a:ea typeface="Calibri"/>
                <a:cs typeface="Calibri"/>
                <a:sym typeface="Calibri"/>
              </a:rPr>
              <a:t>om alert en warm te worden</a:t>
            </a:r>
            <a:endParaRPr sz="1600">
              <a:solidFill>
                <a:srgbClr val="000000"/>
              </a:solidFill>
              <a:latin typeface="Calibri"/>
              <a:ea typeface="Calibri"/>
              <a:cs typeface="Calibri"/>
              <a:sym typeface="Calibri"/>
            </a:endParaRPr>
          </a:p>
          <a:p>
            <a:pPr indent="0" lvl="0" marL="0" rtl="0" algn="l">
              <a:lnSpc>
                <a:spcPct val="90000"/>
              </a:lnSpc>
              <a:spcBef>
                <a:spcPts val="0"/>
              </a:spcBef>
              <a:spcAft>
                <a:spcPts val="0"/>
              </a:spcAft>
              <a:buNone/>
            </a:pPr>
            <a:r>
              <a:rPr lang="nl" sz="1600">
                <a:solidFill>
                  <a:srgbClr val="000000"/>
                </a:solidFill>
                <a:latin typeface="Calibri"/>
                <a:ea typeface="Calibri"/>
                <a:cs typeface="Calibri"/>
                <a:sym typeface="Calibri"/>
              </a:rPr>
              <a:t>ik kijk op</a:t>
            </a:r>
            <a:endParaRPr sz="1600">
              <a:solidFill>
                <a:srgbClr val="000000"/>
              </a:solidFill>
              <a:latin typeface="Calibri"/>
              <a:ea typeface="Calibri"/>
              <a:cs typeface="Calibri"/>
              <a:sym typeface="Calibri"/>
            </a:endParaRPr>
          </a:p>
          <a:p>
            <a:pPr indent="0" lvl="0" marL="0" rtl="0" algn="l">
              <a:lnSpc>
                <a:spcPct val="90000"/>
              </a:lnSpc>
              <a:spcBef>
                <a:spcPts val="0"/>
              </a:spcBef>
              <a:spcAft>
                <a:spcPts val="0"/>
              </a:spcAft>
              <a:buNone/>
            </a:pPr>
            <a:r>
              <a:rPr lang="nl" sz="1600">
                <a:solidFill>
                  <a:srgbClr val="000000"/>
                </a:solidFill>
                <a:latin typeface="Calibri"/>
                <a:ea typeface="Calibri"/>
                <a:cs typeface="Calibri"/>
                <a:sym typeface="Calibri"/>
              </a:rPr>
              <a:t>ik lach</a:t>
            </a:r>
            <a:endParaRPr sz="1600">
              <a:solidFill>
                <a:srgbClr val="000000"/>
              </a:solidFill>
              <a:latin typeface="Calibri"/>
              <a:ea typeface="Calibri"/>
              <a:cs typeface="Calibri"/>
              <a:sym typeface="Calibri"/>
            </a:endParaRPr>
          </a:p>
          <a:p>
            <a:pPr indent="0" lvl="0" marL="0" rtl="0" algn="l">
              <a:lnSpc>
                <a:spcPct val="90000"/>
              </a:lnSpc>
              <a:spcBef>
                <a:spcPts val="0"/>
              </a:spcBef>
              <a:spcAft>
                <a:spcPts val="0"/>
              </a:spcAft>
              <a:buNone/>
            </a:pPr>
            <a:r>
              <a:rPr lang="nl" sz="1600">
                <a:solidFill>
                  <a:srgbClr val="000000"/>
                </a:solidFill>
                <a:latin typeface="Calibri"/>
                <a:ea typeface="Calibri"/>
                <a:cs typeface="Calibri"/>
                <a:sym typeface="Calibri"/>
              </a:rPr>
              <a:t>hij komt om mij</a:t>
            </a:r>
            <a:endParaRPr sz="1600">
              <a:solidFill>
                <a:srgbClr val="000000"/>
              </a:solidFill>
              <a:latin typeface="Calibri"/>
              <a:ea typeface="Calibri"/>
              <a:cs typeface="Calibri"/>
              <a:sym typeface="Calibri"/>
            </a:endParaRPr>
          </a:p>
          <a:p>
            <a:pPr indent="0" lvl="0" marL="0" rtl="0" algn="l">
              <a:lnSpc>
                <a:spcPct val="90000"/>
              </a:lnSpc>
              <a:spcBef>
                <a:spcPts val="0"/>
              </a:spcBef>
              <a:spcAft>
                <a:spcPts val="0"/>
              </a:spcAft>
              <a:buNone/>
            </a:pPr>
            <a:r>
              <a:rPr lang="nl" sz="1600">
                <a:solidFill>
                  <a:srgbClr val="000000"/>
                </a:solidFill>
                <a:latin typeface="Calibri"/>
                <a:ea typeface="Calibri"/>
                <a:cs typeface="Calibri"/>
                <a:sym typeface="Calibri"/>
              </a:rPr>
              <a:t>te halen – dat is zeker</a:t>
            </a:r>
            <a:endParaRPr sz="1600">
              <a:solidFill>
                <a:srgbClr val="000000"/>
              </a:solidFill>
              <a:latin typeface="Calibri"/>
              <a:ea typeface="Calibri"/>
              <a:cs typeface="Calibri"/>
              <a:sym typeface="Calibri"/>
            </a:endParaRPr>
          </a:p>
          <a:p>
            <a:pPr indent="0" lvl="0" marL="0" rtl="0" algn="l">
              <a:lnSpc>
                <a:spcPct val="90000"/>
              </a:lnSpc>
              <a:spcBef>
                <a:spcPts val="0"/>
              </a:spcBef>
              <a:spcAft>
                <a:spcPts val="0"/>
              </a:spcAft>
              <a:buNone/>
            </a:pPr>
            <a:r>
              <a:t/>
            </a:r>
            <a:endParaRPr sz="1600">
              <a:solidFill>
                <a:srgbClr val="000000"/>
              </a:solidFill>
              <a:latin typeface="Calibri"/>
              <a:ea typeface="Calibri"/>
              <a:cs typeface="Calibri"/>
              <a:sym typeface="Calibri"/>
            </a:endParaRPr>
          </a:p>
          <a:p>
            <a:pPr indent="0" lvl="0" marL="0" rtl="0" algn="l">
              <a:lnSpc>
                <a:spcPct val="90000"/>
              </a:lnSpc>
              <a:spcBef>
                <a:spcPts val="0"/>
              </a:spcBef>
              <a:spcAft>
                <a:spcPts val="0"/>
              </a:spcAft>
              <a:buNone/>
            </a:pPr>
            <a:r>
              <a:rPr lang="nl" sz="1600">
                <a:solidFill>
                  <a:srgbClr val="000000"/>
                </a:solidFill>
                <a:latin typeface="Calibri"/>
                <a:ea typeface="Calibri"/>
                <a:cs typeface="Calibri"/>
                <a:sym typeface="Calibri"/>
              </a:rPr>
              <a:t>het is elf uur eenenvijftig</a:t>
            </a:r>
            <a:endParaRPr sz="1600">
              <a:solidFill>
                <a:srgbClr val="000000"/>
              </a:solidFill>
              <a:latin typeface="Calibri"/>
              <a:ea typeface="Calibri"/>
              <a:cs typeface="Calibri"/>
              <a:sym typeface="Calibri"/>
            </a:endParaRPr>
          </a:p>
          <a:p>
            <a:pPr indent="0" lvl="0" marL="0" rtl="0" algn="l">
              <a:lnSpc>
                <a:spcPct val="105000"/>
              </a:lnSpc>
              <a:spcBef>
                <a:spcPts val="0"/>
              </a:spcBef>
              <a:spcAft>
                <a:spcPts val="1200"/>
              </a:spcAft>
              <a:buNone/>
            </a:pPr>
            <a:r>
              <a:t/>
            </a:r>
            <a:endParaRPr/>
          </a:p>
        </p:txBody>
      </p:sp>
      <p:pic>
        <p:nvPicPr>
          <p:cNvPr id="162" name="Google Shape;162;p28"/>
          <p:cNvPicPr preferRelativeResize="0"/>
          <p:nvPr/>
        </p:nvPicPr>
        <p:blipFill>
          <a:blip r:embed="rId3">
            <a:alphaModFix/>
          </a:blip>
          <a:stretch>
            <a:fillRect/>
          </a:stretch>
        </p:blipFill>
        <p:spPr>
          <a:xfrm>
            <a:off x="3773550" y="1131875"/>
            <a:ext cx="4876800" cy="3457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9"/>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68" name="Google Shape;168;p29"/>
          <p:cNvSpPr txBox="1"/>
          <p:nvPr>
            <p:ph idx="1" type="body"/>
          </p:nvPr>
        </p:nvSpPr>
        <p:spPr>
          <a:xfrm>
            <a:off x="311700" y="136675"/>
            <a:ext cx="8520600" cy="4721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nl" sz="1600">
                <a:solidFill>
                  <a:srgbClr val="000000"/>
                </a:solidFill>
                <a:latin typeface="Calibri"/>
                <a:ea typeface="Calibri"/>
                <a:cs typeface="Calibri"/>
                <a:sym typeface="Calibri"/>
              </a:rPr>
              <a:t>en dan – heb ik niet gehoord</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nl" sz="1600">
                <a:solidFill>
                  <a:srgbClr val="000000"/>
                </a:solidFill>
                <a:latin typeface="Calibri"/>
                <a:ea typeface="Calibri"/>
                <a:cs typeface="Calibri"/>
                <a:sym typeface="Calibri"/>
              </a:rPr>
              <a:t>wat er gebeurt</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nl" sz="1600">
                <a:solidFill>
                  <a:srgbClr val="000000"/>
                </a:solidFill>
                <a:latin typeface="Calibri"/>
                <a:ea typeface="Calibri"/>
                <a:cs typeface="Calibri"/>
                <a:sym typeface="Calibri"/>
              </a:rPr>
              <a:t>maar er klinkt iets – het is een slag</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nl" sz="1600">
                <a:solidFill>
                  <a:srgbClr val="000000"/>
                </a:solidFill>
                <a:latin typeface="Calibri"/>
                <a:ea typeface="Calibri"/>
                <a:cs typeface="Calibri"/>
                <a:sym typeface="Calibri"/>
              </a:rPr>
              <a:t>of een klappertjespistool</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nl" sz="1600">
                <a:solidFill>
                  <a:srgbClr val="000000"/>
                </a:solidFill>
                <a:latin typeface="Calibri"/>
                <a:ea typeface="Calibri"/>
                <a:cs typeface="Calibri"/>
                <a:sym typeface="Calibri"/>
              </a:rPr>
              <a:t>een deur die dichtslaat en </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nl" sz="1600">
                <a:solidFill>
                  <a:srgbClr val="000000"/>
                </a:solidFill>
                <a:latin typeface="Calibri"/>
                <a:ea typeface="Calibri"/>
                <a:cs typeface="Calibri"/>
                <a:sym typeface="Calibri"/>
              </a:rPr>
              <a:t>de weergalm in de hal</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nl" sz="1600">
                <a:solidFill>
                  <a:srgbClr val="000000"/>
                </a:solidFill>
                <a:latin typeface="Calibri"/>
                <a:ea typeface="Calibri"/>
                <a:cs typeface="Calibri"/>
                <a:sym typeface="Calibri"/>
              </a:rPr>
              <a:t>in elk geval : ik zie hem</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nl" sz="1600">
                <a:solidFill>
                  <a:srgbClr val="000000"/>
                </a:solidFill>
                <a:latin typeface="Calibri"/>
                <a:ea typeface="Calibri"/>
                <a:cs typeface="Calibri"/>
                <a:sym typeface="Calibri"/>
              </a:rPr>
              <a:t>vallen – ter hoogte van de </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nl" sz="1600">
                <a:solidFill>
                  <a:srgbClr val="000000"/>
                </a:solidFill>
                <a:latin typeface="Calibri"/>
                <a:ea typeface="Calibri"/>
                <a:cs typeface="Calibri"/>
                <a:sym typeface="Calibri"/>
              </a:rPr>
              <a:t>gangdeur die wijdopen staat</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nl" sz="1600">
                <a:solidFill>
                  <a:srgbClr val="000000"/>
                </a:solidFill>
                <a:latin typeface="Calibri"/>
                <a:ea typeface="Calibri"/>
                <a:cs typeface="Calibri"/>
                <a:sym typeface="Calibri"/>
              </a:rPr>
              <a:t>valt hij – slaat hij neer </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nl" sz="1600">
                <a:solidFill>
                  <a:srgbClr val="000000"/>
                </a:solidFill>
                <a:latin typeface="Calibri"/>
                <a:ea typeface="Calibri"/>
                <a:cs typeface="Calibri"/>
                <a:sym typeface="Calibri"/>
              </a:rPr>
              <a:t>tegen de vlakte</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nl" sz="1600">
                <a:solidFill>
                  <a:srgbClr val="000000"/>
                </a:solidFill>
                <a:latin typeface="Calibri"/>
                <a:ea typeface="Calibri"/>
                <a:cs typeface="Calibri"/>
                <a:sym typeface="Calibri"/>
              </a:rPr>
              <a:t>een eerste neer</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nl" sz="1600">
                <a:solidFill>
                  <a:srgbClr val="000000"/>
                </a:solidFill>
                <a:latin typeface="Calibri"/>
                <a:ea typeface="Calibri"/>
                <a:cs typeface="Calibri"/>
                <a:sym typeface="Calibri"/>
              </a:rPr>
              <a:t>ik sta recht </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nl" sz="1600">
                <a:solidFill>
                  <a:srgbClr val="000000"/>
                </a:solidFill>
                <a:latin typeface="Calibri"/>
                <a:ea typeface="Calibri"/>
                <a:cs typeface="Calibri"/>
                <a:sym typeface="Calibri"/>
              </a:rPr>
              <a:t>en ik roep bernt beertje</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nl" sz="1600">
                <a:solidFill>
                  <a:srgbClr val="000000"/>
                </a:solidFill>
                <a:latin typeface="Calibri"/>
                <a:ea typeface="Calibri"/>
                <a:cs typeface="Calibri"/>
                <a:sym typeface="Calibri"/>
              </a:rPr>
              <a:t>bernt roep ik</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nl" sz="1600">
                <a:solidFill>
                  <a:srgbClr val="000000"/>
                </a:solidFill>
                <a:latin typeface="Calibri"/>
                <a:ea typeface="Calibri"/>
                <a:cs typeface="Calibri"/>
                <a:sym typeface="Calibri"/>
              </a:rPr>
              <a:t>en ik loop er recht naartoe</a:t>
            </a:r>
            <a:endParaRPr sz="1600">
              <a:solidFill>
                <a:srgbClr val="000000"/>
              </a:solidFill>
              <a:latin typeface="Calibri"/>
              <a:ea typeface="Calibri"/>
              <a:cs typeface="Calibri"/>
              <a:sym typeface="Calibri"/>
            </a:endParaRPr>
          </a:p>
          <a:p>
            <a:pPr indent="0" lvl="0" marL="0" rtl="0" algn="l">
              <a:spcBef>
                <a:spcPts val="0"/>
              </a:spcBef>
              <a:spcAft>
                <a:spcPts val="1200"/>
              </a:spcAft>
              <a:buNone/>
            </a:pPr>
            <a:r>
              <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74" name="Google Shape;174;p30"/>
          <p:cNvSpPr txBox="1"/>
          <p:nvPr>
            <p:ph idx="1" type="body"/>
          </p:nvPr>
        </p:nvSpPr>
        <p:spPr>
          <a:xfrm>
            <a:off x="311700" y="124250"/>
            <a:ext cx="8520600" cy="4770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nl" sz="1600">
                <a:solidFill>
                  <a:srgbClr val="000000"/>
                </a:solidFill>
                <a:latin typeface="Calibri"/>
                <a:ea typeface="Calibri"/>
                <a:cs typeface="Calibri"/>
                <a:sym typeface="Calibri"/>
              </a:rPr>
              <a:t>neen </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nl" sz="1600">
                <a:solidFill>
                  <a:srgbClr val="000000"/>
                </a:solidFill>
                <a:latin typeface="Calibri"/>
                <a:ea typeface="Calibri"/>
                <a:cs typeface="Calibri"/>
                <a:sym typeface="Calibri"/>
              </a:rPr>
              <a:t>blijf daar</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nl" sz="1600">
                <a:solidFill>
                  <a:srgbClr val="000000"/>
                </a:solidFill>
                <a:latin typeface="Calibri"/>
                <a:ea typeface="Calibri"/>
                <a:cs typeface="Calibri"/>
                <a:sym typeface="Calibri"/>
              </a:rPr>
              <a:t>neen ga niet naar buiten</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nl" sz="1600">
                <a:solidFill>
                  <a:srgbClr val="000000"/>
                </a:solidFill>
                <a:latin typeface="Calibri"/>
                <a:ea typeface="Calibri"/>
                <a:cs typeface="Calibri"/>
                <a:sym typeface="Calibri"/>
              </a:rPr>
              <a:t>blijf allemaal</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nl" sz="1600">
                <a:solidFill>
                  <a:srgbClr val="000000"/>
                </a:solidFill>
                <a:latin typeface="Calibri"/>
                <a:ea typeface="Calibri"/>
                <a:cs typeface="Calibri"/>
                <a:sym typeface="Calibri"/>
              </a:rPr>
              <a:t>daarbinnen in de klas</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nl" sz="1600">
                <a:solidFill>
                  <a:srgbClr val="000000"/>
                </a:solidFill>
                <a:latin typeface="Calibri"/>
                <a:ea typeface="Calibri"/>
                <a:cs typeface="Calibri"/>
                <a:sym typeface="Calibri"/>
              </a:rPr>
              <a:t>iemand heeft geschoten</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nl" sz="1600">
                <a:solidFill>
                  <a:srgbClr val="000000"/>
                </a:solidFill>
                <a:latin typeface="Calibri"/>
                <a:ea typeface="Calibri"/>
                <a:cs typeface="Calibri"/>
                <a:sym typeface="Calibri"/>
              </a:rPr>
              <a:t>iemand </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nl" sz="1600">
                <a:solidFill>
                  <a:srgbClr val="000000"/>
                </a:solidFill>
                <a:latin typeface="Calibri"/>
                <a:ea typeface="Calibri"/>
                <a:cs typeface="Calibri"/>
                <a:sym typeface="Calibri"/>
              </a:rPr>
              <a:t>heeft geschoten</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nl" sz="1600">
                <a:solidFill>
                  <a:srgbClr val="000000"/>
                </a:solidFill>
                <a:latin typeface="Calibri"/>
                <a:ea typeface="Calibri"/>
                <a:cs typeface="Calibri"/>
                <a:sym typeface="Calibri"/>
              </a:rPr>
              <a:t>door het vensterraam</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nl" sz="1600">
                <a:solidFill>
                  <a:srgbClr val="000000"/>
                </a:solidFill>
                <a:latin typeface="Calibri"/>
                <a:ea typeface="Calibri"/>
                <a:cs typeface="Calibri"/>
                <a:sym typeface="Calibri"/>
              </a:rPr>
              <a:t>dat op de gang uitgeeft</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nl" sz="1600">
                <a:solidFill>
                  <a:srgbClr val="000000"/>
                </a:solidFill>
                <a:latin typeface="Calibri"/>
                <a:ea typeface="Calibri"/>
                <a:cs typeface="Calibri"/>
                <a:sym typeface="Calibri"/>
              </a:rPr>
              <a:t>zie ik mannen</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nl" sz="1600">
                <a:solidFill>
                  <a:srgbClr val="000000"/>
                </a:solidFill>
                <a:latin typeface="Calibri"/>
                <a:ea typeface="Calibri"/>
                <a:cs typeface="Calibri"/>
                <a:sym typeface="Calibri"/>
              </a:rPr>
              <a:t>twee man in zwarte pakken</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nl" sz="1600">
                <a:solidFill>
                  <a:srgbClr val="000000"/>
                </a:solidFill>
                <a:latin typeface="Calibri"/>
                <a:ea typeface="Calibri"/>
                <a:cs typeface="Calibri"/>
                <a:sym typeface="Calibri"/>
              </a:rPr>
              <a:t>omgedraaide petjes</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nl" sz="1600">
                <a:solidFill>
                  <a:srgbClr val="000000"/>
                </a:solidFill>
                <a:latin typeface="Calibri"/>
                <a:ea typeface="Calibri"/>
                <a:cs typeface="Calibri"/>
                <a:sym typeface="Calibri"/>
              </a:rPr>
              <a:t>ze dragen wapens en op</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nl" sz="1600">
                <a:solidFill>
                  <a:srgbClr val="000000"/>
                </a:solidFill>
                <a:latin typeface="Calibri"/>
                <a:ea typeface="Calibri"/>
                <a:cs typeface="Calibri"/>
                <a:sym typeface="Calibri"/>
              </a:rPr>
              <a:t>hun rug een grote rugzak</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nl" sz="1600">
                <a:solidFill>
                  <a:srgbClr val="000000"/>
                </a:solidFill>
                <a:latin typeface="Calibri"/>
                <a:ea typeface="Calibri"/>
                <a:cs typeface="Calibri"/>
                <a:sym typeface="Calibri"/>
              </a:rPr>
              <a:t>ze roepen en ze schieten</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nl" sz="1600">
                <a:solidFill>
                  <a:srgbClr val="000000"/>
                </a:solidFill>
                <a:latin typeface="Calibri"/>
                <a:ea typeface="Calibri"/>
                <a:cs typeface="Calibri"/>
                <a:sym typeface="Calibri"/>
              </a:rPr>
              <a:t>en verdwijnen dan de gang uit</a:t>
            </a:r>
            <a:endParaRPr sz="1600">
              <a:solidFill>
                <a:srgbClr val="000000"/>
              </a:solidFill>
              <a:latin typeface="Calibri"/>
              <a:ea typeface="Calibri"/>
              <a:cs typeface="Calibri"/>
              <a:sym typeface="Calibri"/>
            </a:endParaRPr>
          </a:p>
          <a:p>
            <a:pPr indent="0" lvl="0" marL="0" rtl="0" algn="l">
              <a:spcBef>
                <a:spcPts val="0"/>
              </a:spcBef>
              <a:spcAft>
                <a:spcPts val="1200"/>
              </a:spcAft>
              <a:buNone/>
            </a:pPr>
            <a:r>
              <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1"/>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80" name="Google Shape;180;p31"/>
          <p:cNvSpPr txBox="1"/>
          <p:nvPr>
            <p:ph idx="1" type="body"/>
          </p:nvPr>
        </p:nvSpPr>
        <p:spPr>
          <a:xfrm>
            <a:off x="311700" y="124250"/>
            <a:ext cx="8520600" cy="47583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SzPts val="1018"/>
              <a:buNone/>
            </a:pPr>
            <a:r>
              <a:rPr lang="nl" sz="1495">
                <a:solidFill>
                  <a:srgbClr val="000000"/>
                </a:solidFill>
                <a:latin typeface="Calibri"/>
                <a:ea typeface="Calibri"/>
                <a:cs typeface="Calibri"/>
                <a:sym typeface="Calibri"/>
              </a:rPr>
              <a:t>ik loop zonder na te denken</a:t>
            </a:r>
            <a:endParaRPr sz="1495">
              <a:solidFill>
                <a:srgbClr val="000000"/>
              </a:solidFill>
              <a:latin typeface="Calibri"/>
              <a:ea typeface="Calibri"/>
              <a:cs typeface="Calibri"/>
              <a:sym typeface="Calibri"/>
            </a:endParaRPr>
          </a:p>
          <a:p>
            <a:pPr indent="0" lvl="0" marL="0" rtl="0" algn="l">
              <a:lnSpc>
                <a:spcPct val="80000"/>
              </a:lnSpc>
              <a:spcBef>
                <a:spcPts val="0"/>
              </a:spcBef>
              <a:spcAft>
                <a:spcPts val="0"/>
              </a:spcAft>
              <a:buSzPts val="1018"/>
              <a:buNone/>
            </a:pPr>
            <a:r>
              <a:rPr lang="nl" sz="1495">
                <a:solidFill>
                  <a:srgbClr val="000000"/>
                </a:solidFill>
                <a:latin typeface="Calibri"/>
                <a:ea typeface="Calibri"/>
                <a:cs typeface="Calibri"/>
                <a:sym typeface="Calibri"/>
              </a:rPr>
              <a:t>toch tot bij bernt</a:t>
            </a:r>
            <a:endParaRPr sz="1495">
              <a:solidFill>
                <a:srgbClr val="000000"/>
              </a:solidFill>
              <a:latin typeface="Calibri"/>
              <a:ea typeface="Calibri"/>
              <a:cs typeface="Calibri"/>
              <a:sym typeface="Calibri"/>
            </a:endParaRPr>
          </a:p>
          <a:p>
            <a:pPr indent="0" lvl="0" marL="0" rtl="0" algn="l">
              <a:lnSpc>
                <a:spcPct val="80000"/>
              </a:lnSpc>
              <a:spcBef>
                <a:spcPts val="0"/>
              </a:spcBef>
              <a:spcAft>
                <a:spcPts val="0"/>
              </a:spcAft>
              <a:buSzPts val="1018"/>
              <a:buNone/>
            </a:pPr>
            <a:r>
              <a:rPr lang="nl" sz="1495">
                <a:solidFill>
                  <a:srgbClr val="000000"/>
                </a:solidFill>
                <a:latin typeface="Calibri"/>
                <a:ea typeface="Calibri"/>
                <a:cs typeface="Calibri"/>
                <a:sym typeface="Calibri"/>
              </a:rPr>
              <a:t>niet wetend wat gedaan</a:t>
            </a:r>
            <a:endParaRPr sz="1495">
              <a:solidFill>
                <a:srgbClr val="000000"/>
              </a:solidFill>
              <a:latin typeface="Calibri"/>
              <a:ea typeface="Calibri"/>
              <a:cs typeface="Calibri"/>
              <a:sym typeface="Calibri"/>
            </a:endParaRPr>
          </a:p>
          <a:p>
            <a:pPr indent="0" lvl="0" marL="0" rtl="0" algn="l">
              <a:lnSpc>
                <a:spcPct val="80000"/>
              </a:lnSpc>
              <a:spcBef>
                <a:spcPts val="0"/>
              </a:spcBef>
              <a:spcAft>
                <a:spcPts val="0"/>
              </a:spcAft>
              <a:buSzPts val="1018"/>
              <a:buNone/>
            </a:pPr>
            <a:r>
              <a:rPr lang="nl" sz="1495">
                <a:solidFill>
                  <a:srgbClr val="000000"/>
                </a:solidFill>
                <a:latin typeface="Calibri"/>
                <a:ea typeface="Calibri"/>
                <a:cs typeface="Calibri"/>
                <a:sym typeface="Calibri"/>
              </a:rPr>
              <a:t>en als ik in de traphal kom</a:t>
            </a:r>
            <a:endParaRPr sz="1495">
              <a:solidFill>
                <a:srgbClr val="000000"/>
              </a:solidFill>
              <a:latin typeface="Calibri"/>
              <a:ea typeface="Calibri"/>
              <a:cs typeface="Calibri"/>
              <a:sym typeface="Calibri"/>
            </a:endParaRPr>
          </a:p>
          <a:p>
            <a:pPr indent="0" lvl="0" marL="0" rtl="0" algn="l">
              <a:lnSpc>
                <a:spcPct val="80000"/>
              </a:lnSpc>
              <a:spcBef>
                <a:spcPts val="0"/>
              </a:spcBef>
              <a:spcAft>
                <a:spcPts val="0"/>
              </a:spcAft>
              <a:buSzPts val="1018"/>
              <a:buNone/>
            </a:pPr>
            <a:r>
              <a:rPr lang="nl" sz="1495">
                <a:solidFill>
                  <a:srgbClr val="000000"/>
                </a:solidFill>
                <a:latin typeface="Calibri"/>
                <a:ea typeface="Calibri"/>
                <a:cs typeface="Calibri"/>
                <a:sym typeface="Calibri"/>
              </a:rPr>
              <a:t>zie ik een schutter</a:t>
            </a:r>
            <a:endParaRPr sz="1495">
              <a:solidFill>
                <a:srgbClr val="000000"/>
              </a:solidFill>
              <a:latin typeface="Calibri"/>
              <a:ea typeface="Calibri"/>
              <a:cs typeface="Calibri"/>
              <a:sym typeface="Calibri"/>
            </a:endParaRPr>
          </a:p>
          <a:p>
            <a:pPr indent="0" lvl="0" marL="0" rtl="0" algn="l">
              <a:lnSpc>
                <a:spcPct val="80000"/>
              </a:lnSpc>
              <a:spcBef>
                <a:spcPts val="0"/>
              </a:spcBef>
              <a:spcAft>
                <a:spcPts val="0"/>
              </a:spcAft>
              <a:buSzPts val="1018"/>
              <a:buNone/>
            </a:pPr>
            <a:r>
              <a:rPr lang="nl" sz="1495">
                <a:solidFill>
                  <a:srgbClr val="000000"/>
                </a:solidFill>
                <a:latin typeface="Calibri"/>
                <a:ea typeface="Calibri"/>
                <a:cs typeface="Calibri"/>
                <a:sym typeface="Calibri"/>
              </a:rPr>
              <a:t>die zich in mijn richting draait</a:t>
            </a:r>
            <a:endParaRPr sz="1495">
              <a:solidFill>
                <a:srgbClr val="000000"/>
              </a:solidFill>
              <a:latin typeface="Calibri"/>
              <a:ea typeface="Calibri"/>
              <a:cs typeface="Calibri"/>
              <a:sym typeface="Calibri"/>
            </a:endParaRPr>
          </a:p>
          <a:p>
            <a:pPr indent="0" lvl="0" marL="0" rtl="0" algn="l">
              <a:lnSpc>
                <a:spcPct val="80000"/>
              </a:lnSpc>
              <a:spcBef>
                <a:spcPts val="0"/>
              </a:spcBef>
              <a:spcAft>
                <a:spcPts val="0"/>
              </a:spcAft>
              <a:buSzPts val="1018"/>
              <a:buNone/>
            </a:pPr>
            <a:r>
              <a:rPr lang="nl" sz="1495">
                <a:solidFill>
                  <a:srgbClr val="000000"/>
                </a:solidFill>
                <a:latin typeface="Calibri"/>
                <a:ea typeface="Calibri"/>
                <a:cs typeface="Calibri"/>
                <a:sym typeface="Calibri"/>
              </a:rPr>
              <a:t>en schiet</a:t>
            </a:r>
            <a:endParaRPr sz="1495">
              <a:solidFill>
                <a:srgbClr val="000000"/>
              </a:solidFill>
              <a:latin typeface="Calibri"/>
              <a:ea typeface="Calibri"/>
              <a:cs typeface="Calibri"/>
              <a:sym typeface="Calibri"/>
            </a:endParaRPr>
          </a:p>
          <a:p>
            <a:pPr indent="0" lvl="0" marL="0" rtl="0" algn="l">
              <a:lnSpc>
                <a:spcPct val="80000"/>
              </a:lnSpc>
              <a:spcBef>
                <a:spcPts val="0"/>
              </a:spcBef>
              <a:spcAft>
                <a:spcPts val="0"/>
              </a:spcAft>
              <a:buSzPts val="1018"/>
              <a:buNone/>
            </a:pPr>
            <a:r>
              <a:rPr lang="nl" sz="1495">
                <a:solidFill>
                  <a:srgbClr val="000000"/>
                </a:solidFill>
                <a:latin typeface="Calibri"/>
                <a:ea typeface="Calibri"/>
                <a:cs typeface="Calibri"/>
                <a:sym typeface="Calibri"/>
              </a:rPr>
              <a:t>ik duik weg</a:t>
            </a:r>
            <a:endParaRPr sz="1495">
              <a:solidFill>
                <a:srgbClr val="000000"/>
              </a:solidFill>
              <a:latin typeface="Calibri"/>
              <a:ea typeface="Calibri"/>
              <a:cs typeface="Calibri"/>
              <a:sym typeface="Calibri"/>
            </a:endParaRPr>
          </a:p>
          <a:p>
            <a:pPr indent="0" lvl="0" marL="0" rtl="0" algn="l">
              <a:lnSpc>
                <a:spcPct val="80000"/>
              </a:lnSpc>
              <a:spcBef>
                <a:spcPts val="0"/>
              </a:spcBef>
              <a:spcAft>
                <a:spcPts val="0"/>
              </a:spcAft>
              <a:buSzPts val="1018"/>
              <a:buNone/>
            </a:pPr>
            <a:r>
              <a:rPr lang="nl" sz="1495">
                <a:solidFill>
                  <a:srgbClr val="000000"/>
                </a:solidFill>
                <a:latin typeface="Calibri"/>
                <a:ea typeface="Calibri"/>
                <a:cs typeface="Calibri"/>
                <a:sym typeface="Calibri"/>
              </a:rPr>
              <a:t>ik hoor een schot</a:t>
            </a:r>
            <a:endParaRPr sz="1495">
              <a:solidFill>
                <a:srgbClr val="000000"/>
              </a:solidFill>
              <a:latin typeface="Calibri"/>
              <a:ea typeface="Calibri"/>
              <a:cs typeface="Calibri"/>
              <a:sym typeface="Calibri"/>
            </a:endParaRPr>
          </a:p>
          <a:p>
            <a:pPr indent="0" lvl="0" marL="0" rtl="0" algn="l">
              <a:lnSpc>
                <a:spcPct val="80000"/>
              </a:lnSpc>
              <a:spcBef>
                <a:spcPts val="0"/>
              </a:spcBef>
              <a:spcAft>
                <a:spcPts val="0"/>
              </a:spcAft>
              <a:buSzPts val="1018"/>
              <a:buNone/>
            </a:pPr>
            <a:r>
              <a:rPr lang="nl" sz="1495">
                <a:solidFill>
                  <a:srgbClr val="000000"/>
                </a:solidFill>
                <a:latin typeface="Calibri"/>
                <a:ea typeface="Calibri"/>
                <a:cs typeface="Calibri"/>
                <a:sym typeface="Calibri"/>
              </a:rPr>
              <a:t>iets heeft mij geraakt</a:t>
            </a:r>
            <a:endParaRPr sz="1495">
              <a:solidFill>
                <a:srgbClr val="000000"/>
              </a:solidFill>
              <a:latin typeface="Calibri"/>
              <a:ea typeface="Calibri"/>
              <a:cs typeface="Calibri"/>
              <a:sym typeface="Calibri"/>
            </a:endParaRPr>
          </a:p>
          <a:p>
            <a:pPr indent="0" lvl="0" marL="0" rtl="0" algn="l">
              <a:lnSpc>
                <a:spcPct val="80000"/>
              </a:lnSpc>
              <a:spcBef>
                <a:spcPts val="0"/>
              </a:spcBef>
              <a:spcAft>
                <a:spcPts val="0"/>
              </a:spcAft>
              <a:buSzPts val="1018"/>
              <a:buNone/>
            </a:pPr>
            <a:r>
              <a:rPr lang="nl" sz="1495">
                <a:solidFill>
                  <a:srgbClr val="000000"/>
                </a:solidFill>
                <a:latin typeface="Calibri"/>
                <a:ea typeface="Calibri"/>
                <a:cs typeface="Calibri"/>
                <a:sym typeface="Calibri"/>
              </a:rPr>
              <a:t>in mijn rechterarm en schouder</a:t>
            </a:r>
            <a:endParaRPr sz="1495">
              <a:solidFill>
                <a:srgbClr val="000000"/>
              </a:solidFill>
              <a:latin typeface="Calibri"/>
              <a:ea typeface="Calibri"/>
              <a:cs typeface="Calibri"/>
              <a:sym typeface="Calibri"/>
            </a:endParaRPr>
          </a:p>
          <a:p>
            <a:pPr indent="0" lvl="0" marL="0" rtl="0" algn="l">
              <a:lnSpc>
                <a:spcPct val="80000"/>
              </a:lnSpc>
              <a:spcBef>
                <a:spcPts val="0"/>
              </a:spcBef>
              <a:spcAft>
                <a:spcPts val="0"/>
              </a:spcAft>
              <a:buSzPts val="1018"/>
              <a:buNone/>
            </a:pPr>
            <a:r>
              <a:rPr lang="nl" sz="1495">
                <a:solidFill>
                  <a:srgbClr val="000000"/>
                </a:solidFill>
                <a:latin typeface="Calibri"/>
                <a:ea typeface="Calibri"/>
                <a:cs typeface="Calibri"/>
                <a:sym typeface="Calibri"/>
              </a:rPr>
              <a:t>ik kan niet voelen wat</a:t>
            </a:r>
            <a:endParaRPr sz="1495">
              <a:solidFill>
                <a:srgbClr val="000000"/>
              </a:solidFill>
              <a:latin typeface="Calibri"/>
              <a:ea typeface="Calibri"/>
              <a:cs typeface="Calibri"/>
              <a:sym typeface="Calibri"/>
            </a:endParaRPr>
          </a:p>
          <a:p>
            <a:pPr indent="0" lvl="0" marL="0" rtl="0" algn="l">
              <a:lnSpc>
                <a:spcPct val="80000"/>
              </a:lnSpc>
              <a:spcBef>
                <a:spcPts val="0"/>
              </a:spcBef>
              <a:spcAft>
                <a:spcPts val="0"/>
              </a:spcAft>
              <a:buSzPts val="1018"/>
              <a:buNone/>
            </a:pPr>
            <a:r>
              <a:rPr lang="nl" sz="1495">
                <a:solidFill>
                  <a:srgbClr val="000000"/>
                </a:solidFill>
                <a:latin typeface="Calibri"/>
                <a:ea typeface="Calibri"/>
                <a:cs typeface="Calibri"/>
                <a:sym typeface="Calibri"/>
              </a:rPr>
              <a:t>of het glas is of –</a:t>
            </a:r>
            <a:endParaRPr sz="1495">
              <a:solidFill>
                <a:srgbClr val="000000"/>
              </a:solidFill>
              <a:latin typeface="Calibri"/>
              <a:ea typeface="Calibri"/>
              <a:cs typeface="Calibri"/>
              <a:sym typeface="Calibri"/>
            </a:endParaRPr>
          </a:p>
          <a:p>
            <a:pPr indent="0" lvl="0" marL="0" rtl="0" algn="l">
              <a:lnSpc>
                <a:spcPct val="80000"/>
              </a:lnSpc>
              <a:spcBef>
                <a:spcPts val="0"/>
              </a:spcBef>
              <a:spcAft>
                <a:spcPts val="0"/>
              </a:spcAft>
              <a:buSzPts val="1018"/>
              <a:buNone/>
            </a:pPr>
            <a:r>
              <a:rPr lang="nl" sz="1495">
                <a:solidFill>
                  <a:srgbClr val="000000"/>
                </a:solidFill>
                <a:latin typeface="Calibri"/>
                <a:ea typeface="Calibri"/>
                <a:cs typeface="Calibri"/>
                <a:sym typeface="Calibri"/>
              </a:rPr>
              <a:t>ik heb mijn gsm</a:t>
            </a:r>
            <a:endParaRPr sz="1495">
              <a:solidFill>
                <a:srgbClr val="000000"/>
              </a:solidFill>
              <a:latin typeface="Calibri"/>
              <a:ea typeface="Calibri"/>
              <a:cs typeface="Calibri"/>
              <a:sym typeface="Calibri"/>
            </a:endParaRPr>
          </a:p>
          <a:p>
            <a:pPr indent="0" lvl="0" marL="0" rtl="0" algn="l">
              <a:lnSpc>
                <a:spcPct val="80000"/>
              </a:lnSpc>
              <a:spcBef>
                <a:spcPts val="0"/>
              </a:spcBef>
              <a:spcAft>
                <a:spcPts val="0"/>
              </a:spcAft>
              <a:buSzPts val="1018"/>
              <a:buNone/>
            </a:pPr>
            <a:r>
              <a:rPr lang="nl" sz="1495">
                <a:solidFill>
                  <a:srgbClr val="000000"/>
                </a:solidFill>
                <a:latin typeface="Calibri"/>
                <a:ea typeface="Calibri"/>
                <a:cs typeface="Calibri"/>
                <a:sym typeface="Calibri"/>
              </a:rPr>
              <a:t>maar moet seconden denken</a:t>
            </a:r>
            <a:endParaRPr sz="1495">
              <a:solidFill>
                <a:srgbClr val="000000"/>
              </a:solidFill>
              <a:latin typeface="Calibri"/>
              <a:ea typeface="Calibri"/>
              <a:cs typeface="Calibri"/>
              <a:sym typeface="Calibri"/>
            </a:endParaRPr>
          </a:p>
          <a:p>
            <a:pPr indent="0" lvl="0" marL="0" rtl="0" algn="l">
              <a:lnSpc>
                <a:spcPct val="80000"/>
              </a:lnSpc>
              <a:spcBef>
                <a:spcPts val="0"/>
              </a:spcBef>
              <a:spcAft>
                <a:spcPts val="0"/>
              </a:spcAft>
              <a:buSzPts val="1018"/>
              <a:buNone/>
            </a:pPr>
            <a:r>
              <a:rPr lang="nl" sz="1495">
                <a:solidFill>
                  <a:srgbClr val="000000"/>
                </a:solidFill>
                <a:latin typeface="Calibri"/>
                <a:ea typeface="Calibri"/>
                <a:cs typeface="Calibri"/>
                <a:sym typeface="Calibri"/>
              </a:rPr>
              <a:t>voor ik weet</a:t>
            </a:r>
            <a:endParaRPr sz="1495">
              <a:solidFill>
                <a:srgbClr val="000000"/>
              </a:solidFill>
              <a:latin typeface="Calibri"/>
              <a:ea typeface="Calibri"/>
              <a:cs typeface="Calibri"/>
              <a:sym typeface="Calibri"/>
            </a:endParaRPr>
          </a:p>
          <a:p>
            <a:pPr indent="0" lvl="0" marL="0" rtl="0" algn="l">
              <a:lnSpc>
                <a:spcPct val="80000"/>
              </a:lnSpc>
              <a:spcBef>
                <a:spcPts val="0"/>
              </a:spcBef>
              <a:spcAft>
                <a:spcPts val="0"/>
              </a:spcAft>
              <a:buSzPts val="1018"/>
              <a:buNone/>
            </a:pPr>
            <a:r>
              <a:rPr lang="nl" sz="1495">
                <a:solidFill>
                  <a:srgbClr val="000000"/>
                </a:solidFill>
                <a:latin typeface="Calibri"/>
                <a:ea typeface="Calibri"/>
                <a:cs typeface="Calibri"/>
                <a:sym typeface="Calibri"/>
              </a:rPr>
              <a:t>dat ik gewoon </a:t>
            </a:r>
            <a:endParaRPr sz="1495">
              <a:solidFill>
                <a:srgbClr val="000000"/>
              </a:solidFill>
              <a:latin typeface="Calibri"/>
              <a:ea typeface="Calibri"/>
              <a:cs typeface="Calibri"/>
              <a:sym typeface="Calibri"/>
            </a:endParaRPr>
          </a:p>
          <a:p>
            <a:pPr indent="0" lvl="0" marL="0" rtl="0" algn="l">
              <a:lnSpc>
                <a:spcPct val="80000"/>
              </a:lnSpc>
              <a:spcBef>
                <a:spcPts val="0"/>
              </a:spcBef>
              <a:spcAft>
                <a:spcPts val="0"/>
              </a:spcAft>
              <a:buSzPts val="1018"/>
              <a:buNone/>
            </a:pPr>
            <a:r>
              <a:rPr lang="nl" sz="1495">
                <a:solidFill>
                  <a:srgbClr val="000000"/>
                </a:solidFill>
                <a:latin typeface="Calibri"/>
                <a:ea typeface="Calibri"/>
                <a:cs typeface="Calibri"/>
                <a:sym typeface="Calibri"/>
              </a:rPr>
              <a:t>één nul nul moet duwen</a:t>
            </a:r>
            <a:endParaRPr sz="1495">
              <a:solidFill>
                <a:srgbClr val="000000"/>
              </a:solidFill>
              <a:latin typeface="Calibri"/>
              <a:ea typeface="Calibri"/>
              <a:cs typeface="Calibri"/>
              <a:sym typeface="Calibri"/>
            </a:endParaRPr>
          </a:p>
          <a:p>
            <a:pPr indent="0" lvl="0" marL="0" rtl="0" algn="l">
              <a:lnSpc>
                <a:spcPct val="80000"/>
              </a:lnSpc>
              <a:spcBef>
                <a:spcPts val="0"/>
              </a:spcBef>
              <a:spcAft>
                <a:spcPts val="0"/>
              </a:spcAft>
              <a:buSzPts val="1018"/>
              <a:buNone/>
            </a:pPr>
            <a:r>
              <a:t/>
            </a:r>
            <a:endParaRPr sz="1495">
              <a:solidFill>
                <a:srgbClr val="000000"/>
              </a:solidFill>
              <a:latin typeface="Calibri"/>
              <a:ea typeface="Calibri"/>
              <a:cs typeface="Calibri"/>
              <a:sym typeface="Calibri"/>
            </a:endParaRPr>
          </a:p>
          <a:p>
            <a:pPr indent="0" lvl="0" marL="0" rtl="0" algn="l">
              <a:lnSpc>
                <a:spcPct val="80000"/>
              </a:lnSpc>
              <a:spcBef>
                <a:spcPts val="0"/>
              </a:spcBef>
              <a:spcAft>
                <a:spcPts val="0"/>
              </a:spcAft>
              <a:buSzPts val="1018"/>
              <a:buNone/>
            </a:pPr>
            <a:r>
              <a:t/>
            </a:r>
            <a:endParaRPr sz="1495">
              <a:solidFill>
                <a:srgbClr val="000000"/>
              </a:solidFill>
              <a:latin typeface="Calibri"/>
              <a:ea typeface="Calibri"/>
              <a:cs typeface="Calibri"/>
              <a:sym typeface="Calibri"/>
            </a:endParaRPr>
          </a:p>
          <a:p>
            <a:pPr indent="0" lvl="0" marL="0" rtl="0" algn="l">
              <a:lnSpc>
                <a:spcPct val="80000"/>
              </a:lnSpc>
              <a:spcBef>
                <a:spcPts val="0"/>
              </a:spcBef>
              <a:spcAft>
                <a:spcPts val="0"/>
              </a:spcAft>
              <a:buSzPts val="1018"/>
              <a:buNone/>
            </a:pPr>
            <a:r>
              <a:rPr i="1" lang="nl" sz="1495">
                <a:solidFill>
                  <a:srgbClr val="000000"/>
                </a:solidFill>
                <a:latin typeface="Calibri"/>
                <a:ea typeface="Calibri"/>
                <a:cs typeface="Calibri"/>
                <a:sym typeface="Calibri"/>
              </a:rPr>
              <a:t>regionale ziekenhuis H Hart</a:t>
            </a:r>
            <a:endParaRPr i="1" sz="1495">
              <a:solidFill>
                <a:srgbClr val="000000"/>
              </a:solidFill>
              <a:latin typeface="Calibri"/>
              <a:ea typeface="Calibri"/>
              <a:cs typeface="Calibri"/>
              <a:sym typeface="Calibri"/>
            </a:endParaRPr>
          </a:p>
          <a:p>
            <a:pPr indent="0" lvl="0" marL="0" rtl="0" algn="l">
              <a:lnSpc>
                <a:spcPct val="80000"/>
              </a:lnSpc>
              <a:spcBef>
                <a:spcPts val="0"/>
              </a:spcBef>
              <a:spcAft>
                <a:spcPts val="0"/>
              </a:spcAft>
              <a:buSzPts val="1018"/>
              <a:buNone/>
            </a:pPr>
            <a:r>
              <a:rPr i="1" lang="nl" sz="1495">
                <a:solidFill>
                  <a:srgbClr val="000000"/>
                </a:solidFill>
                <a:latin typeface="Calibri"/>
                <a:ea typeface="Calibri"/>
                <a:cs typeface="Calibri"/>
                <a:sym typeface="Calibri"/>
              </a:rPr>
              <a:t>goedemiddag</a:t>
            </a:r>
            <a:endParaRPr i="1" sz="1495">
              <a:solidFill>
                <a:srgbClr val="000000"/>
              </a:solidFill>
              <a:latin typeface="Calibri"/>
              <a:ea typeface="Calibri"/>
              <a:cs typeface="Calibri"/>
              <a:sym typeface="Calibri"/>
            </a:endParaRPr>
          </a:p>
          <a:p>
            <a:pPr indent="0" lvl="0" marL="0" rtl="0" algn="l">
              <a:lnSpc>
                <a:spcPct val="80000"/>
              </a:lnSpc>
              <a:spcBef>
                <a:spcPts val="0"/>
              </a:spcBef>
              <a:spcAft>
                <a:spcPts val="0"/>
              </a:spcAft>
              <a:buSzPts val="1018"/>
              <a:buNone/>
            </a:pPr>
            <a:r>
              <a:t/>
            </a:r>
            <a:endParaRPr i="1" sz="1495">
              <a:solidFill>
                <a:srgbClr val="000000"/>
              </a:solidFill>
              <a:latin typeface="Calibri"/>
              <a:ea typeface="Calibri"/>
              <a:cs typeface="Calibri"/>
              <a:sym typeface="Calibri"/>
            </a:endParaRPr>
          </a:p>
          <a:p>
            <a:pPr indent="0" lvl="0" marL="0" rtl="0" algn="l">
              <a:lnSpc>
                <a:spcPct val="80000"/>
              </a:lnSpc>
              <a:spcBef>
                <a:spcPts val="0"/>
              </a:spcBef>
              <a:spcAft>
                <a:spcPts val="0"/>
              </a:spcAft>
              <a:buSzPts val="1018"/>
              <a:buNone/>
            </a:pPr>
            <a:r>
              <a:rPr lang="nl" sz="1495">
                <a:solidFill>
                  <a:srgbClr val="000000"/>
                </a:solidFill>
                <a:latin typeface="Calibri"/>
                <a:ea typeface="Calibri"/>
                <a:cs typeface="Calibri"/>
                <a:sym typeface="Calibri"/>
              </a:rPr>
              <a:t>er loopt een schutter rond</a:t>
            </a:r>
            <a:endParaRPr sz="1495">
              <a:solidFill>
                <a:srgbClr val="000000"/>
              </a:solidFill>
              <a:latin typeface="Calibri"/>
              <a:ea typeface="Calibri"/>
              <a:cs typeface="Calibri"/>
              <a:sym typeface="Calibri"/>
            </a:endParaRPr>
          </a:p>
          <a:p>
            <a:pPr indent="0" lvl="0" marL="0" rtl="0" algn="l">
              <a:lnSpc>
                <a:spcPct val="80000"/>
              </a:lnSpc>
              <a:spcBef>
                <a:spcPts val="0"/>
              </a:spcBef>
              <a:spcAft>
                <a:spcPts val="0"/>
              </a:spcAft>
              <a:buSzPts val="1018"/>
              <a:buNone/>
            </a:pPr>
            <a:r>
              <a:rPr lang="nl" sz="1495">
                <a:solidFill>
                  <a:srgbClr val="000000"/>
                </a:solidFill>
                <a:latin typeface="Calibri"/>
                <a:ea typeface="Calibri"/>
                <a:cs typeface="Calibri"/>
                <a:sym typeface="Calibri"/>
              </a:rPr>
              <a:t>ik ben weggedoken</a:t>
            </a:r>
            <a:endParaRPr sz="1495">
              <a:solidFill>
                <a:srgbClr val="000000"/>
              </a:solidFill>
              <a:latin typeface="Calibri"/>
              <a:ea typeface="Calibri"/>
              <a:cs typeface="Calibri"/>
              <a:sym typeface="Calibri"/>
            </a:endParaRPr>
          </a:p>
          <a:p>
            <a:pPr indent="0" lvl="0" marL="0" rtl="0" algn="l">
              <a:lnSpc>
                <a:spcPct val="80000"/>
              </a:lnSpc>
              <a:spcBef>
                <a:spcPts val="0"/>
              </a:spcBef>
              <a:spcAft>
                <a:spcPts val="0"/>
              </a:spcAft>
              <a:buSzPts val="1018"/>
              <a:buNone/>
            </a:pPr>
            <a:r>
              <a:rPr lang="nl" sz="1495">
                <a:solidFill>
                  <a:srgbClr val="000000"/>
                </a:solidFill>
                <a:latin typeface="Calibri"/>
                <a:ea typeface="Calibri"/>
                <a:cs typeface="Calibri"/>
                <a:sym typeface="Calibri"/>
              </a:rPr>
              <a:t>en mijn lief – mijn lief ligt hier</a:t>
            </a:r>
            <a:endParaRPr sz="1495">
              <a:solidFill>
                <a:srgbClr val="000000"/>
              </a:solidFill>
              <a:latin typeface="Calibri"/>
              <a:ea typeface="Calibri"/>
              <a:cs typeface="Calibri"/>
              <a:sym typeface="Calibri"/>
            </a:endParaRPr>
          </a:p>
          <a:p>
            <a:pPr indent="0" lvl="0" marL="0" rtl="0" algn="l">
              <a:lnSpc>
                <a:spcPct val="80000"/>
              </a:lnSpc>
              <a:spcBef>
                <a:spcPts val="0"/>
              </a:spcBef>
              <a:spcAft>
                <a:spcPts val="0"/>
              </a:spcAft>
              <a:buSzPts val="1018"/>
              <a:buNone/>
            </a:pPr>
            <a:r>
              <a:rPr lang="nl" sz="1495">
                <a:solidFill>
                  <a:srgbClr val="000000"/>
                </a:solidFill>
                <a:latin typeface="Calibri"/>
                <a:ea typeface="Calibri"/>
                <a:cs typeface="Calibri"/>
                <a:sym typeface="Calibri"/>
              </a:rPr>
              <a:t>te bloeden uit zijn borst</a:t>
            </a:r>
            <a:endParaRPr sz="1495">
              <a:solidFill>
                <a:srgbClr val="000000"/>
              </a:solidFill>
              <a:latin typeface="Calibri"/>
              <a:ea typeface="Calibri"/>
              <a:cs typeface="Calibri"/>
              <a:sym typeface="Calibri"/>
            </a:endParaRPr>
          </a:p>
          <a:p>
            <a:pPr indent="0" lvl="0" marL="0" rtl="0" algn="l">
              <a:lnSpc>
                <a:spcPct val="95000"/>
              </a:lnSpc>
              <a:spcBef>
                <a:spcPts val="0"/>
              </a:spcBef>
              <a:spcAft>
                <a:spcPts val="1200"/>
              </a:spcAft>
              <a:buSzPts val="1018"/>
              <a:buNone/>
            </a:pPr>
            <a:r>
              <a:t/>
            </a:r>
            <a:endParaRPr sz="1865"/>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Vraag van de week:</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In welke omstandigheden haalt iemand het in zijn hoofd om een wapen mee te nemen naar school?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descr="» Subscribe for the world's best short films: http://sub2.omele.to&#10;» Get some merch: http://shop.omele.to&#10;&#10;Safety is used with permission from Fabrice Joubert, Easter Moon Films and Composite Films. Learn more at http://omele.to/37klBLn.&#10;&#10;THE BEST OF OMELETO&#10;» Celebrities on Omeleto: http://omele.to/celebrities&#10;» Best of Omeleto: http://omele.to/best&#10;» Millions on Omeleto: http://omele.to/millions&#10;&#10;OMELETO ON SOCIAL&#10;Instagram: http://instagram.com/omeletocom&#10;Twitter: http://twitter.com/omeletocom&#10;Facebook: http://facebook.com/omeletocom&#10;Reddit: http://reddit.com/r/omeleto&#10;&#10;In a small-town elementary school, 8-year-old Michael lays on the cold gym floor, stretching with the rest of his class. But their normal routine is interrupted when the class hears the sound of a gunshot nearby.&#10;&#10;They rush to seek refuge in their gym teacher’s office, trying to stay as quiet as possible, even as the shooter prowls the halls outside. But as he gets dangerously close, Michael senses something familiar about the shooter. He makes a daring move, altering both of their lives forever.&#10;&#10;Written and directed by Oscar-nominated director Fabrice Joubert -- and produced by Samuel Francois Steininger -- this dramatic short tackles the incendiary subject of gun violence and school shootings with an unusually emotional intimacy and a careful craftsmanship that is haunting in its pared-down simplicity.&#10;&#10;The storyline of the film -- adapted from the acclaimed short story by Lydia Fitzpatrick -- is distressingly familiar, both from other films and news headlines: a school is invaded by a shooter, putting the lives of children and their teachers in peril. But the creative approach eschews the traditional construction of suspense, where the film treats the narrative in a thriller-like way.&#10;&#10;Instead, there is an agonizing patience in how clearly and closely the camera and editing tracks the experience from the POV of the children. With a lucidity that is tense in its steadiness, the cinematography and camera movement are never agitated, and the sound design is remarkably quiet, emphasizing the importance of silence to evade detection. The performances by the cast -- which includes Rob Nagle, Garrison Griffith, Gattlin Griffith and Marie Moute -- are also collectively muted, pulling emotion within from fear rather than outwardly from panic.&#10;&#10;In a strange way, the lack of sensationalism in the filmmaking gives the events happening onscreen both an air of unreality and quiet ordinariness. A school shooting should be a rare, unreal, aberrant event, this approach seems to say -- and yet it has become distressingly commonplace in the U.S.&#10;&#10;The film's second half seems to shift, focusing on Michael and his interaction with the shooter and subsequently heightening the expressiveness of the filmmaking, as if letting out the pent-in tension. The visuals open up, almost offering a wider perspective on events, and the emotions surface, especially with a remarkably moving score by Mathieu Alvado, performed by the acclaimed London Symphony Orchestra. These elements combine at the end to create an unabashedly sorrowful conclusion, as well as an acknowledgment that even though our group of children in the gym may be okay, the final casualty of the film is still a tragedy in its way.&#10;&#10;&quot;Safety&quot; is many ways is a film that can't be separated from the wider context that it touches upon. While its craftsmanship at all levels is exemplary, it is also irrevocably intertwined with the real-life events it is inspired by. The fact that most viewers will know what is happening at the sound of the first shot evokes a terrible knowledge that clouds the entire narrative, giving it an urgency that its careful approach to craft belies. But by evoking the POV of those most intimately affected by a school shooting -- the children that pundits, advocates and others speak for or about, but that we often never hear from directly in the discourse around the subject -- it reminds us just what is at stake, and who is most affected.&#10;&#10;ABOUT OMELETO&#10;Omeleto is the home of the world's best short films. We showcase critically-acclaimed filmmakers from the Oscars, Sundance, Cannes and more! Subscribe now: http://sub2.omele.to&#10;&#10;A young boy's life is shattered when a shooter enters his elementary school. | Safety&#10;http://youtu.be/WaYsxNqtsqg&#10;http://omeleto.com/251592/&#10;&#10;Omeleto&#10;http://www.youtube.com/c/Omeleto&#10;http://omeleto.com&#10;&#10;🎬 Got a film? Submit it to us for consideration at http://submit2.omele.to" id="67" name="Google Shape;67;p14" title="A young boy's life is shattered when a shooter enters his elementary school. | Safety">
            <a:hlinkClick r:id="rId3"/>
          </p:cNvPr>
          <p:cNvPicPr preferRelativeResize="0"/>
          <p:nvPr/>
        </p:nvPicPr>
        <p:blipFill>
          <a:blip r:embed="rId4">
            <a:alphaModFix/>
          </a:blip>
          <a:stretch>
            <a:fillRect/>
          </a:stretch>
        </p:blipFill>
        <p:spPr>
          <a:xfrm>
            <a:off x="3912100" y="1623700"/>
            <a:ext cx="3458050" cy="2826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2"/>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86" name="Google Shape;186;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trailer door Kristof Van Perre voor het Braakland/ZheBilding stuk &#10;verdere info: http://www.braakland.be" id="187" name="Google Shape;187;p32" title="Immaculata trailer">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3"/>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Pumped Up Kicks 		Foster The People </a:t>
            </a:r>
            <a:endParaRPr/>
          </a:p>
        </p:txBody>
      </p:sp>
      <p:sp>
        <p:nvSpPr>
          <p:cNvPr id="193" name="Google Shape;193;p33"/>
          <p:cNvSpPr txBox="1"/>
          <p:nvPr>
            <p:ph idx="1" type="body"/>
          </p:nvPr>
        </p:nvSpPr>
        <p:spPr>
          <a:xfrm>
            <a:off x="262000" y="1017450"/>
            <a:ext cx="8520600" cy="3939600"/>
          </a:xfrm>
          <a:prstGeom prst="rect">
            <a:avLst/>
          </a:prstGeom>
        </p:spPr>
        <p:txBody>
          <a:bodyPr anchorCtr="0" anchor="t" bIns="91425" lIns="91425" spcFirstLastPara="1" rIns="91425" wrap="square" tIns="91425">
            <a:normAutofit fontScale="25000" lnSpcReduction="10000"/>
          </a:bodyPr>
          <a:lstStyle/>
          <a:p>
            <a:pPr indent="0" lvl="0" marL="0" rtl="0" algn="l">
              <a:lnSpc>
                <a:spcPct val="100000"/>
              </a:lnSpc>
              <a:spcBef>
                <a:spcPts val="0"/>
              </a:spcBef>
              <a:spcAft>
                <a:spcPts val="0"/>
              </a:spcAft>
              <a:buNone/>
            </a:pPr>
            <a:r>
              <a:rPr lang="nl" sz="6049"/>
              <a:t>Nummer uit 2010. </a:t>
            </a:r>
            <a:endParaRPr sz="6049"/>
          </a:p>
          <a:p>
            <a:pPr indent="0" lvl="0" marL="0" rtl="0" algn="l">
              <a:lnSpc>
                <a:spcPct val="100000"/>
              </a:lnSpc>
              <a:spcBef>
                <a:spcPts val="1200"/>
              </a:spcBef>
              <a:spcAft>
                <a:spcPts val="0"/>
              </a:spcAft>
              <a:buNone/>
            </a:pPr>
            <a:r>
              <a:t/>
            </a:r>
            <a:endParaRPr sz="2899">
              <a:solidFill>
                <a:srgbClr val="202124"/>
              </a:solidFill>
              <a:highlight>
                <a:srgbClr val="FFFFFF"/>
              </a:highlight>
              <a:latin typeface="Arial"/>
              <a:ea typeface="Arial"/>
              <a:cs typeface="Arial"/>
              <a:sym typeface="Arial"/>
            </a:endParaRPr>
          </a:p>
          <a:p>
            <a:pPr indent="0" lvl="0" marL="0" rtl="0" algn="l">
              <a:lnSpc>
                <a:spcPct val="100000"/>
              </a:lnSpc>
              <a:spcBef>
                <a:spcPts val="900"/>
              </a:spcBef>
              <a:spcAft>
                <a:spcPts val="0"/>
              </a:spcAft>
              <a:buNone/>
            </a:pPr>
            <a:r>
              <a:rPr lang="nl" sz="4222">
                <a:solidFill>
                  <a:srgbClr val="202124"/>
                </a:solidFill>
                <a:highlight>
                  <a:srgbClr val="FFFFFF"/>
                </a:highlight>
                <a:latin typeface="Arial"/>
                <a:ea typeface="Arial"/>
                <a:cs typeface="Arial"/>
                <a:sym typeface="Arial"/>
              </a:rPr>
              <a:t>Robert's got a quick hand</a:t>
            </a:r>
            <a:endParaRPr sz="4222">
              <a:solidFill>
                <a:srgbClr val="202124"/>
              </a:solidFill>
              <a:highlight>
                <a:srgbClr val="FFFFFF"/>
              </a:highlight>
              <a:latin typeface="Arial"/>
              <a:ea typeface="Arial"/>
              <a:cs typeface="Arial"/>
              <a:sym typeface="Arial"/>
            </a:endParaRPr>
          </a:p>
          <a:p>
            <a:pPr indent="0" lvl="0" marL="0" rtl="0" algn="l">
              <a:lnSpc>
                <a:spcPct val="100000"/>
              </a:lnSpc>
              <a:spcBef>
                <a:spcPts val="900"/>
              </a:spcBef>
              <a:spcAft>
                <a:spcPts val="0"/>
              </a:spcAft>
              <a:buNone/>
            </a:pPr>
            <a:r>
              <a:rPr lang="nl" sz="4222">
                <a:solidFill>
                  <a:srgbClr val="202124"/>
                </a:solidFill>
                <a:highlight>
                  <a:srgbClr val="FFFFFF"/>
                </a:highlight>
                <a:latin typeface="Arial"/>
                <a:ea typeface="Arial"/>
                <a:cs typeface="Arial"/>
                <a:sym typeface="Arial"/>
              </a:rPr>
              <a:t>He'll look around the room, but won't tell you his plan</a:t>
            </a:r>
            <a:endParaRPr sz="4222">
              <a:solidFill>
                <a:srgbClr val="202124"/>
              </a:solidFill>
              <a:highlight>
                <a:srgbClr val="FFFFFF"/>
              </a:highlight>
              <a:latin typeface="Arial"/>
              <a:ea typeface="Arial"/>
              <a:cs typeface="Arial"/>
              <a:sym typeface="Arial"/>
            </a:endParaRPr>
          </a:p>
          <a:p>
            <a:pPr indent="0" lvl="0" marL="0" rtl="0" algn="l">
              <a:lnSpc>
                <a:spcPct val="100000"/>
              </a:lnSpc>
              <a:spcBef>
                <a:spcPts val="900"/>
              </a:spcBef>
              <a:spcAft>
                <a:spcPts val="0"/>
              </a:spcAft>
              <a:buNone/>
            </a:pPr>
            <a:r>
              <a:rPr lang="nl" sz="4222">
                <a:solidFill>
                  <a:srgbClr val="202124"/>
                </a:solidFill>
                <a:highlight>
                  <a:srgbClr val="FFFFFF"/>
                </a:highlight>
                <a:latin typeface="Arial"/>
                <a:ea typeface="Arial"/>
                <a:cs typeface="Arial"/>
                <a:sym typeface="Arial"/>
              </a:rPr>
              <a:t>He's got a rolled cigarette</a:t>
            </a:r>
            <a:endParaRPr sz="4222">
              <a:solidFill>
                <a:srgbClr val="202124"/>
              </a:solidFill>
              <a:highlight>
                <a:srgbClr val="FFFFFF"/>
              </a:highlight>
              <a:latin typeface="Arial"/>
              <a:ea typeface="Arial"/>
              <a:cs typeface="Arial"/>
              <a:sym typeface="Arial"/>
            </a:endParaRPr>
          </a:p>
          <a:p>
            <a:pPr indent="0" lvl="0" marL="0" rtl="0" algn="l">
              <a:lnSpc>
                <a:spcPct val="100000"/>
              </a:lnSpc>
              <a:spcBef>
                <a:spcPts val="900"/>
              </a:spcBef>
              <a:spcAft>
                <a:spcPts val="0"/>
              </a:spcAft>
              <a:buNone/>
            </a:pPr>
            <a:r>
              <a:rPr lang="nl" sz="4222">
                <a:solidFill>
                  <a:srgbClr val="202124"/>
                </a:solidFill>
                <a:highlight>
                  <a:srgbClr val="FFFFFF"/>
                </a:highlight>
                <a:latin typeface="Arial"/>
                <a:ea typeface="Arial"/>
                <a:cs typeface="Arial"/>
                <a:sym typeface="Arial"/>
              </a:rPr>
              <a:t>Hanging out his mouth, he's a cowboy kid</a:t>
            </a:r>
            <a:endParaRPr sz="4222">
              <a:solidFill>
                <a:srgbClr val="202124"/>
              </a:solidFill>
              <a:highlight>
                <a:srgbClr val="FFFFFF"/>
              </a:highlight>
              <a:latin typeface="Arial"/>
              <a:ea typeface="Arial"/>
              <a:cs typeface="Arial"/>
              <a:sym typeface="Arial"/>
            </a:endParaRPr>
          </a:p>
          <a:p>
            <a:pPr indent="0" lvl="0" marL="0" rtl="0" algn="l">
              <a:lnSpc>
                <a:spcPct val="100000"/>
              </a:lnSpc>
              <a:spcBef>
                <a:spcPts val="900"/>
              </a:spcBef>
              <a:spcAft>
                <a:spcPts val="0"/>
              </a:spcAft>
              <a:buNone/>
            </a:pPr>
            <a:r>
              <a:rPr lang="nl" sz="4222">
                <a:solidFill>
                  <a:srgbClr val="202124"/>
                </a:solidFill>
                <a:highlight>
                  <a:srgbClr val="FFFFFF"/>
                </a:highlight>
                <a:latin typeface="Arial"/>
                <a:ea typeface="Arial"/>
                <a:cs typeface="Arial"/>
                <a:sym typeface="Arial"/>
              </a:rPr>
              <a:t>Yeah, he found a six shooter gun</a:t>
            </a:r>
            <a:endParaRPr sz="4222">
              <a:solidFill>
                <a:srgbClr val="202124"/>
              </a:solidFill>
              <a:highlight>
                <a:srgbClr val="FFFFFF"/>
              </a:highlight>
              <a:latin typeface="Arial"/>
              <a:ea typeface="Arial"/>
              <a:cs typeface="Arial"/>
              <a:sym typeface="Arial"/>
            </a:endParaRPr>
          </a:p>
          <a:p>
            <a:pPr indent="0" lvl="0" marL="0" rtl="0" algn="l">
              <a:lnSpc>
                <a:spcPct val="100000"/>
              </a:lnSpc>
              <a:spcBef>
                <a:spcPts val="900"/>
              </a:spcBef>
              <a:spcAft>
                <a:spcPts val="0"/>
              </a:spcAft>
              <a:buNone/>
            </a:pPr>
            <a:r>
              <a:rPr lang="nl" sz="4222">
                <a:solidFill>
                  <a:srgbClr val="202124"/>
                </a:solidFill>
                <a:highlight>
                  <a:srgbClr val="FFFFFF"/>
                </a:highlight>
                <a:latin typeface="Arial"/>
                <a:ea typeface="Arial"/>
                <a:cs typeface="Arial"/>
                <a:sym typeface="Arial"/>
              </a:rPr>
              <a:t>In his dad's closet, and with a box of fun things</a:t>
            </a:r>
            <a:endParaRPr sz="4222">
              <a:solidFill>
                <a:srgbClr val="202124"/>
              </a:solidFill>
              <a:highlight>
                <a:srgbClr val="FFFFFF"/>
              </a:highlight>
              <a:latin typeface="Arial"/>
              <a:ea typeface="Arial"/>
              <a:cs typeface="Arial"/>
              <a:sym typeface="Arial"/>
            </a:endParaRPr>
          </a:p>
          <a:p>
            <a:pPr indent="0" lvl="0" marL="0" rtl="0" algn="l">
              <a:lnSpc>
                <a:spcPct val="100000"/>
              </a:lnSpc>
              <a:spcBef>
                <a:spcPts val="900"/>
              </a:spcBef>
              <a:spcAft>
                <a:spcPts val="0"/>
              </a:spcAft>
              <a:buNone/>
            </a:pPr>
            <a:r>
              <a:rPr lang="nl" sz="4222">
                <a:solidFill>
                  <a:srgbClr val="202124"/>
                </a:solidFill>
                <a:highlight>
                  <a:srgbClr val="FFFFFF"/>
                </a:highlight>
                <a:latin typeface="Arial"/>
                <a:ea typeface="Arial"/>
                <a:cs typeface="Arial"/>
                <a:sym typeface="Arial"/>
              </a:rPr>
              <a:t>I don't even know what</a:t>
            </a:r>
            <a:endParaRPr sz="4222">
              <a:solidFill>
                <a:srgbClr val="202124"/>
              </a:solidFill>
              <a:highlight>
                <a:srgbClr val="FFFFFF"/>
              </a:highlight>
              <a:latin typeface="Arial"/>
              <a:ea typeface="Arial"/>
              <a:cs typeface="Arial"/>
              <a:sym typeface="Arial"/>
            </a:endParaRPr>
          </a:p>
          <a:p>
            <a:pPr indent="0" lvl="0" marL="0" rtl="0" algn="l">
              <a:lnSpc>
                <a:spcPct val="100000"/>
              </a:lnSpc>
              <a:spcBef>
                <a:spcPts val="900"/>
              </a:spcBef>
              <a:spcAft>
                <a:spcPts val="0"/>
              </a:spcAft>
              <a:buNone/>
            </a:pPr>
            <a:r>
              <a:rPr lang="nl" sz="4222">
                <a:solidFill>
                  <a:srgbClr val="202124"/>
                </a:solidFill>
                <a:highlight>
                  <a:srgbClr val="FFFFFF"/>
                </a:highlight>
                <a:latin typeface="Arial"/>
                <a:ea typeface="Arial"/>
                <a:cs typeface="Arial"/>
                <a:sym typeface="Arial"/>
              </a:rPr>
              <a:t>But he's coming for you, yeah, he's coming for you</a:t>
            </a:r>
            <a:endParaRPr sz="4222">
              <a:solidFill>
                <a:srgbClr val="202124"/>
              </a:solidFill>
              <a:highlight>
                <a:srgbClr val="FFFFFF"/>
              </a:highlight>
              <a:latin typeface="Arial"/>
              <a:ea typeface="Arial"/>
              <a:cs typeface="Arial"/>
              <a:sym typeface="Arial"/>
            </a:endParaRPr>
          </a:p>
          <a:p>
            <a:pPr indent="0" lvl="0" marL="0" rtl="0" algn="l">
              <a:lnSpc>
                <a:spcPct val="100000"/>
              </a:lnSpc>
              <a:spcBef>
                <a:spcPts val="900"/>
              </a:spcBef>
              <a:spcAft>
                <a:spcPts val="0"/>
              </a:spcAft>
              <a:buNone/>
            </a:pPr>
            <a:r>
              <a:rPr lang="nl" sz="4222">
                <a:solidFill>
                  <a:srgbClr val="202124"/>
                </a:solidFill>
                <a:highlight>
                  <a:srgbClr val="FFFFFF"/>
                </a:highlight>
                <a:latin typeface="Arial"/>
                <a:ea typeface="Arial"/>
                <a:cs typeface="Arial"/>
                <a:sym typeface="Arial"/>
              </a:rPr>
              <a:t>All the other kids with the pumped up kicks</a:t>
            </a:r>
            <a:endParaRPr sz="4222">
              <a:solidFill>
                <a:srgbClr val="202124"/>
              </a:solidFill>
              <a:highlight>
                <a:srgbClr val="FFFFFF"/>
              </a:highlight>
              <a:latin typeface="Arial"/>
              <a:ea typeface="Arial"/>
              <a:cs typeface="Arial"/>
              <a:sym typeface="Arial"/>
            </a:endParaRPr>
          </a:p>
          <a:p>
            <a:pPr indent="0" lvl="0" marL="0" rtl="0" algn="l">
              <a:lnSpc>
                <a:spcPct val="100000"/>
              </a:lnSpc>
              <a:spcBef>
                <a:spcPts val="900"/>
              </a:spcBef>
              <a:spcAft>
                <a:spcPts val="0"/>
              </a:spcAft>
              <a:buNone/>
            </a:pPr>
            <a:r>
              <a:rPr lang="nl" sz="4222">
                <a:solidFill>
                  <a:srgbClr val="202124"/>
                </a:solidFill>
                <a:highlight>
                  <a:srgbClr val="FFFFFF"/>
                </a:highlight>
                <a:latin typeface="Arial"/>
                <a:ea typeface="Arial"/>
                <a:cs typeface="Arial"/>
                <a:sym typeface="Arial"/>
              </a:rPr>
              <a:t>You better run, better run, outrun my gun</a:t>
            </a:r>
            <a:endParaRPr sz="4222">
              <a:solidFill>
                <a:srgbClr val="202124"/>
              </a:solidFill>
              <a:highlight>
                <a:srgbClr val="FFFFFF"/>
              </a:highlight>
              <a:latin typeface="Arial"/>
              <a:ea typeface="Arial"/>
              <a:cs typeface="Arial"/>
              <a:sym typeface="Arial"/>
            </a:endParaRPr>
          </a:p>
          <a:p>
            <a:pPr indent="0" lvl="0" marL="0" rtl="0" algn="l">
              <a:lnSpc>
                <a:spcPct val="100000"/>
              </a:lnSpc>
              <a:spcBef>
                <a:spcPts val="900"/>
              </a:spcBef>
              <a:spcAft>
                <a:spcPts val="0"/>
              </a:spcAft>
              <a:buNone/>
            </a:pPr>
            <a:r>
              <a:rPr lang="nl" sz="4222">
                <a:solidFill>
                  <a:srgbClr val="202124"/>
                </a:solidFill>
                <a:highlight>
                  <a:srgbClr val="FFFFFF"/>
                </a:highlight>
                <a:latin typeface="Arial"/>
                <a:ea typeface="Arial"/>
                <a:cs typeface="Arial"/>
                <a:sym typeface="Arial"/>
              </a:rPr>
              <a:t>All the other kids with the pumped up kicks</a:t>
            </a:r>
            <a:endParaRPr sz="4222">
              <a:solidFill>
                <a:srgbClr val="202124"/>
              </a:solidFill>
              <a:highlight>
                <a:srgbClr val="FFFFFF"/>
              </a:highlight>
              <a:latin typeface="Arial"/>
              <a:ea typeface="Arial"/>
              <a:cs typeface="Arial"/>
              <a:sym typeface="Arial"/>
            </a:endParaRPr>
          </a:p>
          <a:p>
            <a:pPr indent="0" lvl="0" marL="0" rtl="0" algn="l">
              <a:lnSpc>
                <a:spcPct val="100000"/>
              </a:lnSpc>
              <a:spcBef>
                <a:spcPts val="900"/>
              </a:spcBef>
              <a:spcAft>
                <a:spcPts val="0"/>
              </a:spcAft>
              <a:buNone/>
            </a:pPr>
            <a:r>
              <a:rPr lang="nl" sz="4222">
                <a:solidFill>
                  <a:srgbClr val="202124"/>
                </a:solidFill>
                <a:highlight>
                  <a:srgbClr val="FFFFFF"/>
                </a:highlight>
                <a:latin typeface="Arial"/>
                <a:ea typeface="Arial"/>
                <a:cs typeface="Arial"/>
                <a:sym typeface="Arial"/>
              </a:rPr>
              <a:t>You better run, better run faster than my bullet</a:t>
            </a:r>
            <a:endParaRPr sz="3123"/>
          </a:p>
          <a:p>
            <a:pPr indent="0" lvl="0" marL="0" rtl="0" algn="l">
              <a:spcBef>
                <a:spcPts val="900"/>
              </a:spcBef>
              <a:spcAft>
                <a:spcPts val="1200"/>
              </a:spcAft>
              <a:buNone/>
            </a:pPr>
            <a:r>
              <a:t/>
            </a:r>
            <a:endParaRPr/>
          </a:p>
        </p:txBody>
      </p:sp>
      <p:pic>
        <p:nvPicPr>
          <p:cNvPr descr="This is an HD Remake™ of the now-deleted fan-made music video of Foster the People's seminal hit song &quot;Pumped Up Kicks&quot;. Enjoy.&#10;&#10;Music: Pumped Up Kicks by Foster the People&#10;Video: The OA and Elephant&#10;&#10;&#10;&#10;&#10;► DISCLAIMER:&#10;Copyright Disclaimer Under Section 107 of the Copyright Act 1976, allowance is made for &quot;fair use&quot; for purposes such as criticism, comment, news reporting, teaching, scholarship, and research. Fair use is a use permitted by copyright statute that might otherwise be infringing. &#10;I do not own anything contained in this video." id="194" name="Google Shape;194;p33" title="Foster the People - Pumped Up Kicks Unofficial Music Video HD">
            <a:hlinkClick r:id="rId3"/>
          </p:cNvPr>
          <p:cNvPicPr preferRelativeResize="0"/>
          <p:nvPr/>
        </p:nvPicPr>
        <p:blipFill>
          <a:blip r:embed="rId4">
            <a:alphaModFix/>
          </a:blip>
          <a:stretch>
            <a:fillRect/>
          </a:stretch>
        </p:blipFill>
        <p:spPr>
          <a:xfrm>
            <a:off x="3764475" y="11678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4"/>
          <p:cNvSpPr txBox="1"/>
          <p:nvPr>
            <p:ph type="title"/>
          </p:nvPr>
        </p:nvSpPr>
        <p:spPr>
          <a:xfrm>
            <a:off x="311700" y="291975"/>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The OA 				Zal Batmanglij &amp; Brit Marling  </a:t>
            </a:r>
            <a:endParaRPr/>
          </a:p>
        </p:txBody>
      </p:sp>
      <p:sp>
        <p:nvSpPr>
          <p:cNvPr id="200" name="Google Shape;200;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Trust the unknown. Netflix Original Series 'The OA' is now streaming on Netflix.&#10;&#10;instagram.com/the_OA&#10;&#10;From Brit Marling and Zal Batmanglij, the visionary filmmakers behind Sound of My Voice and The East, comes a powerful, mind-bending tale about identity, human connection and the borders between life and death. The Netflix original series The OA is an odyssey in eight chapters produced in partnership with Plan B Entertainment, Netflix and Anonymous Content. The groundbreaking series offers audiences a singular experience that upends notions about what long-format stories can be.&#10;&#10;Watch The OA Now: https://www.netflix.com/title/80044950&#10;&#10;SUBSCRIBE: http://bit.ly/29qBUt7&#10;&#10;About Netflix:&#10;Netflix is the world's leading internet entertainment service with 130 million memberships in over 190 countries enjoying TV series, documentaries and feature films across a wide variety of genres and languages. Members can watch as much as they want, anytime, anywhere, on any internet-connected screen. Members can play, pause and resume watching, all without commercials or commitments. &#10;&#10;Connect with Netflix Online:&#10;Visit Netflix WEBSITE: http://nflx.it/29BcWb5&#10;Like Netflix on FACEBOOK: http://bit.ly/29kkAtN&#10;Follow Netflix on TWITTER: http://bit.ly/29gswqd&#10;Follow Netflix on INSTAGRAM: http://bit.ly/29oO4UP&#10;Follow Netflix on TUMBLR: http://bit.ly/29kkemT&#10;&#10;The OA | Official Trailer [HD] | Netflix&#10;http://youtube.com/netflix" id="201" name="Google Shape;201;p34" title="The OA | Official Trailer [HD] | Netflix">
            <a:hlinkClick r:id="rId3"/>
          </p:cNvPr>
          <p:cNvPicPr preferRelativeResize="0"/>
          <p:nvPr/>
        </p:nvPicPr>
        <p:blipFill>
          <a:blip r:embed="rId4">
            <a:alphaModFix/>
          </a:blip>
          <a:stretch>
            <a:fillRect/>
          </a:stretch>
        </p:blipFill>
        <p:spPr>
          <a:xfrm>
            <a:off x="2161750" y="135420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5"/>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Quicksand 		2019</a:t>
            </a:r>
            <a:endParaRPr/>
          </a:p>
        </p:txBody>
      </p:sp>
      <p:sp>
        <p:nvSpPr>
          <p:cNvPr id="207" name="Google Shape;207;p35"/>
          <p:cNvSpPr txBox="1"/>
          <p:nvPr>
            <p:ph idx="1" type="body"/>
          </p:nvPr>
        </p:nvSpPr>
        <p:spPr>
          <a:xfrm>
            <a:off x="522900" y="1017450"/>
            <a:ext cx="8520600" cy="3416400"/>
          </a:xfrm>
          <a:prstGeom prst="rect">
            <a:avLst/>
          </a:prstGeom>
        </p:spPr>
        <p:txBody>
          <a:bodyPr anchorCtr="0" anchor="t" bIns="91425" lIns="91425" spcFirstLastPara="1" rIns="91425" wrap="square" tIns="91425">
            <a:normAutofit/>
          </a:bodyPr>
          <a:lstStyle/>
          <a:p>
            <a:pPr indent="0" lvl="0" marL="0" rtl="0" algn="l">
              <a:spcBef>
                <a:spcPts val="500"/>
              </a:spcBef>
              <a:spcAft>
                <a:spcPts val="0"/>
              </a:spcAft>
              <a:buNone/>
            </a:pPr>
            <a:r>
              <a:rPr lang="nl" sz="1150">
                <a:solidFill>
                  <a:srgbClr val="202122"/>
                </a:solidFill>
                <a:highlight>
                  <a:srgbClr val="FFFFFF"/>
                </a:highlight>
                <a:latin typeface="Arial"/>
                <a:ea typeface="Arial"/>
                <a:cs typeface="Arial"/>
                <a:sym typeface="Arial"/>
              </a:rPr>
              <a:t>In een school in </a:t>
            </a:r>
            <a:r>
              <a:rPr lang="nl" sz="1150" u="sng">
                <a:solidFill>
                  <a:srgbClr val="0645AD"/>
                </a:solidFill>
                <a:highlight>
                  <a:srgbClr val="FFFFFF"/>
                </a:highlight>
                <a:latin typeface="Arial"/>
                <a:ea typeface="Arial"/>
                <a:cs typeface="Arial"/>
                <a:sym typeface="Arial"/>
                <a:hlinkClick r:id="rId3">
                  <a:extLst>
                    <a:ext uri="{A12FA001-AC4F-418D-AE19-62706E023703}">
                      <ahyp:hlinkClr val="tx"/>
                    </a:ext>
                  </a:extLst>
                </a:hlinkClick>
              </a:rPr>
              <a:t>Djursholm</a:t>
            </a:r>
            <a:r>
              <a:rPr lang="nl" sz="1150">
                <a:solidFill>
                  <a:srgbClr val="202122"/>
                </a:solidFill>
                <a:highlight>
                  <a:srgbClr val="FFFFFF"/>
                </a:highlight>
                <a:latin typeface="Arial"/>
                <a:ea typeface="Arial"/>
                <a:cs typeface="Arial"/>
                <a:sym typeface="Arial"/>
              </a:rPr>
              <a:t>, een rijke buurt in de Zweedse hoofdstad </a:t>
            </a:r>
            <a:r>
              <a:rPr lang="nl" sz="1150">
                <a:solidFill>
                  <a:srgbClr val="0645AD"/>
                </a:solidFill>
                <a:highlight>
                  <a:srgbClr val="FFFFFF"/>
                </a:highlight>
                <a:uFill>
                  <a:noFill/>
                </a:uFill>
                <a:latin typeface="Arial"/>
                <a:ea typeface="Arial"/>
                <a:cs typeface="Arial"/>
                <a:sym typeface="Arial"/>
                <a:hlinkClick r:id="rId4">
                  <a:extLst>
                    <a:ext uri="{A12FA001-AC4F-418D-AE19-62706E023703}">
                      <ahyp:hlinkClr val="tx"/>
                    </a:ext>
                  </a:extLst>
                </a:hlinkClick>
              </a:rPr>
              <a:t>Stockholm</a:t>
            </a:r>
            <a:r>
              <a:rPr lang="nl" sz="1150">
                <a:solidFill>
                  <a:srgbClr val="202122"/>
                </a:solidFill>
                <a:highlight>
                  <a:srgbClr val="FFFFFF"/>
                </a:highlight>
                <a:latin typeface="Arial"/>
                <a:ea typeface="Arial"/>
                <a:cs typeface="Arial"/>
                <a:sym typeface="Arial"/>
              </a:rPr>
              <a:t> vindt er een schietpartij plaats in een klas. De normale studente Maja Norberg belandt in de gevangenis en wordt ondervraagd. Er zijn steeds </a:t>
            </a:r>
            <a:r>
              <a:rPr lang="nl" sz="1150">
                <a:solidFill>
                  <a:srgbClr val="0645AD"/>
                </a:solidFill>
                <a:highlight>
                  <a:srgbClr val="FFFFFF"/>
                </a:highlight>
                <a:uFill>
                  <a:noFill/>
                </a:uFill>
                <a:latin typeface="Arial"/>
                <a:ea typeface="Arial"/>
                <a:cs typeface="Arial"/>
                <a:sym typeface="Arial"/>
                <a:hlinkClick r:id="rId5">
                  <a:extLst>
                    <a:ext uri="{A12FA001-AC4F-418D-AE19-62706E023703}">
                      <ahyp:hlinkClr val="tx"/>
                    </a:ext>
                  </a:extLst>
                </a:hlinkClick>
              </a:rPr>
              <a:t>flashbacks</a:t>
            </a:r>
            <a:r>
              <a:rPr lang="nl" sz="1150">
                <a:solidFill>
                  <a:srgbClr val="202122"/>
                </a:solidFill>
                <a:highlight>
                  <a:srgbClr val="FFFFFF"/>
                </a:highlight>
                <a:latin typeface="Arial"/>
                <a:ea typeface="Arial"/>
                <a:cs typeface="Arial"/>
                <a:sym typeface="Arial"/>
              </a:rPr>
              <a:t> die het gehele verhaal blootleggen.</a:t>
            </a:r>
            <a:endParaRPr sz="1150">
              <a:solidFill>
                <a:srgbClr val="202122"/>
              </a:solidFill>
              <a:highlight>
                <a:srgbClr val="FFFFFF"/>
              </a:highlight>
              <a:latin typeface="Arial"/>
              <a:ea typeface="Arial"/>
              <a:cs typeface="Arial"/>
              <a:sym typeface="Arial"/>
            </a:endParaRPr>
          </a:p>
          <a:p>
            <a:pPr indent="0" lvl="0" marL="0" rtl="0" algn="l">
              <a:spcBef>
                <a:spcPts val="500"/>
              </a:spcBef>
              <a:spcAft>
                <a:spcPts val="0"/>
              </a:spcAft>
              <a:buNone/>
            </a:pPr>
            <a:r>
              <a:rPr lang="nl" sz="1150">
                <a:solidFill>
                  <a:srgbClr val="202122"/>
                </a:solidFill>
                <a:highlight>
                  <a:srgbClr val="FFFFFF"/>
                </a:highlight>
                <a:latin typeface="Arial"/>
                <a:ea typeface="Arial"/>
                <a:cs typeface="Arial"/>
                <a:sym typeface="Arial"/>
              </a:rPr>
              <a:t>De protagonist erkent de moord in een vroeg stadium maar ontkent de misdaad - het proces gaat veeleer over </a:t>
            </a:r>
            <a:r>
              <a:rPr i="1" lang="nl" sz="1150">
                <a:solidFill>
                  <a:srgbClr val="202122"/>
                </a:solidFill>
                <a:highlight>
                  <a:srgbClr val="FFFFFF"/>
                </a:highlight>
                <a:latin typeface="Arial"/>
                <a:ea typeface="Arial"/>
                <a:cs typeface="Arial"/>
                <a:sym typeface="Arial"/>
              </a:rPr>
              <a:t>waarom</a:t>
            </a:r>
            <a:r>
              <a:rPr lang="nl" sz="1150">
                <a:solidFill>
                  <a:srgbClr val="202122"/>
                </a:solidFill>
                <a:highlight>
                  <a:srgbClr val="FFFFFF"/>
                </a:highlight>
                <a:latin typeface="Arial"/>
                <a:ea typeface="Arial"/>
                <a:cs typeface="Arial"/>
                <a:sym typeface="Arial"/>
              </a:rPr>
              <a:t> de moord gepleegd was dan </a:t>
            </a:r>
            <a:r>
              <a:rPr i="1" lang="nl" sz="1150">
                <a:solidFill>
                  <a:srgbClr val="202122"/>
                </a:solidFill>
                <a:highlight>
                  <a:srgbClr val="FFFFFF"/>
                </a:highlight>
                <a:latin typeface="Arial"/>
                <a:ea typeface="Arial"/>
                <a:cs typeface="Arial"/>
                <a:sym typeface="Arial"/>
              </a:rPr>
              <a:t>of</a:t>
            </a:r>
            <a:r>
              <a:rPr lang="nl" sz="1150">
                <a:solidFill>
                  <a:srgbClr val="202122"/>
                </a:solidFill>
                <a:highlight>
                  <a:srgbClr val="FFFFFF"/>
                </a:highlight>
                <a:latin typeface="Arial"/>
                <a:ea typeface="Arial"/>
                <a:cs typeface="Arial"/>
                <a:sym typeface="Arial"/>
              </a:rPr>
              <a:t> het gepleegd was.</a:t>
            </a:r>
            <a:endParaRPr sz="1150">
              <a:solidFill>
                <a:srgbClr val="202122"/>
              </a:solidFill>
              <a:highlight>
                <a:srgbClr val="FFFFFF"/>
              </a:highlight>
              <a:latin typeface="Arial"/>
              <a:ea typeface="Arial"/>
              <a:cs typeface="Arial"/>
              <a:sym typeface="Arial"/>
            </a:endParaRPr>
          </a:p>
          <a:p>
            <a:pPr indent="0" lvl="0" marL="0" rtl="0" algn="l">
              <a:spcBef>
                <a:spcPts val="500"/>
              </a:spcBef>
              <a:spcAft>
                <a:spcPts val="1200"/>
              </a:spcAft>
              <a:buNone/>
            </a:pPr>
            <a:r>
              <a:t/>
            </a:r>
            <a:endParaRPr/>
          </a:p>
        </p:txBody>
      </p:sp>
      <p:pic>
        <p:nvPicPr>
          <p:cNvPr descr="What really happened in the classroom? Introducing new Netflix Original Series, Quicksand. Based on the best-selling novel. Streaming from April 5th. Starring Hanna Ardéhn, Felix Sandman and William Spetz.&#10;&#10;Watch Quicksand on Netflix: &#10;https://www.netflix.com/title/80211703&#10;&#10;SUBSCRIBE: http://bit.ly/29qBUt7&#10;&#10;About Netflix:&#10;Netflix is the world's leading internet entertainment service with 130 million memberships in over 190 countries enjoying TV series, documentaries and feature films across a wide variety of genres and languages. Members can watch as much as they want, anytime, anywhere, on any internet-connected screen. Members can play, pause and resume watching, all without commercials or commitments.&#10;&#10;Connect with Netflix Online:&#10;Visit Netflix WEBSITE: http://nflx.it/29BcWb5&#10;Like Netflix Kids on FACEBOOK: http://bit.ly/NetflixFamily&#10;Like Netflix on FACEBOOK: http://bit.ly/29kkAtN&#10;Follow Netflix on TWITTER: http://bit.ly/29gswqd&#10;Follow Netflix on INSTAGRAM: http://bit.ly/29oO4UP&#10;Follow Netflix on TUMBLR: http://bit.ly/29kkemT&#10;&#10;Quicksand | Official Trailer [HD] | Netflix&#10;http://youtube.com/netflix" id="208" name="Google Shape;208;p35" title="Quicksand | Official Trailer [HD] | Netflix">
            <a:hlinkClick r:id="rId6"/>
          </p:cNvPr>
          <p:cNvPicPr preferRelativeResize="0"/>
          <p:nvPr/>
        </p:nvPicPr>
        <p:blipFill>
          <a:blip r:embed="rId7">
            <a:alphaModFix/>
          </a:blip>
          <a:stretch>
            <a:fillRect/>
          </a:stretch>
        </p:blipFill>
        <p:spPr>
          <a:xfrm>
            <a:off x="3739600" y="2149325"/>
            <a:ext cx="4137150" cy="2807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6"/>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Pieter Hugo 	Nollywood</a:t>
            </a:r>
            <a:endParaRPr/>
          </a:p>
        </p:txBody>
      </p:sp>
      <p:sp>
        <p:nvSpPr>
          <p:cNvPr id="214" name="Google Shape;214;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u="sng">
                <a:solidFill>
                  <a:schemeClr val="hlink"/>
                </a:solidFill>
                <a:hlinkClick r:id="rId3"/>
              </a:rPr>
              <a:t>https://arthur.io/art/pieter-hugo</a:t>
            </a:r>
            <a:endParaRPr/>
          </a:p>
          <a:p>
            <a:pPr indent="0" lvl="0" marL="0" rtl="0" algn="l">
              <a:spcBef>
                <a:spcPts val="1200"/>
              </a:spcBef>
              <a:spcAft>
                <a:spcPts val="1200"/>
              </a:spcAft>
              <a:buNone/>
            </a:pPr>
            <a:r>
              <a:t/>
            </a:r>
            <a:endParaRPr/>
          </a:p>
        </p:txBody>
      </p:sp>
      <p:pic>
        <p:nvPicPr>
          <p:cNvPr id="215" name="Google Shape;215;p36"/>
          <p:cNvPicPr preferRelativeResize="0"/>
          <p:nvPr/>
        </p:nvPicPr>
        <p:blipFill>
          <a:blip r:embed="rId4">
            <a:alphaModFix/>
          </a:blip>
          <a:stretch>
            <a:fillRect/>
          </a:stretch>
        </p:blipFill>
        <p:spPr>
          <a:xfrm>
            <a:off x="4572000" y="546650"/>
            <a:ext cx="3938375" cy="4410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7"/>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21" name="Google Shape;221;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22" name="Google Shape;222;p37"/>
          <p:cNvPicPr preferRelativeResize="0"/>
          <p:nvPr/>
        </p:nvPicPr>
        <p:blipFill>
          <a:blip r:embed="rId3">
            <a:alphaModFix/>
          </a:blip>
          <a:stretch>
            <a:fillRect/>
          </a:stretch>
        </p:blipFill>
        <p:spPr>
          <a:xfrm>
            <a:off x="2000250" y="0"/>
            <a:ext cx="5143500" cy="514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8"/>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Beslan Requiem 				</a:t>
            </a:r>
            <a:r>
              <a:rPr b="0" lang="nl" sz="2300">
                <a:solidFill>
                  <a:srgbClr val="000000"/>
                </a:solidFill>
                <a:highlight>
                  <a:srgbClr val="F9F9F9"/>
                </a:highlight>
                <a:latin typeface="Roboto"/>
                <a:ea typeface="Roboto"/>
                <a:cs typeface="Roboto"/>
                <a:sym typeface="Roboto"/>
              </a:rPr>
              <a:t>Giuseppe Giuliano</a:t>
            </a:r>
            <a:endParaRPr b="0" sz="2300">
              <a:solidFill>
                <a:srgbClr val="000000"/>
              </a:solidFill>
              <a:highlight>
                <a:srgbClr val="F9F9F9"/>
              </a:highlight>
              <a:latin typeface="Roboto"/>
              <a:ea typeface="Roboto"/>
              <a:cs typeface="Roboto"/>
              <a:sym typeface="Roboto"/>
            </a:endParaRPr>
          </a:p>
          <a:p>
            <a:pPr indent="0" lvl="0" marL="0" rtl="0" algn="l">
              <a:spcBef>
                <a:spcPts val="0"/>
              </a:spcBef>
              <a:spcAft>
                <a:spcPts val="0"/>
              </a:spcAft>
              <a:buNone/>
            </a:pPr>
            <a:r>
              <a:rPr lang="nl"/>
              <a:t>	</a:t>
            </a:r>
            <a:endParaRPr/>
          </a:p>
        </p:txBody>
      </p:sp>
      <p:sp>
        <p:nvSpPr>
          <p:cNvPr id="228" name="Google Shape;228;p38"/>
          <p:cNvSpPr txBox="1"/>
          <p:nvPr>
            <p:ph idx="1" type="body"/>
          </p:nvPr>
        </p:nvSpPr>
        <p:spPr>
          <a:xfrm>
            <a:off x="445100" y="966125"/>
            <a:ext cx="8520600" cy="40284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SzPts val="1018"/>
              <a:buNone/>
            </a:pPr>
            <a:r>
              <a:rPr lang="nl" sz="1171">
                <a:solidFill>
                  <a:srgbClr val="202122"/>
                </a:solidFill>
                <a:highlight>
                  <a:srgbClr val="FFFFFF"/>
                </a:highlight>
                <a:latin typeface="Arial"/>
                <a:ea typeface="Arial"/>
                <a:cs typeface="Arial"/>
                <a:sym typeface="Arial"/>
              </a:rPr>
              <a:t>De </a:t>
            </a:r>
            <a:r>
              <a:rPr b="1" lang="nl" sz="1171">
                <a:solidFill>
                  <a:srgbClr val="202122"/>
                </a:solidFill>
                <a:highlight>
                  <a:srgbClr val="FFFFFF"/>
                </a:highlight>
                <a:latin typeface="Arial"/>
                <a:ea typeface="Arial"/>
                <a:cs typeface="Arial"/>
                <a:sym typeface="Arial"/>
              </a:rPr>
              <a:t>gijzeling in Beslan</a:t>
            </a:r>
            <a:r>
              <a:rPr lang="nl" sz="1171">
                <a:solidFill>
                  <a:srgbClr val="202122"/>
                </a:solidFill>
                <a:highlight>
                  <a:srgbClr val="FFFFFF"/>
                </a:highlight>
                <a:latin typeface="Arial"/>
                <a:ea typeface="Arial"/>
                <a:cs typeface="Arial"/>
                <a:sym typeface="Arial"/>
              </a:rPr>
              <a:t> was een in een school in de</a:t>
            </a:r>
            <a:endParaRPr sz="1171">
              <a:solidFill>
                <a:srgbClr val="202122"/>
              </a:solidFill>
              <a:highlight>
                <a:srgbClr val="FFFFFF"/>
              </a:highlight>
              <a:latin typeface="Arial"/>
              <a:ea typeface="Arial"/>
              <a:cs typeface="Arial"/>
              <a:sym typeface="Arial"/>
            </a:endParaRPr>
          </a:p>
          <a:p>
            <a:pPr indent="0" lvl="0" marL="0" rtl="0" algn="l">
              <a:lnSpc>
                <a:spcPct val="80000"/>
              </a:lnSpc>
              <a:spcBef>
                <a:spcPts val="1200"/>
              </a:spcBef>
              <a:spcAft>
                <a:spcPts val="0"/>
              </a:spcAft>
              <a:buSzPts val="1018"/>
              <a:buNone/>
            </a:pPr>
            <a:r>
              <a:rPr lang="nl" sz="1171">
                <a:solidFill>
                  <a:srgbClr val="202122"/>
                </a:solidFill>
                <a:highlight>
                  <a:srgbClr val="FFFFFF"/>
                </a:highlight>
                <a:latin typeface="Arial"/>
                <a:ea typeface="Arial"/>
                <a:cs typeface="Arial"/>
                <a:sym typeface="Arial"/>
              </a:rPr>
              <a:t>Russische stad in Beslan.  Meer dan 1100 </a:t>
            </a:r>
            <a:endParaRPr sz="1171">
              <a:solidFill>
                <a:srgbClr val="202122"/>
              </a:solidFill>
              <a:highlight>
                <a:srgbClr val="FFFFFF"/>
              </a:highlight>
              <a:latin typeface="Arial"/>
              <a:ea typeface="Arial"/>
              <a:cs typeface="Arial"/>
              <a:sym typeface="Arial"/>
            </a:endParaRPr>
          </a:p>
          <a:p>
            <a:pPr indent="0" lvl="0" marL="0" rtl="0" algn="l">
              <a:lnSpc>
                <a:spcPct val="80000"/>
              </a:lnSpc>
              <a:spcBef>
                <a:spcPts val="1200"/>
              </a:spcBef>
              <a:spcAft>
                <a:spcPts val="0"/>
              </a:spcAft>
              <a:buSzPts val="1018"/>
              <a:buNone/>
            </a:pPr>
            <a:r>
              <a:rPr lang="nl" sz="1171">
                <a:solidFill>
                  <a:srgbClr val="202122"/>
                </a:solidFill>
                <a:highlight>
                  <a:srgbClr val="FFFFFF"/>
                </a:highlight>
                <a:latin typeface="Arial"/>
                <a:ea typeface="Arial"/>
                <a:cs typeface="Arial"/>
                <a:sym typeface="Arial"/>
              </a:rPr>
              <a:t>schoolkinderen en volwassenen werden vastgehouden</a:t>
            </a:r>
            <a:endParaRPr sz="1171">
              <a:solidFill>
                <a:srgbClr val="202122"/>
              </a:solidFill>
              <a:highlight>
                <a:srgbClr val="FFFFFF"/>
              </a:highlight>
              <a:latin typeface="Arial"/>
              <a:ea typeface="Arial"/>
              <a:cs typeface="Arial"/>
              <a:sym typeface="Arial"/>
            </a:endParaRPr>
          </a:p>
          <a:p>
            <a:pPr indent="0" lvl="0" marL="0" rtl="0" algn="l">
              <a:lnSpc>
                <a:spcPct val="80000"/>
              </a:lnSpc>
              <a:spcBef>
                <a:spcPts val="1200"/>
              </a:spcBef>
              <a:spcAft>
                <a:spcPts val="0"/>
              </a:spcAft>
              <a:buSzPts val="1018"/>
              <a:buNone/>
            </a:pPr>
            <a:r>
              <a:rPr lang="nl" sz="1171">
                <a:solidFill>
                  <a:srgbClr val="202122"/>
                </a:solidFill>
                <a:highlight>
                  <a:srgbClr val="FFFFFF"/>
                </a:highlight>
                <a:latin typeface="Arial"/>
                <a:ea typeface="Arial"/>
                <a:cs typeface="Arial"/>
                <a:sym typeface="Arial"/>
              </a:rPr>
              <a:t>door een groep van enkele tientallen gewapende </a:t>
            </a:r>
            <a:endParaRPr sz="1171">
              <a:solidFill>
                <a:srgbClr val="202122"/>
              </a:solidFill>
              <a:highlight>
                <a:srgbClr val="FFFFFF"/>
              </a:highlight>
              <a:latin typeface="Arial"/>
              <a:ea typeface="Arial"/>
              <a:cs typeface="Arial"/>
              <a:sym typeface="Arial"/>
            </a:endParaRPr>
          </a:p>
          <a:p>
            <a:pPr indent="0" lvl="0" marL="0" rtl="0" algn="l">
              <a:lnSpc>
                <a:spcPct val="80000"/>
              </a:lnSpc>
              <a:spcBef>
                <a:spcPts val="1200"/>
              </a:spcBef>
              <a:spcAft>
                <a:spcPts val="0"/>
              </a:spcAft>
              <a:buSzPts val="1018"/>
              <a:buNone/>
            </a:pPr>
            <a:r>
              <a:rPr lang="nl" sz="1171">
                <a:solidFill>
                  <a:srgbClr val="202122"/>
                </a:solidFill>
                <a:highlight>
                  <a:srgbClr val="FFFFFF"/>
                </a:highlight>
                <a:latin typeface="Arial"/>
                <a:ea typeface="Arial"/>
                <a:cs typeface="Arial"/>
                <a:sym typeface="Arial"/>
              </a:rPr>
              <a:t>Tsjetsjeense vrijheidsstrijders/opstandelingen. De </a:t>
            </a:r>
            <a:endParaRPr sz="1171">
              <a:solidFill>
                <a:srgbClr val="202122"/>
              </a:solidFill>
              <a:highlight>
                <a:srgbClr val="FFFFFF"/>
              </a:highlight>
              <a:latin typeface="Arial"/>
              <a:ea typeface="Arial"/>
              <a:cs typeface="Arial"/>
              <a:sym typeface="Arial"/>
            </a:endParaRPr>
          </a:p>
          <a:p>
            <a:pPr indent="0" lvl="0" marL="0" rtl="0" algn="l">
              <a:lnSpc>
                <a:spcPct val="80000"/>
              </a:lnSpc>
              <a:spcBef>
                <a:spcPts val="1200"/>
              </a:spcBef>
              <a:spcAft>
                <a:spcPts val="0"/>
              </a:spcAft>
              <a:buSzPts val="1018"/>
              <a:buNone/>
            </a:pPr>
            <a:r>
              <a:rPr lang="nl" sz="1171">
                <a:solidFill>
                  <a:srgbClr val="202122"/>
                </a:solidFill>
                <a:highlight>
                  <a:srgbClr val="FFFFFF"/>
                </a:highlight>
                <a:latin typeface="Arial"/>
                <a:ea typeface="Arial"/>
                <a:cs typeface="Arial"/>
                <a:sym typeface="Arial"/>
              </a:rPr>
              <a:t>gijzelingsactie begon op 1 september 2004. Op 3 </a:t>
            </a:r>
            <a:endParaRPr sz="1171">
              <a:solidFill>
                <a:srgbClr val="202122"/>
              </a:solidFill>
              <a:highlight>
                <a:srgbClr val="FFFFFF"/>
              </a:highlight>
              <a:latin typeface="Arial"/>
              <a:ea typeface="Arial"/>
              <a:cs typeface="Arial"/>
              <a:sym typeface="Arial"/>
            </a:endParaRPr>
          </a:p>
          <a:p>
            <a:pPr indent="0" lvl="0" marL="0" rtl="0" algn="l">
              <a:lnSpc>
                <a:spcPct val="80000"/>
              </a:lnSpc>
              <a:spcBef>
                <a:spcPts val="1200"/>
              </a:spcBef>
              <a:spcAft>
                <a:spcPts val="0"/>
              </a:spcAft>
              <a:buSzPts val="1018"/>
              <a:buNone/>
            </a:pPr>
            <a:r>
              <a:rPr lang="nl" sz="1171">
                <a:solidFill>
                  <a:srgbClr val="202122"/>
                </a:solidFill>
                <a:highlight>
                  <a:srgbClr val="FFFFFF"/>
                </a:highlight>
                <a:latin typeface="Arial"/>
                <a:ea typeface="Arial"/>
                <a:cs typeface="Arial"/>
                <a:sym typeface="Arial"/>
              </a:rPr>
              <a:t>september 2004, de derde dag van de </a:t>
            </a:r>
            <a:endParaRPr sz="1171">
              <a:solidFill>
                <a:srgbClr val="202122"/>
              </a:solidFill>
              <a:highlight>
                <a:srgbClr val="FFFFFF"/>
              </a:highlight>
              <a:latin typeface="Arial"/>
              <a:ea typeface="Arial"/>
              <a:cs typeface="Arial"/>
              <a:sym typeface="Arial"/>
            </a:endParaRPr>
          </a:p>
          <a:p>
            <a:pPr indent="0" lvl="0" marL="0" rtl="0" algn="l">
              <a:lnSpc>
                <a:spcPct val="80000"/>
              </a:lnSpc>
              <a:spcBef>
                <a:spcPts val="1200"/>
              </a:spcBef>
              <a:spcAft>
                <a:spcPts val="0"/>
              </a:spcAft>
              <a:buSzPts val="1018"/>
              <a:buNone/>
            </a:pPr>
            <a:r>
              <a:rPr lang="nl" sz="1171">
                <a:solidFill>
                  <a:srgbClr val="202122"/>
                </a:solidFill>
                <a:highlight>
                  <a:srgbClr val="FFFFFF"/>
                </a:highlight>
                <a:latin typeface="Arial"/>
                <a:ea typeface="Arial"/>
                <a:cs typeface="Arial"/>
                <a:sym typeface="Arial"/>
              </a:rPr>
              <a:t>gijzeling, ontstond er een schietpartij tussen de </a:t>
            </a:r>
            <a:endParaRPr sz="1171">
              <a:solidFill>
                <a:srgbClr val="202122"/>
              </a:solidFill>
              <a:highlight>
                <a:srgbClr val="FFFFFF"/>
              </a:highlight>
              <a:latin typeface="Arial"/>
              <a:ea typeface="Arial"/>
              <a:cs typeface="Arial"/>
              <a:sym typeface="Arial"/>
            </a:endParaRPr>
          </a:p>
          <a:p>
            <a:pPr indent="0" lvl="0" marL="0" rtl="0" algn="l">
              <a:lnSpc>
                <a:spcPct val="80000"/>
              </a:lnSpc>
              <a:spcBef>
                <a:spcPts val="1200"/>
              </a:spcBef>
              <a:spcAft>
                <a:spcPts val="0"/>
              </a:spcAft>
              <a:buSzPts val="1018"/>
              <a:buNone/>
            </a:pPr>
            <a:r>
              <a:rPr lang="nl" sz="1171">
                <a:solidFill>
                  <a:srgbClr val="202122"/>
                </a:solidFill>
                <a:highlight>
                  <a:srgbClr val="FFFFFF"/>
                </a:highlight>
                <a:latin typeface="Arial"/>
                <a:ea typeface="Arial"/>
                <a:cs typeface="Arial"/>
                <a:sym typeface="Arial"/>
              </a:rPr>
              <a:t>gijzelnemers en de Russische veiligheidsdienst. </a:t>
            </a:r>
            <a:endParaRPr sz="1171">
              <a:solidFill>
                <a:srgbClr val="202122"/>
              </a:solidFill>
              <a:highlight>
                <a:srgbClr val="FFFFFF"/>
              </a:highlight>
              <a:latin typeface="Arial"/>
              <a:ea typeface="Arial"/>
              <a:cs typeface="Arial"/>
              <a:sym typeface="Arial"/>
            </a:endParaRPr>
          </a:p>
          <a:p>
            <a:pPr indent="0" lvl="0" marL="0" rtl="0" algn="l">
              <a:lnSpc>
                <a:spcPct val="80000"/>
              </a:lnSpc>
              <a:spcBef>
                <a:spcPts val="1200"/>
              </a:spcBef>
              <a:spcAft>
                <a:spcPts val="0"/>
              </a:spcAft>
              <a:buSzPts val="1018"/>
              <a:buNone/>
            </a:pPr>
            <a:r>
              <a:rPr lang="nl" sz="1171">
                <a:solidFill>
                  <a:srgbClr val="202122"/>
                </a:solidFill>
                <a:highlight>
                  <a:srgbClr val="FFFFFF"/>
                </a:highlight>
                <a:latin typeface="Arial"/>
                <a:ea typeface="Arial"/>
                <a:cs typeface="Arial"/>
                <a:sym typeface="Arial"/>
              </a:rPr>
              <a:t>Bij de gijzeling kwamen 334 mensen om het leven, </a:t>
            </a:r>
            <a:endParaRPr sz="1171">
              <a:solidFill>
                <a:srgbClr val="202122"/>
              </a:solidFill>
              <a:highlight>
                <a:srgbClr val="FFFFFF"/>
              </a:highlight>
              <a:latin typeface="Arial"/>
              <a:ea typeface="Arial"/>
              <a:cs typeface="Arial"/>
              <a:sym typeface="Arial"/>
            </a:endParaRPr>
          </a:p>
          <a:p>
            <a:pPr indent="0" lvl="0" marL="0" rtl="0" algn="l">
              <a:lnSpc>
                <a:spcPct val="80000"/>
              </a:lnSpc>
              <a:spcBef>
                <a:spcPts val="1200"/>
              </a:spcBef>
              <a:spcAft>
                <a:spcPts val="0"/>
              </a:spcAft>
              <a:buSzPts val="1018"/>
              <a:buNone/>
            </a:pPr>
            <a:r>
              <a:rPr lang="nl" sz="1171">
                <a:solidFill>
                  <a:srgbClr val="202122"/>
                </a:solidFill>
                <a:highlight>
                  <a:srgbClr val="FFFFFF"/>
                </a:highlight>
                <a:latin typeface="Arial"/>
                <a:ea typeface="Arial"/>
                <a:cs typeface="Arial"/>
                <a:sym typeface="Arial"/>
              </a:rPr>
              <a:t>onder wie 186 kinderen.Sommige bronnen daarentegen</a:t>
            </a:r>
            <a:endParaRPr sz="1171">
              <a:solidFill>
                <a:srgbClr val="202122"/>
              </a:solidFill>
              <a:highlight>
                <a:srgbClr val="FFFFFF"/>
              </a:highlight>
              <a:latin typeface="Arial"/>
              <a:ea typeface="Arial"/>
              <a:cs typeface="Arial"/>
              <a:sym typeface="Arial"/>
            </a:endParaRPr>
          </a:p>
          <a:p>
            <a:pPr indent="0" lvl="0" marL="0" rtl="0" algn="l">
              <a:lnSpc>
                <a:spcPct val="80000"/>
              </a:lnSpc>
              <a:spcBef>
                <a:spcPts val="1200"/>
              </a:spcBef>
              <a:spcAft>
                <a:spcPts val="0"/>
              </a:spcAft>
              <a:buSzPts val="1018"/>
              <a:buNone/>
            </a:pPr>
            <a:r>
              <a:rPr lang="nl" sz="1171">
                <a:solidFill>
                  <a:srgbClr val="202122"/>
                </a:solidFill>
                <a:highlight>
                  <a:srgbClr val="FFFFFF"/>
                </a:highlight>
                <a:latin typeface="Arial"/>
                <a:ea typeface="Arial"/>
                <a:cs typeface="Arial"/>
                <a:sym typeface="Arial"/>
              </a:rPr>
              <a:t> spreken van 385 of meer doden. </a:t>
            </a:r>
            <a:endParaRPr sz="1171">
              <a:solidFill>
                <a:srgbClr val="202122"/>
              </a:solidFill>
              <a:highlight>
                <a:srgbClr val="FFFFFF"/>
              </a:highlight>
              <a:latin typeface="Arial"/>
              <a:ea typeface="Arial"/>
              <a:cs typeface="Arial"/>
              <a:sym typeface="Arial"/>
            </a:endParaRPr>
          </a:p>
          <a:p>
            <a:pPr indent="0" lvl="0" marL="0" rtl="0" algn="l">
              <a:lnSpc>
                <a:spcPct val="80000"/>
              </a:lnSpc>
              <a:spcBef>
                <a:spcPts val="1200"/>
              </a:spcBef>
              <a:spcAft>
                <a:spcPts val="1200"/>
              </a:spcAft>
              <a:buSzPts val="1018"/>
              <a:buNone/>
            </a:pPr>
            <a:r>
              <a:rPr lang="nl" sz="1171">
                <a:solidFill>
                  <a:srgbClr val="202122"/>
                </a:solidFill>
                <a:highlight>
                  <a:srgbClr val="FFFFFF"/>
                </a:highlight>
                <a:latin typeface="Arial"/>
                <a:ea typeface="Arial"/>
                <a:cs typeface="Arial"/>
                <a:sym typeface="Arial"/>
              </a:rPr>
              <a:t>Tevens vielen er honderden gewonden.</a:t>
            </a:r>
            <a:endParaRPr sz="1865"/>
          </a:p>
        </p:txBody>
      </p:sp>
      <p:pic>
        <p:nvPicPr>
          <p:cNvPr id="229" name="Google Shape;229;p38" title="Beslan Requiem   Roma, EMUFEST 2012   Giuseppe Giuliano">
            <a:hlinkClick r:id="rId3"/>
          </p:cNvPr>
          <p:cNvPicPr preferRelativeResize="0"/>
          <p:nvPr/>
        </p:nvPicPr>
        <p:blipFill>
          <a:blip r:embed="rId4">
            <a:alphaModFix/>
          </a:blip>
          <a:stretch>
            <a:fillRect/>
          </a:stretch>
        </p:blipFill>
        <p:spPr>
          <a:xfrm>
            <a:off x="4393700" y="12451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Ik wou								Toon Tellegen</a:t>
            </a:r>
            <a:endParaRPr/>
          </a:p>
        </p:txBody>
      </p:sp>
      <p:sp>
        <p:nvSpPr>
          <p:cNvPr id="73" name="Google Shape;73;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nl"/>
              <a:t>Ik wou dat ik naar school ging en dat er </a:t>
            </a:r>
            <a:endParaRPr/>
          </a:p>
          <a:p>
            <a:pPr indent="0" lvl="0" marL="0" rtl="0" algn="l">
              <a:spcBef>
                <a:spcPts val="1200"/>
              </a:spcBef>
              <a:spcAft>
                <a:spcPts val="0"/>
              </a:spcAft>
              <a:buNone/>
            </a:pPr>
            <a:r>
              <a:rPr lang="nl"/>
              <a:t>een wonder gebeurde.</a:t>
            </a:r>
            <a:endParaRPr/>
          </a:p>
          <a:p>
            <a:pPr indent="0" lvl="0" marL="0" rtl="0" algn="l">
              <a:spcBef>
                <a:spcPts val="1200"/>
              </a:spcBef>
              <a:spcAft>
                <a:spcPts val="0"/>
              </a:spcAft>
              <a:buNone/>
            </a:pPr>
            <a:r>
              <a:rPr lang="nl"/>
              <a:t>Ik sloeg de hoek van een straat om en vlak</a:t>
            </a:r>
            <a:endParaRPr/>
          </a:p>
          <a:p>
            <a:pPr indent="0" lvl="0" marL="0" rtl="0" algn="l">
              <a:spcBef>
                <a:spcPts val="1200"/>
              </a:spcBef>
              <a:spcAft>
                <a:spcPts val="0"/>
              </a:spcAft>
              <a:buNone/>
            </a:pPr>
            <a:r>
              <a:rPr lang="nl"/>
              <a:t>voor mijn ogen maakte mijn school zich</a:t>
            </a:r>
            <a:endParaRPr/>
          </a:p>
          <a:p>
            <a:pPr indent="0" lvl="0" marL="0" rtl="0" algn="l">
              <a:spcBef>
                <a:spcPts val="1200"/>
              </a:spcBef>
              <a:spcAft>
                <a:spcPts val="0"/>
              </a:spcAft>
              <a:buNone/>
            </a:pPr>
            <a:r>
              <a:rPr lang="nl"/>
              <a:t>langzaam los van de grond.</a:t>
            </a:r>
            <a:endParaRPr/>
          </a:p>
          <a:p>
            <a:pPr indent="0" lvl="0" marL="0" rtl="0" algn="l">
              <a:spcBef>
                <a:spcPts val="1200"/>
              </a:spcBef>
              <a:spcAft>
                <a:spcPts val="0"/>
              </a:spcAft>
              <a:buNone/>
            </a:pPr>
            <a:r>
              <a:rPr lang="nl"/>
              <a:t>Alle leraren hingen uit de ramen, riepen: ‘Help! Help!’</a:t>
            </a:r>
            <a:endParaRPr/>
          </a:p>
          <a:p>
            <a:pPr indent="0" lvl="0" marL="0" rtl="0" algn="l">
              <a:spcBef>
                <a:spcPts val="1200"/>
              </a:spcBef>
              <a:spcAft>
                <a:spcPts val="0"/>
              </a:spcAft>
              <a:buNone/>
            </a:pPr>
            <a:r>
              <a:rPr lang="nl"/>
              <a:t>Achter hun rug zag ik aliens met bloemkolen</a:t>
            </a:r>
            <a:endParaRPr/>
          </a:p>
          <a:p>
            <a:pPr indent="0" lvl="0" marL="0" rtl="0" algn="l">
              <a:spcBef>
                <a:spcPts val="1200"/>
              </a:spcBef>
              <a:spcAft>
                <a:spcPts val="1200"/>
              </a:spcAft>
              <a:buNone/>
            </a:pPr>
            <a:r>
              <a:rPr lang="nl"/>
              <a:t>in plaats van hoofden op hun schouders.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9" name="Google Shape;79;p16"/>
          <p:cNvSpPr txBox="1"/>
          <p:nvPr>
            <p:ph idx="1" type="body"/>
          </p:nvPr>
        </p:nvSpPr>
        <p:spPr>
          <a:xfrm>
            <a:off x="311700" y="149075"/>
            <a:ext cx="8520600" cy="4845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nl"/>
              <a:t>Ze krasten met hun nagels op de borden.</a:t>
            </a:r>
            <a:endParaRPr/>
          </a:p>
          <a:p>
            <a:pPr indent="0" lvl="0" marL="0" rtl="0" algn="l">
              <a:spcBef>
                <a:spcPts val="1200"/>
              </a:spcBef>
              <a:spcAft>
                <a:spcPts val="0"/>
              </a:spcAft>
              <a:buNone/>
            </a:pPr>
            <a:r>
              <a:rPr lang="nl"/>
              <a:t>Eén alien stond op het dak en schreeuwde:</a:t>
            </a:r>
            <a:endParaRPr/>
          </a:p>
          <a:p>
            <a:pPr indent="0" lvl="0" marL="0" rtl="0" algn="l">
              <a:spcBef>
                <a:spcPts val="1200"/>
              </a:spcBef>
              <a:spcAft>
                <a:spcPts val="0"/>
              </a:spcAft>
              <a:buNone/>
            </a:pPr>
            <a:r>
              <a:rPr lang="nl"/>
              <a:t>‘Nkrgostaalhuiplogtsk.’ Of zoiets.</a:t>
            </a:r>
            <a:endParaRPr/>
          </a:p>
          <a:p>
            <a:pPr indent="0" lvl="0" marL="0" rtl="0" algn="l">
              <a:spcBef>
                <a:spcPts val="1200"/>
              </a:spcBef>
              <a:spcAft>
                <a:spcPts val="0"/>
              </a:spcAft>
              <a:buNone/>
            </a:pPr>
            <a:r>
              <a:rPr lang="nl"/>
              <a:t>Niemand kende de taal van aliens en niemand</a:t>
            </a:r>
            <a:endParaRPr/>
          </a:p>
          <a:p>
            <a:pPr indent="0" lvl="0" marL="0" rtl="0" algn="l">
              <a:spcBef>
                <a:spcPts val="1200"/>
              </a:spcBef>
              <a:spcAft>
                <a:spcPts val="0"/>
              </a:spcAft>
              <a:buNone/>
            </a:pPr>
            <a:r>
              <a:rPr lang="nl"/>
              <a:t>wist ook waar ze heen gingen en wat ze met</a:t>
            </a:r>
            <a:endParaRPr/>
          </a:p>
          <a:p>
            <a:pPr indent="0" lvl="0" marL="0" rtl="0" algn="l">
              <a:spcBef>
                <a:spcPts val="1200"/>
              </a:spcBef>
              <a:spcAft>
                <a:spcPts val="0"/>
              </a:spcAft>
              <a:buNone/>
            </a:pPr>
            <a:r>
              <a:rPr lang="nl"/>
              <a:t>de leraren van plan waren.</a:t>
            </a:r>
            <a:endParaRPr/>
          </a:p>
          <a:p>
            <a:pPr indent="0" lvl="0" marL="0" rtl="0" algn="l">
              <a:spcBef>
                <a:spcPts val="1200"/>
              </a:spcBef>
              <a:spcAft>
                <a:spcPts val="0"/>
              </a:spcAft>
              <a:buNone/>
            </a:pPr>
            <a:r>
              <a:rPr lang="nl"/>
              <a:t>De school verdween tussen de wolken. Het geroep</a:t>
            </a:r>
            <a:endParaRPr/>
          </a:p>
          <a:p>
            <a:pPr indent="0" lvl="0" marL="0" rtl="0" algn="l">
              <a:spcBef>
                <a:spcPts val="1200"/>
              </a:spcBef>
              <a:spcAft>
                <a:spcPts val="0"/>
              </a:spcAft>
              <a:buNone/>
            </a:pPr>
            <a:r>
              <a:rPr lang="nl"/>
              <a:t>van de leraren en het gekras op de borden stierf weg.</a:t>
            </a:r>
            <a:endParaRPr/>
          </a:p>
          <a:p>
            <a:pPr indent="0" lvl="0" marL="0" rtl="0" algn="l">
              <a:spcBef>
                <a:spcPts val="1200"/>
              </a:spcBef>
              <a:spcAft>
                <a:spcPts val="0"/>
              </a:spcAft>
              <a:buNone/>
            </a:pPr>
            <a:r>
              <a:rPr lang="nl"/>
              <a:t>Op de plaats waar de school had gestaan,</a:t>
            </a:r>
            <a:endParaRPr/>
          </a:p>
          <a:p>
            <a:pPr indent="0" lvl="0" marL="0" rtl="0" algn="l">
              <a:spcBef>
                <a:spcPts val="1200"/>
              </a:spcBef>
              <a:spcAft>
                <a:spcPts val="0"/>
              </a:spcAft>
              <a:buNone/>
            </a:pPr>
            <a:r>
              <a:rPr lang="nl"/>
              <a:t>was een veldje. Wij ging daar voetballen</a:t>
            </a:r>
            <a:endParaRPr/>
          </a:p>
          <a:p>
            <a:pPr indent="0" lvl="0" marL="0" rtl="0" algn="l">
              <a:spcBef>
                <a:spcPts val="1200"/>
              </a:spcBef>
              <a:spcAft>
                <a:spcPts val="1200"/>
              </a:spcAft>
              <a:buNone/>
            </a:pPr>
            <a:r>
              <a:rPr lang="nl"/>
              <a:t>Wij hadden toch niets anders te doen.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I don’t like mondays 		The Boomtown Rats</a:t>
            </a:r>
            <a:endParaRPr/>
          </a:p>
        </p:txBody>
      </p:sp>
      <p:sp>
        <p:nvSpPr>
          <p:cNvPr id="85" name="Google Shape;85;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1979 </a:t>
            </a:r>
            <a:endParaRPr/>
          </a:p>
          <a:p>
            <a:pPr indent="0" lvl="0" marL="0" rtl="0" algn="l">
              <a:spcBef>
                <a:spcPts val="1200"/>
              </a:spcBef>
              <a:spcAft>
                <a:spcPts val="0"/>
              </a:spcAft>
              <a:buNone/>
            </a:pPr>
            <a:r>
              <a:rPr lang="nl"/>
              <a:t>Gebaseerd op schietpartij op school door Brenda Ann Spencer die als reden gaf dat ze niet van maandagen hield.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descr="Official video for 'The Boomtown Rats - I Don't Like Mondays'. Bob Geldof's new album 'How To Compose Popular Songs That Will Sell' is available here: http://zaphod.uk.vvhp.net/v-v/110221112550&#10;&#10;#TheBoomtownRats #IDontLikeMondays #Vevo" id="86" name="Google Shape;86;p17" title="The Boomtown Rats - I Don't Like Mondays (Official Video)">
            <a:hlinkClick r:id="rId3"/>
          </p:cNvPr>
          <p:cNvPicPr preferRelativeResize="0"/>
          <p:nvPr/>
        </p:nvPicPr>
        <p:blipFill>
          <a:blip r:embed="rId4">
            <a:alphaModFix/>
          </a:blip>
          <a:stretch>
            <a:fillRect/>
          </a:stretch>
        </p:blipFill>
        <p:spPr>
          <a:xfrm>
            <a:off x="3909700" y="2146750"/>
            <a:ext cx="4572000" cy="2586275"/>
          </a:xfrm>
          <a:prstGeom prst="rect">
            <a:avLst/>
          </a:prstGeom>
          <a:noFill/>
          <a:ln>
            <a:noFill/>
          </a:ln>
        </p:spPr>
      </p:pic>
      <p:pic>
        <p:nvPicPr>
          <p:cNvPr id="87" name="Google Shape;87;p17"/>
          <p:cNvPicPr preferRelativeResize="0"/>
          <p:nvPr/>
        </p:nvPicPr>
        <p:blipFill>
          <a:blip r:embed="rId5">
            <a:alphaModFix/>
          </a:blip>
          <a:stretch>
            <a:fillRect/>
          </a:stretch>
        </p:blipFill>
        <p:spPr>
          <a:xfrm>
            <a:off x="829500" y="2494638"/>
            <a:ext cx="1695450" cy="2238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Bowling for Columbine 			Michael Moore </a:t>
            </a:r>
            <a:endParaRPr/>
          </a:p>
        </p:txBody>
      </p:sp>
      <p:sp>
        <p:nvSpPr>
          <p:cNvPr id="93" name="Google Shape;93;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2002</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descr="Subscribe to TRAILERS: http://bit.ly/sxaw6h&#10;Subscribe to COMING SOON: http://bit.ly/H2vZUn&#10;Subscribe to CLASSIC TRAILERS: http://bit.ly/1u43jDe&#10;Like us on FACEBOOK: http://goo.gl/dHs73&#10;Follow us on TWITTER: http://bit.ly/1ghOWmt&#10;&#10;Bowling for Columbine Trailer - Michael Moore (Michael Moore) takes an inside-look at America's fascination with firearms.&#10;&#10;MGM - 2002" id="94" name="Google Shape;94;p18" title="Bowling for Columbine Official Trailer #1 - Michael Moore Movie (2002) HD">
            <a:hlinkClick r:id="rId3"/>
          </p:cNvPr>
          <p:cNvPicPr preferRelativeResize="0"/>
          <p:nvPr/>
        </p:nvPicPr>
        <p:blipFill>
          <a:blip r:embed="rId4">
            <a:alphaModFix/>
          </a:blip>
          <a:stretch>
            <a:fillRect/>
          </a:stretch>
        </p:blipFill>
        <p:spPr>
          <a:xfrm>
            <a:off x="2646300" y="140390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0" name="Google Shape;100;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sz="1650">
                <a:solidFill>
                  <a:srgbClr val="202122"/>
                </a:solidFill>
                <a:highlight>
                  <a:srgbClr val="FFFFFF"/>
                </a:highlight>
                <a:latin typeface="Arial"/>
                <a:ea typeface="Arial"/>
                <a:cs typeface="Arial"/>
                <a:sym typeface="Arial"/>
              </a:rPr>
              <a:t>Op die dag schoten de leerlingen Eric Harris (18) en Dylan Klebold (17) twaalf medeleerlingen en een leraar dood en pleegden vervolgens </a:t>
            </a:r>
            <a:r>
              <a:rPr lang="nl" sz="1650">
                <a:solidFill>
                  <a:srgbClr val="0645AD"/>
                </a:solidFill>
                <a:highlight>
                  <a:srgbClr val="FFFFFF"/>
                </a:highlight>
                <a:uFill>
                  <a:noFill/>
                </a:uFill>
                <a:latin typeface="Arial"/>
                <a:ea typeface="Arial"/>
                <a:cs typeface="Arial"/>
                <a:sym typeface="Arial"/>
                <a:hlinkClick r:id="rId3">
                  <a:extLst>
                    <a:ext uri="{A12FA001-AC4F-418D-AE19-62706E023703}">
                      <ahyp:hlinkClr val="tx"/>
                    </a:ext>
                  </a:extLst>
                </a:hlinkClick>
              </a:rPr>
              <a:t>zelfmoord</a:t>
            </a:r>
            <a:r>
              <a:rPr lang="nl" sz="1650">
                <a:solidFill>
                  <a:srgbClr val="202122"/>
                </a:solidFill>
                <a:highlight>
                  <a:srgbClr val="FFFFFF"/>
                </a:highlight>
                <a:latin typeface="Arial"/>
                <a:ea typeface="Arial"/>
                <a:cs typeface="Arial"/>
                <a:sym typeface="Arial"/>
              </a:rPr>
              <a:t>, zoals ze van tevoren hadden gepland. Het was tot de </a:t>
            </a:r>
            <a:r>
              <a:rPr lang="nl" sz="1650">
                <a:solidFill>
                  <a:srgbClr val="0645AD"/>
                </a:solidFill>
                <a:highlight>
                  <a:srgbClr val="FFFFFF"/>
                </a:highlight>
                <a:uFill>
                  <a:noFill/>
                </a:uFill>
                <a:latin typeface="Arial"/>
                <a:ea typeface="Arial"/>
                <a:cs typeface="Arial"/>
                <a:sym typeface="Arial"/>
                <a:hlinkClick r:id="rId4">
                  <a:extLst>
                    <a:ext uri="{A12FA001-AC4F-418D-AE19-62706E023703}">
                      <ahyp:hlinkClr val="tx"/>
                    </a:ext>
                  </a:extLst>
                </a:hlinkClick>
              </a:rPr>
              <a:t>schietpartij op Stoneman Douglas High School</a:t>
            </a:r>
            <a:r>
              <a:rPr lang="nl" sz="1650">
                <a:solidFill>
                  <a:srgbClr val="202122"/>
                </a:solidFill>
                <a:highlight>
                  <a:srgbClr val="FFFFFF"/>
                </a:highlight>
                <a:latin typeface="Arial"/>
                <a:ea typeface="Arial"/>
                <a:cs typeface="Arial"/>
                <a:sym typeface="Arial"/>
              </a:rPr>
              <a:t> in 2018 het dodelijkste geweldsincident op een middelbare school in de Amerikaanse geschiedenis.</a:t>
            </a:r>
            <a:endParaRPr sz="1650">
              <a:solidFill>
                <a:srgbClr val="202122"/>
              </a:solidFill>
              <a:highlight>
                <a:srgbClr val="FFFFFF"/>
              </a:highlight>
              <a:latin typeface="Arial"/>
              <a:ea typeface="Arial"/>
              <a:cs typeface="Arial"/>
              <a:sym typeface="Arial"/>
            </a:endParaRPr>
          </a:p>
          <a:p>
            <a:pPr indent="0" lvl="0" marL="0" rtl="0" algn="l">
              <a:spcBef>
                <a:spcPts val="1200"/>
              </a:spcBef>
              <a:spcAft>
                <a:spcPts val="1200"/>
              </a:spcAft>
              <a:buNone/>
            </a:pPr>
            <a:r>
              <a:rPr lang="nl" sz="1650">
                <a:solidFill>
                  <a:srgbClr val="202122"/>
                </a:solidFill>
                <a:highlight>
                  <a:srgbClr val="FFFFFF"/>
                </a:highlight>
                <a:latin typeface="Arial"/>
                <a:ea typeface="Arial"/>
                <a:cs typeface="Arial"/>
                <a:sym typeface="Arial"/>
              </a:rPr>
              <a:t>Wapens in Amerika: </a:t>
            </a:r>
            <a:endParaRPr sz="1650">
              <a:solidFill>
                <a:srgbClr val="202122"/>
              </a:solidFill>
              <a:highlight>
                <a:srgbClr val="FFFFFF"/>
              </a:highlight>
              <a:latin typeface="Arial"/>
              <a:ea typeface="Arial"/>
              <a:cs typeface="Arial"/>
              <a:sym typeface="Arial"/>
            </a:endParaRPr>
          </a:p>
        </p:txBody>
      </p:sp>
      <p:pic>
        <p:nvPicPr>
          <p:cNvPr descr="This short cartoon for Michael Moore's Bowling For Columbine was &#10;Described as, &quot;Worth the price of admission&quot; by Variety Magazine, &quot;a joyously funny cartoon sequence&quot; by The Hollywood Reporter and by Oprah as her favorite part of the film when she aired it on her show, FlickerLab's Creative Director, Harold Moss, directed, and lent his voice for all the characters in this animated segment of Michael Moore's film, Bowling for Columbine." id="101" name="Google Shape;101;p19" title="A Brief History of the USA - Bowling for Columbine - Michael Moore">
            <a:hlinkClick r:id="rId5"/>
          </p:cNvPr>
          <p:cNvPicPr preferRelativeResize="0"/>
          <p:nvPr/>
        </p:nvPicPr>
        <p:blipFill>
          <a:blip r:embed="rId6">
            <a:alphaModFix/>
          </a:blip>
          <a:stretch>
            <a:fillRect/>
          </a:stretch>
        </p:blipFill>
        <p:spPr>
          <a:xfrm>
            <a:off x="4671375" y="2646300"/>
            <a:ext cx="2857500" cy="2062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Marilyn Manson </a:t>
            </a:r>
            <a:endParaRPr/>
          </a:p>
        </p:txBody>
      </p:sp>
      <p:sp>
        <p:nvSpPr>
          <p:cNvPr id="107" name="Google Shape;107;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8" name="Google Shape;108;p20"/>
          <p:cNvPicPr preferRelativeResize="0"/>
          <p:nvPr/>
        </p:nvPicPr>
        <p:blipFill>
          <a:blip r:embed="rId3">
            <a:alphaModFix/>
          </a:blip>
          <a:stretch>
            <a:fillRect/>
          </a:stretch>
        </p:blipFill>
        <p:spPr>
          <a:xfrm>
            <a:off x="4273825" y="639850"/>
            <a:ext cx="3764475" cy="3863800"/>
          </a:xfrm>
          <a:prstGeom prst="rect">
            <a:avLst/>
          </a:prstGeom>
          <a:noFill/>
          <a:ln>
            <a:noFill/>
          </a:ln>
        </p:spPr>
      </p:pic>
      <p:pic>
        <p:nvPicPr>
          <p:cNvPr descr="Bowling for Columbine movie clips: http://j.mp/2ntV7DI&#10;BUY THE MOVIE: http://j.mp/2mPnbhL&#10;Don't miss the HOTTEST NEW TRAILERS: http://bit.ly/1u2y6pr&#10;&#10;CLIP DESCRIPTION:&#10;Marilyn Manson responds to Moore regarding his feelings about being blamed for youth's violent behavior, and discusses his feelings on the President.&#10;&#10;FILM DESCRIPTION:&#10;Filmmaker, author, and political activist Michael Moore trains his satirical eye on America's obsession with guns and violence in his third feature-length documentary, which gets its title from a pair of loosely related incidents. On April 20, 1999, shortly before they began their infamous killing spree at Columbine High School in Littleton, CO, Eric Harris and Dylan Klebold attended their favorite class, a no-credit bowling course held at a bowling alley near the school, the same bowling alley which would become the scene of a robbery and triple homicide two years later. While pondering these events, Moore humorously considers the link between random violence and the game of ten pins; along the way, Moore calls on the Michigan Militia (and gets to know some of the models for their &quot;Militia Babes&quot; calendar); spends some time with James Nichols, brother of Oklahoma City bombing accomplice Terry Nichols; visits K-Mart's corporate offices with two teenagers injured in the Columbine massacre as they ask the retail chain to stop selling bullets for handguns; investigates the media's role in the American climate of fear and anger; compares crime statistics in the United States with those of Canada (which, despite higher unemployment and a larger number of guns per capita, manages to rack up a small fraction of the homicides committed in the United States), and questions actor and National Rifle Association president Charlton Heston regarding his appearance at a pro-gun rally held in Littleton a few days after the Columbine massacre, and a similar rally in Flint, MI, after a six-year-old boy killed a classmate with a gun he took from his uncle's house. Bowling for Columbine received its first public screening at the 2002 Ann Arbor Film Festival; the film's official premiere took place a few months later at the Cannes Film Festival.&#10;&#10;CREDITS:&#10;TM &amp; © MGM (2002)&#10;Cast: Marilyn Manson, Michael Moore&#10;Director: Michael Moore&#10;Producers: Gillian Aldrich, Chris Aldred, Jim Czarnecki, Kurt Engfehr, Kathleen Glynn, Tia Lessin, Michael Moore, Siobhan Oldham, Charlie Siskel, Wolfram Tichy, Rehya Young, Charles Bishop, Meghan O'Hara, Michael Donovan, Jeff Gibbs&#10;Screenwriter: Michael Moore&#10;&#10;WHO ARE WE?&#10;The MOVIECLIPS channel is the largest collection of licensed movie clips on the web. Here you will find unforgettable moments, scenes and lines from all your favorite films. Made by movie fans, for movie fans.&#10;&#10;SUBSCRIBE TO OUR MOVIE CHANNELS:&#10;MOVIECLIPS: http://bit.ly/1u2yaWd&#10;ComingSoon: http://bit.ly/1DVpgtR&#10;Indie &amp; Film Festivals: http://bit.ly/1wbkfYg&#10;Hero Central: http://bit.ly/1AMUZwv&#10;Extras: http://bit.ly/1u431fr&#10;Classic Trailers: http://bit.ly/1u43jDe&#10;Pop-Up Trailers: http://bit.ly/1z7EtZR&#10;Movie News: http://bit.ly/1C3Ncd2&#10;Movie Games: http://bit.ly/1ygDV13&#10;Fandango: http://bit.ly/1Bl79ye&#10;Fandango FrontRunners: http://bit.ly/1CggQfC&#10;&#10;HIT US UP:&#10;Facebook: http://on.fb.me/1y8M8ax&#10;Twitter: http://bit.ly/1ghOWmt&#10;Pinterest: http://bit.ly/14wL9De&#10;Tumblr: http://bit.ly/1vUwhH7" id="109" name="Google Shape;109;p20" title="Bowling for Columbine (2002) - Marilyn Manson Talks About Fear Scene (7/11) | Movieclips">
            <a:hlinkClick r:id="rId4"/>
          </p:cNvPr>
          <p:cNvPicPr preferRelativeResize="0"/>
          <p:nvPr/>
        </p:nvPicPr>
        <p:blipFill>
          <a:blip r:embed="rId5">
            <a:alphaModFix/>
          </a:blip>
          <a:stretch>
            <a:fillRect/>
          </a:stretch>
        </p:blipFill>
        <p:spPr>
          <a:xfrm>
            <a:off x="496975" y="1074650"/>
            <a:ext cx="3553225"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445825"/>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Elephant 				Gus van Sant </a:t>
            </a:r>
            <a:endParaRPr/>
          </a:p>
        </p:txBody>
      </p:sp>
      <p:sp>
        <p:nvSpPr>
          <p:cNvPr id="115" name="Google Shape;115;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Film uit 2003</a:t>
            </a:r>
            <a:endParaRPr/>
          </a:p>
          <a:p>
            <a:pPr indent="0" lvl="0" marL="0" rtl="0" algn="l">
              <a:spcBef>
                <a:spcPts val="1200"/>
              </a:spcBef>
              <a:spcAft>
                <a:spcPts val="0"/>
              </a:spcAft>
              <a:buNone/>
            </a:pPr>
            <a:r>
              <a:rPr lang="nl"/>
              <a:t>Geïnspireerd op schietpartij in de Columbine High School uit 1999 waar Eric Harris (18) en Dylan Klebold (17) twaalf medeleerlingen en een leraar doodschoten en daarna zelfmoord pleegden. </a:t>
            </a:r>
            <a:endParaRPr/>
          </a:p>
          <a:p>
            <a:pPr indent="0" lvl="0" marL="0" rtl="0" algn="l">
              <a:spcBef>
                <a:spcPts val="1200"/>
              </a:spcBef>
              <a:spcAft>
                <a:spcPts val="1200"/>
              </a:spcAft>
              <a:buNone/>
            </a:pPr>
            <a:r>
              <a:rPr lang="nl"/>
              <a:t>Het lijkt een gewone schooldag. Een dag met lesuren, football, huiswerk en geroddel. Tot opeens twee leerlingen een bloedbad aanrichten door iedereen neer te schieten die op hun pad verschijnt.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