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Lst>
  <p:sldSz cy="5143500" cx="9144000"/>
  <p:notesSz cx="6858000" cy="9144000"/>
  <p:embeddedFontLst>
    <p:embeddedFont>
      <p:font typeface="Amatic SC"/>
      <p:regular r:id="rId47"/>
      <p:bold r:id="rId48"/>
    </p:embeddedFont>
    <p:embeddedFont>
      <p:font typeface="Montserrat"/>
      <p:regular r:id="rId49"/>
      <p:bold r:id="rId50"/>
      <p:italic r:id="rId51"/>
      <p:boldItalic r:id="rId52"/>
    </p:embeddedFont>
    <p:embeddedFont>
      <p:font typeface="Source Code Pro"/>
      <p:regular r:id="rId53"/>
      <p:bold r:id="rId54"/>
      <p:italic r:id="rId55"/>
      <p:boldItalic r:id="rId56"/>
    </p:embeddedFont>
    <p:embeddedFont>
      <p:font typeface="Comfortaa"/>
      <p:regular r:id="rId57"/>
      <p:bold r:id="rId5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AmaticSC-bold.fntdata"/><Relationship Id="rId47" Type="http://schemas.openxmlformats.org/officeDocument/2006/relationships/font" Target="fonts/AmaticSC-regular.fntdata"/><Relationship Id="rId49" Type="http://schemas.openxmlformats.org/officeDocument/2006/relationships/font" Target="fonts/Montserrat-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Montserrat-italic.fntdata"/><Relationship Id="rId50" Type="http://schemas.openxmlformats.org/officeDocument/2006/relationships/font" Target="fonts/Montserrat-bold.fntdata"/><Relationship Id="rId53" Type="http://schemas.openxmlformats.org/officeDocument/2006/relationships/font" Target="fonts/SourceCodePro-regular.fntdata"/><Relationship Id="rId52" Type="http://schemas.openxmlformats.org/officeDocument/2006/relationships/font" Target="fonts/Montserrat-boldItalic.fntdata"/><Relationship Id="rId11" Type="http://schemas.openxmlformats.org/officeDocument/2006/relationships/slide" Target="slides/slide6.xml"/><Relationship Id="rId55" Type="http://schemas.openxmlformats.org/officeDocument/2006/relationships/font" Target="fonts/SourceCodePro-italic.fntdata"/><Relationship Id="rId10" Type="http://schemas.openxmlformats.org/officeDocument/2006/relationships/slide" Target="slides/slide5.xml"/><Relationship Id="rId54" Type="http://schemas.openxmlformats.org/officeDocument/2006/relationships/font" Target="fonts/SourceCodePro-bold.fntdata"/><Relationship Id="rId13" Type="http://schemas.openxmlformats.org/officeDocument/2006/relationships/slide" Target="slides/slide8.xml"/><Relationship Id="rId57" Type="http://schemas.openxmlformats.org/officeDocument/2006/relationships/font" Target="fonts/Comfortaa-regular.fntdata"/><Relationship Id="rId12" Type="http://schemas.openxmlformats.org/officeDocument/2006/relationships/slide" Target="slides/slide7.xml"/><Relationship Id="rId56" Type="http://schemas.openxmlformats.org/officeDocument/2006/relationships/font" Target="fonts/SourceCodePro-boldItalic.fntdata"/><Relationship Id="rId15" Type="http://schemas.openxmlformats.org/officeDocument/2006/relationships/slide" Target="slides/slide10.xml"/><Relationship Id="rId14" Type="http://schemas.openxmlformats.org/officeDocument/2006/relationships/slide" Target="slides/slide9.xml"/><Relationship Id="rId58" Type="http://schemas.openxmlformats.org/officeDocument/2006/relationships/font" Target="fonts/Comfortaa-bold.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f9d9c5e376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f9d9c5e376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fa0ae91343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fa0ae91343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fa0ae91343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fa0ae91343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f9d9c5e376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f9d9c5e376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fa0ae91343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fa0ae91343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fa0ae91343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fa0ae91343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fa0ae91343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fa0ae91343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fa0ae91343_0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fa0ae91343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fa0ae91343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fa0ae91343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fa0ae91343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fa0ae91343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f37aee60b0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f37aee60b0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fb4ac109fd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fb4ac109fd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fa125a21d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fa125a21d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f9d9c5e376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f9d9c5e376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fa0ae91343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fa0ae91343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fa0ae91343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fa0ae91343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f9d9c5e376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f9d9c5e376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fa0ae91343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fa0ae91343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fa0ae91343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fa0ae91343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fa0ae91343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fa0ae91343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fa0ae91343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fa0ae91343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fa0ae91343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fa0ae91343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f9d9c5e376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f9d9c5e376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fa0ae91343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fa0ae91343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fce0265998_1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fce0265998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f37aee60b0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f37aee60b0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f37aee60b0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f37aee60b0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fcce1d08c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fcce1d08c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fcce1d08c9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fcce1d08c9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fce0265998_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fce0265998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fce0265998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fce0265998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fce0265998_1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fce0265998_1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f37aee60b0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f37aee60b0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fce0265998_1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fce0265998_1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fce0265998_1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fce0265998_1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fa0ae91343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fa0ae91343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fa0ae91343_0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fa0ae91343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fa0ae91343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fa0ae91343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fa0ae91343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fa0ae91343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fa0ae9134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fa0ae9134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311700" y="392150"/>
            <a:ext cx="8520600" cy="26904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p:txBody>
      </p:sp>
      <p:sp>
        <p:nvSpPr>
          <p:cNvPr id="12" name="Google Shape;12;p2"/>
          <p:cNvSpPr txBox="1"/>
          <p:nvPr>
            <p:ph idx="1" type="subTitle"/>
          </p:nvPr>
        </p:nvSpPr>
        <p:spPr>
          <a:xfrm>
            <a:off x="311700" y="3890400"/>
            <a:ext cx="8520600" cy="706200"/>
          </a:xfrm>
          <a:prstGeom prst="rect">
            <a:avLst/>
          </a:prstGeom>
        </p:spPr>
        <p:txBody>
          <a:bodyPr anchorCtr="0" anchor="ctr" bIns="91425" lIns="91425" spcFirstLastPara="1" rIns="91425" wrap="square" tIns="91425">
            <a:normAutofit/>
          </a:bodyPr>
          <a:lstStyle>
            <a:lvl1pPr lvl="0" algn="ctr">
              <a:lnSpc>
                <a:spcPct val="100000"/>
              </a:lnSpc>
              <a:spcBef>
                <a:spcPts val="0"/>
              </a:spcBef>
              <a:spcAft>
                <a:spcPts val="0"/>
              </a:spcAft>
              <a:buClr>
                <a:schemeClr val="accent1"/>
              </a:buClr>
              <a:buSzPts val="2100"/>
              <a:buNone/>
              <a:defRPr b="1" sz="2100">
                <a:solidFill>
                  <a:schemeClr val="accent1"/>
                </a:solidFill>
              </a:defRPr>
            </a:lvl1pPr>
            <a:lvl2pPr lvl="1" algn="ctr">
              <a:lnSpc>
                <a:spcPct val="100000"/>
              </a:lnSpc>
              <a:spcBef>
                <a:spcPts val="0"/>
              </a:spcBef>
              <a:spcAft>
                <a:spcPts val="0"/>
              </a:spcAft>
              <a:buClr>
                <a:schemeClr val="accent1"/>
              </a:buClr>
              <a:buSzPts val="2100"/>
              <a:buNone/>
              <a:defRPr b="1" sz="2100">
                <a:solidFill>
                  <a:schemeClr val="accent1"/>
                </a:solidFill>
              </a:defRPr>
            </a:lvl2pPr>
            <a:lvl3pPr lvl="2" algn="ctr">
              <a:lnSpc>
                <a:spcPct val="100000"/>
              </a:lnSpc>
              <a:spcBef>
                <a:spcPts val="0"/>
              </a:spcBef>
              <a:spcAft>
                <a:spcPts val="0"/>
              </a:spcAft>
              <a:buClr>
                <a:schemeClr val="accent1"/>
              </a:buClr>
              <a:buSzPts val="2100"/>
              <a:buNone/>
              <a:defRPr b="1" sz="2100">
                <a:solidFill>
                  <a:schemeClr val="accent1"/>
                </a:solidFill>
              </a:defRPr>
            </a:lvl3pPr>
            <a:lvl4pPr lvl="3" algn="ctr">
              <a:lnSpc>
                <a:spcPct val="100000"/>
              </a:lnSpc>
              <a:spcBef>
                <a:spcPts val="0"/>
              </a:spcBef>
              <a:spcAft>
                <a:spcPts val="0"/>
              </a:spcAft>
              <a:buClr>
                <a:schemeClr val="accent1"/>
              </a:buClr>
              <a:buSzPts val="2100"/>
              <a:buNone/>
              <a:defRPr b="1" sz="2100">
                <a:solidFill>
                  <a:schemeClr val="accent1"/>
                </a:solidFill>
              </a:defRPr>
            </a:lvl4pPr>
            <a:lvl5pPr lvl="4" algn="ctr">
              <a:lnSpc>
                <a:spcPct val="100000"/>
              </a:lnSpc>
              <a:spcBef>
                <a:spcPts val="0"/>
              </a:spcBef>
              <a:spcAft>
                <a:spcPts val="0"/>
              </a:spcAft>
              <a:buClr>
                <a:schemeClr val="accent1"/>
              </a:buClr>
              <a:buSzPts val="2100"/>
              <a:buNone/>
              <a:defRPr b="1" sz="2100">
                <a:solidFill>
                  <a:schemeClr val="accent1"/>
                </a:solidFill>
              </a:defRPr>
            </a:lvl5pPr>
            <a:lvl6pPr lvl="5" algn="ctr">
              <a:lnSpc>
                <a:spcPct val="100000"/>
              </a:lnSpc>
              <a:spcBef>
                <a:spcPts val="0"/>
              </a:spcBef>
              <a:spcAft>
                <a:spcPts val="0"/>
              </a:spcAft>
              <a:buClr>
                <a:schemeClr val="accent1"/>
              </a:buClr>
              <a:buSzPts val="2100"/>
              <a:buNone/>
              <a:defRPr b="1" sz="2100">
                <a:solidFill>
                  <a:schemeClr val="accent1"/>
                </a:solidFill>
              </a:defRPr>
            </a:lvl6pPr>
            <a:lvl7pPr lvl="6" algn="ctr">
              <a:lnSpc>
                <a:spcPct val="100000"/>
              </a:lnSpc>
              <a:spcBef>
                <a:spcPts val="0"/>
              </a:spcBef>
              <a:spcAft>
                <a:spcPts val="0"/>
              </a:spcAft>
              <a:buClr>
                <a:schemeClr val="accent1"/>
              </a:buClr>
              <a:buSzPts val="2100"/>
              <a:buNone/>
              <a:defRPr b="1" sz="2100">
                <a:solidFill>
                  <a:schemeClr val="accent1"/>
                </a:solidFill>
              </a:defRPr>
            </a:lvl7pPr>
            <a:lvl8pPr lvl="7" algn="ctr">
              <a:lnSpc>
                <a:spcPct val="100000"/>
              </a:lnSpc>
              <a:spcBef>
                <a:spcPts val="0"/>
              </a:spcBef>
              <a:spcAft>
                <a:spcPts val="0"/>
              </a:spcAft>
              <a:buClr>
                <a:schemeClr val="accent1"/>
              </a:buClr>
              <a:buSzPts val="2100"/>
              <a:buNone/>
              <a:defRPr b="1" sz="2100">
                <a:solidFill>
                  <a:schemeClr val="accent1"/>
                </a:solidFill>
              </a:defRPr>
            </a:lvl8pPr>
            <a:lvl9pPr lvl="8" algn="ctr">
              <a:lnSpc>
                <a:spcPct val="100000"/>
              </a:lnSpc>
              <a:spcBef>
                <a:spcPts val="0"/>
              </a:spcBef>
              <a:spcAft>
                <a:spcPts val="0"/>
              </a:spcAft>
              <a:buClr>
                <a:schemeClr val="accent1"/>
              </a:buClr>
              <a:buSzPts val="2100"/>
              <a:buNone/>
              <a:defRPr b="1" sz="2100">
                <a:solidFill>
                  <a:schemeClr val="accen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240275"/>
            <a:ext cx="8520600" cy="19818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p:nvPr>
            <p:ph idx="1" type="body"/>
          </p:nvPr>
        </p:nvSpPr>
        <p:spPr>
          <a:xfrm>
            <a:off x="311700" y="33046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accent1"/>
              </a:buClr>
              <a:buSzPts val="1800"/>
              <a:buChar char="●"/>
              <a:defRPr>
                <a:solidFill>
                  <a:schemeClr val="accent1"/>
                </a:solidFill>
                <a:highlight>
                  <a:schemeClr val="dk1"/>
                </a:highlight>
              </a:defRPr>
            </a:lvl1pPr>
            <a:lvl2pPr indent="-317500" lvl="1" marL="914400" algn="ctr">
              <a:spcBef>
                <a:spcPts val="0"/>
              </a:spcBef>
              <a:spcAft>
                <a:spcPts val="0"/>
              </a:spcAft>
              <a:buClr>
                <a:schemeClr val="accent1"/>
              </a:buClr>
              <a:buSzPts val="1400"/>
              <a:buChar char="○"/>
              <a:defRPr>
                <a:solidFill>
                  <a:schemeClr val="accent1"/>
                </a:solidFill>
                <a:highlight>
                  <a:schemeClr val="dk1"/>
                </a:highlight>
              </a:defRPr>
            </a:lvl2pPr>
            <a:lvl3pPr indent="-317500" lvl="2" marL="1371600" algn="ctr">
              <a:spcBef>
                <a:spcPts val="0"/>
              </a:spcBef>
              <a:spcAft>
                <a:spcPts val="0"/>
              </a:spcAft>
              <a:buClr>
                <a:schemeClr val="accent1"/>
              </a:buClr>
              <a:buSzPts val="1400"/>
              <a:buChar char="■"/>
              <a:defRPr>
                <a:solidFill>
                  <a:schemeClr val="accent1"/>
                </a:solidFill>
                <a:highlight>
                  <a:schemeClr val="dk1"/>
                </a:highlight>
              </a:defRPr>
            </a:lvl3pPr>
            <a:lvl4pPr indent="-317500" lvl="3" marL="1828800" algn="ctr">
              <a:spcBef>
                <a:spcPts val="0"/>
              </a:spcBef>
              <a:spcAft>
                <a:spcPts val="0"/>
              </a:spcAft>
              <a:buClr>
                <a:schemeClr val="accent1"/>
              </a:buClr>
              <a:buSzPts val="1400"/>
              <a:buChar char="●"/>
              <a:defRPr>
                <a:solidFill>
                  <a:schemeClr val="accent1"/>
                </a:solidFill>
                <a:highlight>
                  <a:schemeClr val="dk1"/>
                </a:highlight>
              </a:defRPr>
            </a:lvl4pPr>
            <a:lvl5pPr indent="-317500" lvl="4" marL="2286000" algn="ctr">
              <a:spcBef>
                <a:spcPts val="0"/>
              </a:spcBef>
              <a:spcAft>
                <a:spcPts val="0"/>
              </a:spcAft>
              <a:buClr>
                <a:schemeClr val="accent1"/>
              </a:buClr>
              <a:buSzPts val="1400"/>
              <a:buChar char="○"/>
              <a:defRPr>
                <a:solidFill>
                  <a:schemeClr val="accent1"/>
                </a:solidFill>
                <a:highlight>
                  <a:schemeClr val="dk1"/>
                </a:highlight>
              </a:defRPr>
            </a:lvl5pPr>
            <a:lvl6pPr indent="-317500" lvl="5" marL="2743200" algn="ctr">
              <a:spcBef>
                <a:spcPts val="0"/>
              </a:spcBef>
              <a:spcAft>
                <a:spcPts val="0"/>
              </a:spcAft>
              <a:buClr>
                <a:schemeClr val="accent1"/>
              </a:buClr>
              <a:buSzPts val="1400"/>
              <a:buChar char="■"/>
              <a:defRPr>
                <a:solidFill>
                  <a:schemeClr val="accent1"/>
                </a:solidFill>
                <a:highlight>
                  <a:schemeClr val="dk1"/>
                </a:highlight>
              </a:defRPr>
            </a:lvl6pPr>
            <a:lvl7pPr indent="-317500" lvl="6" marL="3200400" algn="ctr">
              <a:spcBef>
                <a:spcPts val="0"/>
              </a:spcBef>
              <a:spcAft>
                <a:spcPts val="0"/>
              </a:spcAft>
              <a:buClr>
                <a:schemeClr val="accent1"/>
              </a:buClr>
              <a:buSzPts val="1400"/>
              <a:buChar char="●"/>
              <a:defRPr>
                <a:solidFill>
                  <a:schemeClr val="accent1"/>
                </a:solidFill>
                <a:highlight>
                  <a:schemeClr val="dk1"/>
                </a:highlight>
              </a:defRPr>
            </a:lvl7pPr>
            <a:lvl8pPr indent="-317500" lvl="7" marL="3657600" algn="ctr">
              <a:spcBef>
                <a:spcPts val="0"/>
              </a:spcBef>
              <a:spcAft>
                <a:spcPts val="0"/>
              </a:spcAft>
              <a:buClr>
                <a:schemeClr val="accent1"/>
              </a:buClr>
              <a:buSzPts val="1400"/>
              <a:buChar char="○"/>
              <a:defRPr>
                <a:solidFill>
                  <a:schemeClr val="accent1"/>
                </a:solidFill>
                <a:highlight>
                  <a:schemeClr val="dk1"/>
                </a:highlight>
              </a:defRPr>
            </a:lvl8pPr>
            <a:lvl9pPr indent="-317500" lvl="8" marL="4114800" algn="ctr">
              <a:spcBef>
                <a:spcPts val="0"/>
              </a:spcBef>
              <a:spcAft>
                <a:spcPts val="0"/>
              </a:spcAft>
              <a:buClr>
                <a:schemeClr val="accent1"/>
              </a:buClr>
              <a:buSzPts val="1400"/>
              <a:buChar char="■"/>
              <a:defRPr>
                <a:solidFill>
                  <a:schemeClr val="accent1"/>
                </a:solidFill>
                <a:highlight>
                  <a:schemeClr val="dk1"/>
                </a:highlight>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2802750" y="802500"/>
            <a:ext cx="3538500" cy="35385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292850"/>
            <a:ext cx="8520600" cy="8010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19" name="Google Shape;19;p4"/>
          <p:cNvSpPr txBox="1"/>
          <p:nvPr>
            <p:ph idx="1" type="body"/>
          </p:nvPr>
        </p:nvSpPr>
        <p:spPr>
          <a:xfrm>
            <a:off x="311700" y="1228675"/>
            <a:ext cx="8520600" cy="3340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292850"/>
            <a:ext cx="8520600" cy="8010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5"/>
          <p:cNvSpPr txBox="1"/>
          <p:nvPr>
            <p:ph idx="1" type="body"/>
          </p:nvPr>
        </p:nvSpPr>
        <p:spPr>
          <a:xfrm>
            <a:off x="311700" y="1228675"/>
            <a:ext cx="3999900" cy="334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2" type="body"/>
          </p:nvPr>
        </p:nvSpPr>
        <p:spPr>
          <a:xfrm>
            <a:off x="4832400" y="1228675"/>
            <a:ext cx="3999900" cy="334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04800" y="309350"/>
            <a:ext cx="8537700" cy="748200"/>
          </a:xfrm>
          <a:prstGeom prst="rect">
            <a:avLst/>
          </a:prstGeom>
        </p:spPr>
        <p:txBody>
          <a:bodyPr anchorCtr="0" anchor="t" bIns="91425" lIns="91425" spcFirstLastPara="1" rIns="91425" wrap="square" tIns="91425">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39" name="Google Shape;39;p9"/>
          <p:cNvSpPr txBox="1"/>
          <p:nvPr>
            <p:ph type="title"/>
          </p:nvPr>
        </p:nvSpPr>
        <p:spPr>
          <a:xfrm>
            <a:off x="265500" y="1081400"/>
            <a:ext cx="4045200" cy="17103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40" name="Google Shape;40;p9"/>
          <p:cNvSpPr txBox="1"/>
          <p:nvPr>
            <p:ph idx="1" type="subTitle"/>
          </p:nvPr>
        </p:nvSpPr>
        <p:spPr>
          <a:xfrm>
            <a:off x="265500" y="2845223"/>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accent1"/>
              </a:buClr>
              <a:buSzPts val="1800"/>
              <a:buChar char="●"/>
              <a:defRPr>
                <a:solidFill>
                  <a:schemeClr val="accent1"/>
                </a:solidFill>
                <a:highlight>
                  <a:schemeClr val="lt1"/>
                </a:highlight>
              </a:defRPr>
            </a:lvl1pPr>
            <a:lvl2pPr indent="-317500" lvl="1" marL="914400">
              <a:spcBef>
                <a:spcPts val="0"/>
              </a:spcBef>
              <a:spcAft>
                <a:spcPts val="0"/>
              </a:spcAft>
              <a:buClr>
                <a:schemeClr val="accent1"/>
              </a:buClr>
              <a:buSzPts val="1400"/>
              <a:buChar char="○"/>
              <a:defRPr>
                <a:solidFill>
                  <a:schemeClr val="accent1"/>
                </a:solidFill>
                <a:highlight>
                  <a:schemeClr val="lt1"/>
                </a:highlight>
              </a:defRPr>
            </a:lvl2pPr>
            <a:lvl3pPr indent="-317500" lvl="2" marL="1371600">
              <a:spcBef>
                <a:spcPts val="0"/>
              </a:spcBef>
              <a:spcAft>
                <a:spcPts val="0"/>
              </a:spcAft>
              <a:buClr>
                <a:schemeClr val="accent1"/>
              </a:buClr>
              <a:buSzPts val="1400"/>
              <a:buChar char="■"/>
              <a:defRPr>
                <a:solidFill>
                  <a:schemeClr val="accent1"/>
                </a:solidFill>
                <a:highlight>
                  <a:schemeClr val="lt1"/>
                </a:highlight>
              </a:defRPr>
            </a:lvl3pPr>
            <a:lvl4pPr indent="-317500" lvl="3" marL="1828800">
              <a:spcBef>
                <a:spcPts val="0"/>
              </a:spcBef>
              <a:spcAft>
                <a:spcPts val="0"/>
              </a:spcAft>
              <a:buClr>
                <a:schemeClr val="accent1"/>
              </a:buClr>
              <a:buSzPts val="1400"/>
              <a:buChar char="●"/>
              <a:defRPr>
                <a:solidFill>
                  <a:schemeClr val="accent1"/>
                </a:solidFill>
                <a:highlight>
                  <a:schemeClr val="lt1"/>
                </a:highlight>
              </a:defRPr>
            </a:lvl4pPr>
            <a:lvl5pPr indent="-317500" lvl="4" marL="2286000">
              <a:spcBef>
                <a:spcPts val="0"/>
              </a:spcBef>
              <a:spcAft>
                <a:spcPts val="0"/>
              </a:spcAft>
              <a:buClr>
                <a:schemeClr val="accent1"/>
              </a:buClr>
              <a:buSzPts val="1400"/>
              <a:buChar char="○"/>
              <a:defRPr>
                <a:solidFill>
                  <a:schemeClr val="accent1"/>
                </a:solidFill>
                <a:highlight>
                  <a:schemeClr val="lt1"/>
                </a:highlight>
              </a:defRPr>
            </a:lvl5pPr>
            <a:lvl6pPr indent="-317500" lvl="5" marL="2743200">
              <a:spcBef>
                <a:spcPts val="0"/>
              </a:spcBef>
              <a:spcAft>
                <a:spcPts val="0"/>
              </a:spcAft>
              <a:buClr>
                <a:schemeClr val="accent1"/>
              </a:buClr>
              <a:buSzPts val="1400"/>
              <a:buChar char="■"/>
              <a:defRPr>
                <a:solidFill>
                  <a:schemeClr val="accent1"/>
                </a:solidFill>
                <a:highlight>
                  <a:schemeClr val="lt1"/>
                </a:highlight>
              </a:defRPr>
            </a:lvl6pPr>
            <a:lvl7pPr indent="-317500" lvl="6" marL="3200400">
              <a:spcBef>
                <a:spcPts val="0"/>
              </a:spcBef>
              <a:spcAft>
                <a:spcPts val="0"/>
              </a:spcAft>
              <a:buClr>
                <a:schemeClr val="accent1"/>
              </a:buClr>
              <a:buSzPts val="1400"/>
              <a:buChar char="●"/>
              <a:defRPr>
                <a:solidFill>
                  <a:schemeClr val="accent1"/>
                </a:solidFill>
                <a:highlight>
                  <a:schemeClr val="lt1"/>
                </a:highlight>
              </a:defRPr>
            </a:lvl7pPr>
            <a:lvl8pPr indent="-317500" lvl="7" marL="3657600">
              <a:spcBef>
                <a:spcPts val="0"/>
              </a:spcBef>
              <a:spcAft>
                <a:spcPts val="0"/>
              </a:spcAft>
              <a:buClr>
                <a:schemeClr val="accent1"/>
              </a:buClr>
              <a:buSzPts val="1400"/>
              <a:buChar char="○"/>
              <a:defRPr>
                <a:solidFill>
                  <a:schemeClr val="accent1"/>
                </a:solidFill>
                <a:highlight>
                  <a:schemeClr val="lt1"/>
                </a:highlight>
              </a:defRPr>
            </a:lvl8pPr>
            <a:lvl9pPr indent="-317500" lvl="8" marL="4114800">
              <a:spcBef>
                <a:spcPts val="0"/>
              </a:spcBef>
              <a:spcAft>
                <a:spcPts val="0"/>
              </a:spcAft>
              <a:buClr>
                <a:schemeClr val="accent1"/>
              </a:buClr>
              <a:buSzPts val="1400"/>
              <a:buChar char="■"/>
              <a:defRPr>
                <a:solidFill>
                  <a:schemeClr val="accent1"/>
                </a:solidFill>
                <a:highlight>
                  <a:schemeClr val="lt1"/>
                </a:highlight>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accent1"/>
              </a:buClr>
              <a:buSzPts val="2400"/>
              <a:buFont typeface="Amatic SC"/>
              <a:buNone/>
              <a:defRPr b="1" sz="2400">
                <a:solidFill>
                  <a:schemeClr val="accent1"/>
                </a:solidFill>
                <a:latin typeface="Amatic SC"/>
                <a:ea typeface="Amatic SC"/>
                <a:cs typeface="Amatic SC"/>
                <a:sym typeface="Amatic SC"/>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each-day">
    <p:bg>
      <p:bgPr>
        <a:solidFill>
          <a:srgbClr val="E6B8A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9pPr>
          </a:lstStyle>
          <a:p/>
        </p:txBody>
      </p:sp>
      <p:sp>
        <p:nvSpPr>
          <p:cNvPr id="7" name="Google Shape;7;p1"/>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1" Type="http://schemas.openxmlformats.org/officeDocument/2006/relationships/hyperlink" Target="https://nl.wikipedia.org/wiki/Eerste_Wereldoorlog" TargetMode="External"/><Relationship Id="rId10" Type="http://schemas.openxmlformats.org/officeDocument/2006/relationships/hyperlink" Target="https://nl.wikipedia.org/wiki/Zwitserland" TargetMode="External"/><Relationship Id="rId13" Type="http://schemas.openxmlformats.org/officeDocument/2006/relationships/hyperlink" Target="https://nl.wikipedia.org/wiki/Declameren" TargetMode="External"/><Relationship Id="rId12" Type="http://schemas.openxmlformats.org/officeDocument/2006/relationships/hyperlink" Target="https://nl.wikipedia.org/wiki/Klankdicht" TargetMode="External"/><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www.youtube.com/watch?v=2vSG-tXZxQc" TargetMode="External"/><Relationship Id="rId4" Type="http://schemas.openxmlformats.org/officeDocument/2006/relationships/image" Target="../media/image3.jpg"/><Relationship Id="rId9" Type="http://schemas.openxmlformats.org/officeDocument/2006/relationships/hyperlink" Target="https://nl.wikipedia.org/w/index.php?title=Emmy_Hennings&amp;action=edit&amp;redlink=1" TargetMode="External"/><Relationship Id="rId15" Type="http://schemas.openxmlformats.org/officeDocument/2006/relationships/hyperlink" Target="https://nl.wikipedia.org/wiki/Requiem_(muziek)" TargetMode="External"/><Relationship Id="rId14" Type="http://schemas.openxmlformats.org/officeDocument/2006/relationships/hyperlink" Target="https://nl.wikipedia.org/wiki/Elegie_(literair_werk)" TargetMode="External"/><Relationship Id="rId5" Type="http://schemas.openxmlformats.org/officeDocument/2006/relationships/hyperlink" Target="https://nl.wikipedia.org/wiki/Rooms-katholieke_Kerk" TargetMode="External"/><Relationship Id="rId6" Type="http://schemas.openxmlformats.org/officeDocument/2006/relationships/hyperlink" Target="https://nl.wikipedia.org/wiki/Filosofie" TargetMode="External"/><Relationship Id="rId7" Type="http://schemas.openxmlformats.org/officeDocument/2006/relationships/hyperlink" Target="https://nl.wikipedia.org/wiki/Universiteit_van_M%C3%BCnchen" TargetMode="External"/><Relationship Id="rId8" Type="http://schemas.openxmlformats.org/officeDocument/2006/relationships/hyperlink" Target="https://nl.wikipedia.org/wiki/Anarchisme" TargetMode="External"/></Relationships>
</file>

<file path=ppt/slides/_rels/slide11.xml.rels><?xml version="1.0" encoding="UTF-8" standalone="yes"?><Relationships xmlns="http://schemas.openxmlformats.org/package/2006/relationships"><Relationship Id="rId11" Type="http://schemas.openxmlformats.org/officeDocument/2006/relationships/hyperlink" Target="https://nl.wikipedia.org/wiki/Klankdicht" TargetMode="External"/><Relationship Id="rId10" Type="http://schemas.openxmlformats.org/officeDocument/2006/relationships/hyperlink" Target="https://nl.wikipedia.org/wiki/Nonsenspo%C3%ABzie" TargetMode="External"/><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6.png"/><Relationship Id="rId4" Type="http://schemas.openxmlformats.org/officeDocument/2006/relationships/hyperlink" Target="https://www.artsalonholland.nl/meesterwerken/gift-man-ray" TargetMode="External"/><Relationship Id="rId9" Type="http://schemas.openxmlformats.org/officeDocument/2006/relationships/hyperlink" Target="https://nl.wikipedia.org/wiki/Assemblage_(kunst)" TargetMode="External"/><Relationship Id="rId5" Type="http://schemas.openxmlformats.org/officeDocument/2006/relationships/hyperlink" Target="https://www.artsalonholland.nl/meesterwerken/gift-man-ray" TargetMode="External"/><Relationship Id="rId6" Type="http://schemas.openxmlformats.org/officeDocument/2006/relationships/image" Target="../media/image14.png"/><Relationship Id="rId7" Type="http://schemas.openxmlformats.org/officeDocument/2006/relationships/hyperlink" Target="https://nl.wikipedia.org/wiki/I.K._Bonset" TargetMode="External"/><Relationship Id="rId8" Type="http://schemas.openxmlformats.org/officeDocument/2006/relationships/hyperlink" Target="https://nl.wikipedia.org/wiki/Collage"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4.jpg"/><Relationship Id="rId4" Type="http://schemas.openxmlformats.org/officeDocument/2006/relationships/hyperlink" Target="http://www.youtube.com/watch?v=79h05vqezJ0" TargetMode="External"/><Relationship Id="rId5" Type="http://schemas.openxmlformats.org/officeDocument/2006/relationships/image" Target="../media/image9.jpg"/></Relationships>
</file>

<file path=ppt/slides/_rels/slide13.xml.rels><?xml version="1.0" encoding="UTF-8" standalone="yes"?><Relationships xmlns="http://schemas.openxmlformats.org/package/2006/relationships"><Relationship Id="rId20" Type="http://schemas.openxmlformats.org/officeDocument/2006/relationships/hyperlink" Target="https://nl.wikipedia.org/wiki/Tweede_Wereldoorlog" TargetMode="External"/><Relationship Id="rId22" Type="http://schemas.openxmlformats.org/officeDocument/2006/relationships/hyperlink" Target="https://nl.wikipedia.org/wiki/Eug%C3%A8ne_Ionesco" TargetMode="External"/><Relationship Id="rId21" Type="http://schemas.openxmlformats.org/officeDocument/2006/relationships/hyperlink" Target="https://nl.wikipedia.org/wiki/Jean_Genet" TargetMode="External"/><Relationship Id="rId24" Type="http://schemas.openxmlformats.org/officeDocument/2006/relationships/hyperlink" Target="https://nl.wikipedia.org/wiki/Psychoanalyse" TargetMode="External"/><Relationship Id="rId23" Type="http://schemas.openxmlformats.org/officeDocument/2006/relationships/hyperlink" Target="https://nl.wikipedia.org/wiki/Samuel_Beckett" TargetMode="External"/><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www.youtube.com/watch?v=NMTKCES1vPk" TargetMode="External"/><Relationship Id="rId4" Type="http://schemas.openxmlformats.org/officeDocument/2006/relationships/image" Target="../media/image8.jpg"/><Relationship Id="rId9" Type="http://schemas.openxmlformats.org/officeDocument/2006/relationships/hyperlink" Target="https://nl.wikipedia.org/wiki/Dichter" TargetMode="External"/><Relationship Id="rId25" Type="http://schemas.openxmlformats.org/officeDocument/2006/relationships/hyperlink" Target="https://nl.wikipedia.org/wiki/Sigmund_Freud" TargetMode="External"/><Relationship Id="rId5" Type="http://schemas.openxmlformats.org/officeDocument/2006/relationships/hyperlink" Target="https://nl.wikipedia.org/wiki/Frankrijk" TargetMode="External"/><Relationship Id="rId6" Type="http://schemas.openxmlformats.org/officeDocument/2006/relationships/hyperlink" Target="https://nl.wikipedia.org/wiki/Avant-garde" TargetMode="External"/><Relationship Id="rId7" Type="http://schemas.openxmlformats.org/officeDocument/2006/relationships/hyperlink" Target="https://nl.wikipedia.org/wiki/Toneelschrijver" TargetMode="External"/><Relationship Id="rId8" Type="http://schemas.openxmlformats.org/officeDocument/2006/relationships/hyperlink" Target="https://nl.wikipedia.org/wiki/Literaire_kritiek" TargetMode="External"/><Relationship Id="rId11" Type="http://schemas.openxmlformats.org/officeDocument/2006/relationships/hyperlink" Target="https://nl.wikipedia.org/wiki/Toneelregisseur" TargetMode="External"/><Relationship Id="rId10" Type="http://schemas.openxmlformats.org/officeDocument/2006/relationships/hyperlink" Target="https://nl.wikipedia.org/wiki/Acteur" TargetMode="External"/><Relationship Id="rId13" Type="http://schemas.openxmlformats.org/officeDocument/2006/relationships/hyperlink" Target="https://nl.wikipedia.org/wiki/Theorie" TargetMode="External"/><Relationship Id="rId12" Type="http://schemas.openxmlformats.org/officeDocument/2006/relationships/hyperlink" Target="https://nl.wikipedia.org/wiki/Surrealisme" TargetMode="External"/><Relationship Id="rId15" Type="http://schemas.openxmlformats.org/officeDocument/2006/relationships/hyperlink" Target="https://nl.wikipedia.org/wiki/Toneel_(spel)" TargetMode="External"/><Relationship Id="rId14" Type="http://schemas.openxmlformats.org/officeDocument/2006/relationships/hyperlink" Target="https://nl.wikipedia.org/wiki/Theater_(voorstelling)" TargetMode="External"/><Relationship Id="rId17" Type="http://schemas.openxmlformats.org/officeDocument/2006/relationships/hyperlink" Target="https://nl.wikipedia.org/wiki/Manifest" TargetMode="External"/><Relationship Id="rId16" Type="http://schemas.openxmlformats.org/officeDocument/2006/relationships/hyperlink" Target="https://nl.wikipedia.org/w/index.php?title=Le_th%C3%A9%C3%A2tre_de_la_cruaut%C3%A9&amp;action=edit&amp;redlink=1" TargetMode="External"/><Relationship Id="rId19" Type="http://schemas.openxmlformats.org/officeDocument/2006/relationships/hyperlink" Target="https://nl.wikipedia.org/wiki/Avant-garde" TargetMode="External"/><Relationship Id="rId18" Type="http://schemas.openxmlformats.org/officeDocument/2006/relationships/hyperlink" Target="https://nl.wikipedia.org/wiki/1938"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www.youtube.com/watch?v=WA9qip3K09k" TargetMode="External"/><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nl.wikipedia.org/wiki/Fluxus" TargetMode="External"/><Relationship Id="rId4" Type="http://schemas.openxmlformats.org/officeDocument/2006/relationships/hyperlink" Target="https://nl.wikipedia.org/wiki/Muziek" TargetMode="External"/><Relationship Id="rId9" Type="http://schemas.openxmlformats.org/officeDocument/2006/relationships/hyperlink" Target="https://nl.wikipedia.org/wiki/Happening" TargetMode="External"/><Relationship Id="rId5" Type="http://schemas.openxmlformats.org/officeDocument/2006/relationships/hyperlink" Target="https://nl.wikipedia.org/wiki/Viool" TargetMode="External"/><Relationship Id="rId6" Type="http://schemas.openxmlformats.org/officeDocument/2006/relationships/hyperlink" Target="https://nl.wikipedia.org/wiki/Piano_(instrument)" TargetMode="External"/><Relationship Id="rId7" Type="http://schemas.openxmlformats.org/officeDocument/2006/relationships/hyperlink" Target="https://nl.wikipedia.org/wiki/Compositie_(muziek)" TargetMode="External"/><Relationship Id="rId8" Type="http://schemas.openxmlformats.org/officeDocument/2006/relationships/hyperlink" Target="https://nl.wikipedia.org/wiki/Dada%C3%AFsme" TargetMode="External"/><Relationship Id="rId11" Type="http://schemas.openxmlformats.org/officeDocument/2006/relationships/image" Target="../media/image18.png"/><Relationship Id="rId10" Type="http://schemas.openxmlformats.org/officeDocument/2006/relationships/hyperlink" Target="https://nl.wikipedia.org/w/index.php?title=Levend_kunstwerk&amp;action=edit&amp;redlink=1"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www.artsalonholland.nl/kunst-stijlen/fluxus" TargetMode="External"/><Relationship Id="rId4" Type="http://schemas.openxmlformats.org/officeDocument/2006/relationships/hyperlink" Target="http://www.youtube.com/watch?v=OBI4VtgKTgU" TargetMode="External"/><Relationship Id="rId5" Type="http://schemas.openxmlformats.org/officeDocument/2006/relationships/image" Target="../media/image1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www.youtube.com/watch?v=o68sG69ADNA" TargetMode="External"/><Relationship Id="rId4" Type="http://schemas.openxmlformats.org/officeDocument/2006/relationships/image" Target="../media/image7.jpg"/><Relationship Id="rId5"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www.youtube.com/watch?v=yMUJB5aFvdo" TargetMode="External"/><Relationship Id="rId4" Type="http://schemas.openxmlformats.org/officeDocument/2006/relationships/image" Target="../media/image38.jpg"/><Relationship Id="rId5" Type="http://schemas.openxmlformats.org/officeDocument/2006/relationships/hyperlink" Target="https://nl.wikipedia.org/wiki/Verenigde_Staten" TargetMode="External"/><Relationship Id="rId6" Type="http://schemas.openxmlformats.org/officeDocument/2006/relationships/hyperlink" Target="https://nl.wikipedia.org/wiki/Zuid-Korea" TargetMode="External"/><Relationship Id="rId7" Type="http://schemas.openxmlformats.org/officeDocument/2006/relationships/hyperlink" Target="https://nl.wikipedia.org/wiki/Fluxus" TargetMode="External"/><Relationship Id="rId8" Type="http://schemas.openxmlformats.org/officeDocument/2006/relationships/hyperlink" Target="https://nl.wikipedia.org/wiki/Videokuns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nl.wikipedia.org/wiki/Abstract_expressionisme" TargetMode="External"/><Relationship Id="rId4" Type="http://schemas.openxmlformats.org/officeDocument/2006/relationships/hyperlink" Target="https://nl.wikipedia.org/wiki/Happening" TargetMode="External"/><Relationship Id="rId9" Type="http://schemas.openxmlformats.org/officeDocument/2006/relationships/hyperlink" Target="https://nl.wikipedia.org/wiki/Televisie" TargetMode="External"/><Relationship Id="rId5" Type="http://schemas.openxmlformats.org/officeDocument/2006/relationships/hyperlink" Target="https://nl.wikipedia.org/wiki/Consumptiemaatschappij" TargetMode="External"/><Relationship Id="rId6" Type="http://schemas.openxmlformats.org/officeDocument/2006/relationships/hyperlink" Target="https://nl.wikipedia.org/wiki/Performance" TargetMode="External"/><Relationship Id="rId7" Type="http://schemas.openxmlformats.org/officeDocument/2006/relationships/hyperlink" Target="https://nl.wikipedia.org/wiki/Stripverhaal" TargetMode="External"/><Relationship Id="rId8" Type="http://schemas.openxmlformats.org/officeDocument/2006/relationships/hyperlink" Target="https://nl.wikipedia.org/wiki/Reclame" TargetMode="External"/><Relationship Id="rId11" Type="http://schemas.openxmlformats.org/officeDocument/2006/relationships/hyperlink" Target="https://nl.wikipedia.org/wiki/Tijdschrift" TargetMode="External"/><Relationship Id="rId10" Type="http://schemas.openxmlformats.org/officeDocument/2006/relationships/hyperlink" Target="https://nl.wikipedia.org/wiki/Krant" TargetMode="External"/><Relationship Id="rId13" Type="http://schemas.openxmlformats.org/officeDocument/2006/relationships/hyperlink" Target="https://nl.wikipedia.org/wiki/Marilyn_Monroe" TargetMode="External"/><Relationship Id="rId12" Type="http://schemas.openxmlformats.org/officeDocument/2006/relationships/hyperlink" Target="https://nl.wikipedia.org/wiki/Elvis_Presley" TargetMode="External"/><Relationship Id="rId15" Type="http://schemas.openxmlformats.org/officeDocument/2006/relationships/hyperlink" Target="https://nl.wikipedia.org/wiki/Soep_(voedsel)" TargetMode="External"/><Relationship Id="rId14" Type="http://schemas.openxmlformats.org/officeDocument/2006/relationships/hyperlink" Target="https://nl.wikipedia.org/wiki/Mao_Zedong" TargetMode="External"/><Relationship Id="rId17" Type="http://schemas.openxmlformats.org/officeDocument/2006/relationships/hyperlink" Target="https://nl.wikipedia.org/wiki/Cola" TargetMode="External"/><Relationship Id="rId16" Type="http://schemas.openxmlformats.org/officeDocument/2006/relationships/hyperlink" Target="https://nl.wikipedia.org/wiki/Spaghetti" TargetMode="External"/><Relationship Id="rId18" Type="http://schemas.openxmlformats.org/officeDocument/2006/relationships/hyperlink" Target="https://nl.wikipedia.org/wiki/Supermarkt"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www.youtube.com/watch?v=sUd4L1oSXoE" TargetMode="External"/><Relationship Id="rId4" Type="http://schemas.openxmlformats.org/officeDocument/2006/relationships/image" Target="../media/image23.jpg"/><Relationship Id="rId5" Type="http://schemas.openxmlformats.org/officeDocument/2006/relationships/hyperlink" Target="http://www.youtube.com/watch?v=HsR4ghMfq0U" TargetMode="External"/><Relationship Id="rId6" Type="http://schemas.openxmlformats.org/officeDocument/2006/relationships/image" Target="../media/image20.jpg"/><Relationship Id="rId7" Type="http://schemas.openxmlformats.org/officeDocument/2006/relationships/hyperlink" Target="https://nl.wikipedia.org/wiki/Performance"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www.youtube.com/watch?v=ZuZympOIGC0" TargetMode="External"/><Relationship Id="rId4" Type="http://schemas.openxmlformats.org/officeDocument/2006/relationships/image" Target="../media/image22.jpg"/><Relationship Id="rId5" Type="http://schemas.openxmlformats.org/officeDocument/2006/relationships/hyperlink" Target="https://en.wikipedia.org/wiki/Semiotics_of_the_Kitchen" TargetMode="External"/><Relationship Id="rId6" Type="http://schemas.openxmlformats.org/officeDocument/2006/relationships/hyperlink" Target="https://en.wikipedia.org/wiki/Video_art"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www.youtube.com/watch?v=YcmcEZxdlv4" TargetMode="External"/><Relationship Id="rId4" Type="http://schemas.openxmlformats.org/officeDocument/2006/relationships/image" Target="../media/image24.jpg"/><Relationship Id="rId9" Type="http://schemas.openxmlformats.org/officeDocument/2006/relationships/hyperlink" Target="https://nl.wikipedia.org/wiki/Museum_of_Modern_Art" TargetMode="External"/><Relationship Id="rId5" Type="http://schemas.openxmlformats.org/officeDocument/2006/relationships/hyperlink" Target="http://www.youtube.com/watch?v=O6dF8Gjm-X8" TargetMode="External"/><Relationship Id="rId6" Type="http://schemas.openxmlformats.org/officeDocument/2006/relationships/image" Target="../media/image31.jpg"/><Relationship Id="rId7" Type="http://schemas.openxmlformats.org/officeDocument/2006/relationships/hyperlink" Target="https://nl.wikipedia.org/wiki/Ulay" TargetMode="External"/><Relationship Id="rId8" Type="http://schemas.openxmlformats.org/officeDocument/2006/relationships/hyperlink" Target="https://nl.wikipedia.org/wiki/Chinese_Muur" TargetMode="External"/><Relationship Id="rId10" Type="http://schemas.openxmlformats.org/officeDocument/2006/relationships/hyperlink" Target="https://nl.wikipedia.org/wiki/New_York_(stad)"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6.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hyperlink" Target="https://www.mietwarlop.com/#home" TargetMode="External"/><Relationship Id="rId4" Type="http://schemas.openxmlformats.org/officeDocument/2006/relationships/hyperlink" Target="http://www.youtube.com/watch?v=idXLNse8THM" TargetMode="External"/><Relationship Id="rId5" Type="http://schemas.openxmlformats.org/officeDocument/2006/relationships/image" Target="../media/image27.jpg"/><Relationship Id="rId6" Type="http://schemas.openxmlformats.org/officeDocument/2006/relationships/hyperlink" Target="http://www.youtube.com/watch?v=9lvcRduJIks" TargetMode="External"/><Relationship Id="rId7" Type="http://schemas.openxmlformats.org/officeDocument/2006/relationships/image" Target="../media/image2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https://www.frankenrobbert.com/" TargetMode="External"/><Relationship Id="rId4" Type="http://schemas.openxmlformats.org/officeDocument/2006/relationships/hyperlink" Target="https://www.campo.nu/nl/artist/721/robbertfrank-frankrobbert" TargetMode="External"/><Relationship Id="rId5" Type="http://schemas.openxmlformats.org/officeDocument/2006/relationships/image" Target="../media/image30.png"/><Relationship Id="rId6" Type="http://schemas.openxmlformats.org/officeDocument/2006/relationships/hyperlink" Target="http://www.youtube.com/watch?v=yBxeTYsvOZY" TargetMode="External"/><Relationship Id="rId7" Type="http://schemas.openxmlformats.org/officeDocument/2006/relationships/image" Target="../media/image28.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hyperlink" Target="https://www.standaard.be/cnt/dmf20211018_93693941" TargetMode="External"/><Relationship Id="rId4" Type="http://schemas.openxmlformats.org/officeDocument/2006/relationships/image" Target="../media/image45.png"/><Relationship Id="rId5" Type="http://schemas.openxmlformats.org/officeDocument/2006/relationships/hyperlink" Target="http://www.youtube.com/watch?v=cSkEfOCwv-A" TargetMode="External"/><Relationship Id="rId6" Type="http://schemas.openxmlformats.org/officeDocument/2006/relationships/image" Target="../media/image41.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hyperlink" Target="https://nl.wikipedia.org/wiki/Verenigde_Staten" TargetMode="External"/><Relationship Id="rId4" Type="http://schemas.openxmlformats.org/officeDocument/2006/relationships/hyperlink" Target="https://nl.wikipedia.org/wiki/Conceptuele_kunst" TargetMode="External"/><Relationship Id="rId9" Type="http://schemas.openxmlformats.org/officeDocument/2006/relationships/hyperlink" Target="https://nl.wikipedia.org/wiki/Berlijn" TargetMode="External"/><Relationship Id="rId5" Type="http://schemas.openxmlformats.org/officeDocument/2006/relationships/hyperlink" Target="https://nl.wikipedia.org/wiki/Pont_Neuf" TargetMode="External"/><Relationship Id="rId6" Type="http://schemas.openxmlformats.org/officeDocument/2006/relationships/hyperlink" Target="https://nl.wikipedia.org/wiki/Parijs" TargetMode="External"/><Relationship Id="rId7" Type="http://schemas.openxmlformats.org/officeDocument/2006/relationships/hyperlink" Target="https://nl.wikipedia.org/wiki/1985" TargetMode="External"/><Relationship Id="rId8" Type="http://schemas.openxmlformats.org/officeDocument/2006/relationships/hyperlink" Target="https://nl.wikipedia.org/wiki/Rijksdaggebouw" TargetMode="External"/><Relationship Id="rId11" Type="http://schemas.openxmlformats.org/officeDocument/2006/relationships/hyperlink" Target="https://nl.wikipedia.org/wiki/Central_Park_(Manhattan)" TargetMode="External"/><Relationship Id="rId10" Type="http://schemas.openxmlformats.org/officeDocument/2006/relationships/hyperlink" Target="https://nl.wikipedia.org/wiki/1995" TargetMode="External"/><Relationship Id="rId13" Type="http://schemas.openxmlformats.org/officeDocument/2006/relationships/hyperlink" Target="https://nl.wikipedia.org/wiki/2004" TargetMode="External"/><Relationship Id="rId12" Type="http://schemas.openxmlformats.org/officeDocument/2006/relationships/hyperlink" Target="https://nl.wikipedia.org/wiki/New_York_(stad)" TargetMode="External"/><Relationship Id="rId15" Type="http://schemas.openxmlformats.org/officeDocument/2006/relationships/image" Target="../media/image40.jpg"/><Relationship Id="rId14" Type="http://schemas.openxmlformats.org/officeDocument/2006/relationships/hyperlink" Target="http://www.youtube.com/watch?v=zhpKL9soXd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hyperlink" Target="http://www.youtube.com/watch?v=fd-sEjVHtF8" TargetMode="External"/><Relationship Id="rId4" Type="http://schemas.openxmlformats.org/officeDocument/2006/relationships/image" Target="../media/image35.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43.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hyperlink" Target="https://padlet.com/tineducatteeuw/4il0qdszdze4v1iq" TargetMode="External"/><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3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42.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hyperlink" Target="http://www.youtube.com/watch?v=InbRIoyBmb0" TargetMode="External"/><Relationship Id="rId4" Type="http://schemas.openxmlformats.org/officeDocument/2006/relationships/image" Target="../media/image34.jpg"/><Relationship Id="rId5" Type="http://schemas.openxmlformats.org/officeDocument/2006/relationships/hyperlink" Target="http://nl.wikipedia.org/wiki/Absurdisme" TargetMode="External"/><Relationship Id="rId6" Type="http://schemas.openxmlformats.org/officeDocument/2006/relationships/hyperlink" Target="http://www.youtube.com/watch?v=e4qaRp4t4jg" TargetMode="External"/><Relationship Id="rId7" Type="http://schemas.openxmlformats.org/officeDocument/2006/relationships/image" Target="../media/image39.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hyperlink" Target="http://www.youtube.com/watch?v=m_34aU0QzAE" TargetMode="External"/><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www.youtube.com/watch?v=OiEr1QPShkE" TargetMode="External"/><Relationship Id="rId4" Type="http://schemas.openxmlformats.org/officeDocument/2006/relationships/image" Target="../media/image13.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hyperlink" Target="https://www.facebook.com/dechinezen/"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www.artsalonholland.nl/kunst-stijlen/fluxus" TargetMode="External"/><Relationship Id="rId4" Type="http://schemas.openxmlformats.org/officeDocument/2006/relationships/hyperlink" Target="https://www.artsalonholland.nl/kunst-stijlen/pop-art-amerikaans" TargetMode="External"/><Relationship Id="rId5" Type="http://schemas.openxmlformats.org/officeDocument/2006/relationships/hyperlink" Target="https://www.artsalonholland.nl/kunst-stijlen/conceptuele-kunst" TargetMode="External"/><Relationship Id="rId6" Type="http://schemas.openxmlformats.org/officeDocument/2006/relationships/image" Target="../media/image19.png"/><Relationship Id="rId7" Type="http://schemas.openxmlformats.org/officeDocument/2006/relationships/image" Target="../media/image12.jpg"/></Relationships>
</file>

<file path=ppt/slides/_rels/slide9.xml.rels><?xml version="1.0" encoding="UTF-8" standalone="yes"?><Relationships xmlns="http://schemas.openxmlformats.org/package/2006/relationships"><Relationship Id="rId11" Type="http://schemas.openxmlformats.org/officeDocument/2006/relationships/hyperlink" Target="https://nl.wikipedia.org/wiki/Dada%C3%AFsme" TargetMode="External"/><Relationship Id="rId10" Type="http://schemas.openxmlformats.org/officeDocument/2006/relationships/hyperlink" Target="https://nl.wikipedia.org/wiki/Z%C3%BCrich_(stad)" TargetMode="External"/><Relationship Id="rId13" Type="http://schemas.openxmlformats.org/officeDocument/2006/relationships/hyperlink" Target="https://nl.wikipedia.org/wiki/Ubu_Roi" TargetMode="External"/><Relationship Id="rId12" Type="http://schemas.openxmlformats.org/officeDocument/2006/relationships/hyperlink" Target="https://nl.wikipedia.org/wiki/Chanson" TargetMode="External"/><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www.youtube.com/watch?v=fkl92oV1kMc" TargetMode="External"/><Relationship Id="rId4" Type="http://schemas.openxmlformats.org/officeDocument/2006/relationships/image" Target="../media/image17.jpg"/><Relationship Id="rId9" Type="http://schemas.openxmlformats.org/officeDocument/2006/relationships/hyperlink" Target="https://nl.wikipedia.org/w/index.php?title=Emmy_Hennings&amp;action=edit&amp;redlink=1" TargetMode="External"/><Relationship Id="rId15" Type="http://schemas.openxmlformats.org/officeDocument/2006/relationships/hyperlink" Target="https://nl.wikipedia.org/wiki/Voltaire" TargetMode="External"/><Relationship Id="rId14" Type="http://schemas.openxmlformats.org/officeDocument/2006/relationships/hyperlink" Target="https://nl.wikipedia.org/wiki/Alfred_Jarry" TargetMode="External"/><Relationship Id="rId17" Type="http://schemas.openxmlformats.org/officeDocument/2006/relationships/hyperlink" Target="https://nl.wikipedia.org/wiki/Jean_Arp" TargetMode="External"/><Relationship Id="rId16" Type="http://schemas.openxmlformats.org/officeDocument/2006/relationships/hyperlink" Target="https://nl.wikipedia.org/wiki/Marcel_Duchamp" TargetMode="External"/><Relationship Id="rId5" Type="http://schemas.openxmlformats.org/officeDocument/2006/relationships/hyperlink" Target="https://nl.wikipedia.org/wiki/Avant-garde" TargetMode="External"/><Relationship Id="rId19" Type="http://schemas.openxmlformats.org/officeDocument/2006/relationships/hyperlink" Target="https://nl.wikipedia.org/wiki/Surrealisme" TargetMode="External"/><Relationship Id="rId6" Type="http://schemas.openxmlformats.org/officeDocument/2006/relationships/hyperlink" Target="https://nl.wikipedia.org/wiki/5_februari" TargetMode="External"/><Relationship Id="rId18" Type="http://schemas.openxmlformats.org/officeDocument/2006/relationships/hyperlink" Target="https://nl.wikipedia.org/wiki/Tristan_Tzara" TargetMode="External"/><Relationship Id="rId7" Type="http://schemas.openxmlformats.org/officeDocument/2006/relationships/hyperlink" Target="https://nl.wikipedia.org/wiki/1916" TargetMode="External"/><Relationship Id="rId8" Type="http://schemas.openxmlformats.org/officeDocument/2006/relationships/hyperlink" Target="https://nl.wikipedia.org/wiki/Hugo_Ball"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3"/>
          <p:cNvSpPr txBox="1"/>
          <p:nvPr>
            <p:ph type="title"/>
          </p:nvPr>
        </p:nvSpPr>
        <p:spPr>
          <a:xfrm>
            <a:off x="2802750" y="802500"/>
            <a:ext cx="3538500" cy="35385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nl"/>
              <a:t>Gebroed</a:t>
            </a:r>
            <a:endParaRPr/>
          </a:p>
        </p:txBody>
      </p:sp>
      <p:sp>
        <p:nvSpPr>
          <p:cNvPr id="57" name="Google Shape;57;p13"/>
          <p:cNvSpPr txBox="1"/>
          <p:nvPr>
            <p:ph idx="4294967295" type="subTitle"/>
          </p:nvPr>
        </p:nvSpPr>
        <p:spPr>
          <a:xfrm>
            <a:off x="311700" y="3890400"/>
            <a:ext cx="8520600" cy="706200"/>
          </a:xfrm>
          <a:prstGeom prst="rect">
            <a:avLst/>
          </a:prstGeom>
        </p:spPr>
        <p:txBody>
          <a:bodyPr anchorCtr="0" anchor="t" bIns="91425" lIns="91425" spcFirstLastPara="1" rIns="91425" wrap="square" tIns="91425">
            <a:normAutofit fontScale="55000" lnSpcReduction="20000"/>
          </a:bodyPr>
          <a:lstStyle/>
          <a:p>
            <a:pPr indent="0" lvl="0" marL="0" rtl="0" algn="l">
              <a:spcBef>
                <a:spcPts val="0"/>
              </a:spcBef>
              <a:spcAft>
                <a:spcPts val="0"/>
              </a:spcAft>
              <a:buNone/>
            </a:pPr>
            <a:r>
              <a:rPr b="1" lang="nl" sz="2463">
                <a:solidFill>
                  <a:srgbClr val="F1C232"/>
                </a:solidFill>
              </a:rPr>
              <a:t>                                </a:t>
            </a:r>
            <a:r>
              <a:rPr b="1" lang="nl" sz="2463">
                <a:solidFill>
                  <a:srgbClr val="F1C232"/>
                </a:solidFill>
              </a:rPr>
              <a:t>Module ‘Gebroed’ </a:t>
            </a:r>
            <a:endParaRPr b="1" sz="2463">
              <a:solidFill>
                <a:srgbClr val="F1C232"/>
              </a:solidFill>
            </a:endParaRPr>
          </a:p>
          <a:p>
            <a:pPr indent="0" lvl="0" marL="0" rtl="0" algn="l">
              <a:spcBef>
                <a:spcPts val="1200"/>
              </a:spcBef>
              <a:spcAft>
                <a:spcPts val="1200"/>
              </a:spcAft>
              <a:buNone/>
            </a:pPr>
            <a:r>
              <a:rPr lang="nl" sz="2100"/>
              <a:t>                                   Kunst en cultuur atelier</a:t>
            </a:r>
            <a:endParaRPr sz="2100"/>
          </a:p>
        </p:txBody>
      </p:sp>
      <p:pic>
        <p:nvPicPr>
          <p:cNvPr id="58" name="Google Shape;58;p13"/>
          <p:cNvPicPr preferRelativeResize="0"/>
          <p:nvPr/>
        </p:nvPicPr>
        <p:blipFill>
          <a:blip r:embed="rId3">
            <a:alphaModFix amt="30000"/>
          </a:blip>
          <a:stretch>
            <a:fillRect/>
          </a:stretch>
        </p:blipFill>
        <p:spPr>
          <a:xfrm>
            <a:off x="2351256" y="1241100"/>
            <a:ext cx="4441481" cy="24936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2"/>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Hugo Ball</a:t>
            </a:r>
            <a:endParaRPr/>
          </a:p>
        </p:txBody>
      </p:sp>
      <p:sp>
        <p:nvSpPr>
          <p:cNvPr id="133" name="Google Shape;133;p22"/>
          <p:cNvSpPr txBox="1"/>
          <p:nvPr>
            <p:ph idx="1" type="body"/>
          </p:nvPr>
        </p:nvSpPr>
        <p:spPr>
          <a:xfrm>
            <a:off x="311700" y="1228675"/>
            <a:ext cx="8520600" cy="3340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descr="Auschnitt aus 100 Jahre Dada&#10;Text by Hugo Ball&#10;Rechte bei Arte" id="134" name="Google Shape;134;p22" title="Karawane, Hugo Ball">
            <a:hlinkClick r:id="rId3"/>
          </p:cNvPr>
          <p:cNvPicPr preferRelativeResize="0"/>
          <p:nvPr/>
        </p:nvPicPr>
        <p:blipFill>
          <a:blip r:embed="rId4">
            <a:alphaModFix/>
          </a:blip>
          <a:stretch>
            <a:fillRect/>
          </a:stretch>
        </p:blipFill>
        <p:spPr>
          <a:xfrm>
            <a:off x="311700" y="1228675"/>
            <a:ext cx="4572000" cy="3429000"/>
          </a:xfrm>
          <a:prstGeom prst="rect">
            <a:avLst/>
          </a:prstGeom>
          <a:noFill/>
          <a:ln>
            <a:noFill/>
          </a:ln>
        </p:spPr>
      </p:pic>
      <p:sp>
        <p:nvSpPr>
          <p:cNvPr id="135" name="Google Shape;135;p22"/>
          <p:cNvSpPr txBox="1"/>
          <p:nvPr/>
        </p:nvSpPr>
        <p:spPr>
          <a:xfrm>
            <a:off x="4973700" y="1228675"/>
            <a:ext cx="3858600" cy="3562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500"/>
              </a:spcBef>
              <a:spcAft>
                <a:spcPts val="0"/>
              </a:spcAft>
              <a:buNone/>
            </a:pPr>
            <a:r>
              <a:rPr lang="nl" sz="650">
                <a:solidFill>
                  <a:srgbClr val="434343"/>
                </a:solidFill>
                <a:highlight>
                  <a:srgbClr val="E6B8AF"/>
                </a:highlight>
                <a:latin typeface="Montserrat"/>
                <a:ea typeface="Montserrat"/>
                <a:cs typeface="Montserrat"/>
                <a:sym typeface="Montserrat"/>
              </a:rPr>
              <a:t>Ball werd geboren in een </a:t>
            </a:r>
            <a:r>
              <a:rPr lang="nl" sz="650">
                <a:solidFill>
                  <a:srgbClr val="434343"/>
                </a:solidFill>
                <a:highlight>
                  <a:srgbClr val="E6B8AF"/>
                </a:highlight>
                <a:uFill>
                  <a:noFill/>
                </a:uFill>
                <a:latin typeface="Montserrat"/>
                <a:ea typeface="Montserrat"/>
                <a:cs typeface="Montserrat"/>
                <a:sym typeface="Montserrat"/>
                <a:hlinkClick r:id="rId5">
                  <a:extLst>
                    <a:ext uri="{A12FA001-AC4F-418D-AE19-62706E023703}">
                      <ahyp:hlinkClr val="tx"/>
                    </a:ext>
                  </a:extLst>
                </a:hlinkClick>
              </a:rPr>
              <a:t>katholiek</a:t>
            </a:r>
            <a:r>
              <a:rPr lang="nl" sz="650">
                <a:solidFill>
                  <a:srgbClr val="434343"/>
                </a:solidFill>
                <a:highlight>
                  <a:srgbClr val="E6B8AF"/>
                </a:highlight>
                <a:latin typeface="Montserrat"/>
                <a:ea typeface="Montserrat"/>
                <a:cs typeface="Montserrat"/>
                <a:sym typeface="Montserrat"/>
              </a:rPr>
              <a:t> gezin in het zuiden van Duitsland. Hij studeerde </a:t>
            </a:r>
            <a:r>
              <a:rPr lang="nl" sz="650">
                <a:solidFill>
                  <a:srgbClr val="434343"/>
                </a:solidFill>
                <a:highlight>
                  <a:srgbClr val="E6B8AF"/>
                </a:highlight>
                <a:uFill>
                  <a:noFill/>
                </a:uFill>
                <a:latin typeface="Montserrat"/>
                <a:ea typeface="Montserrat"/>
                <a:cs typeface="Montserrat"/>
                <a:sym typeface="Montserrat"/>
                <a:hlinkClick r:id="rId6">
                  <a:extLst>
                    <a:ext uri="{A12FA001-AC4F-418D-AE19-62706E023703}">
                      <ahyp:hlinkClr val="tx"/>
                    </a:ext>
                  </a:extLst>
                </a:hlinkClick>
              </a:rPr>
              <a:t>filosofie</a:t>
            </a:r>
            <a:r>
              <a:rPr lang="nl" sz="650">
                <a:solidFill>
                  <a:srgbClr val="434343"/>
                </a:solidFill>
                <a:highlight>
                  <a:srgbClr val="E6B8AF"/>
                </a:highlight>
                <a:latin typeface="Montserrat"/>
                <a:ea typeface="Montserrat"/>
                <a:cs typeface="Montserrat"/>
                <a:sym typeface="Montserrat"/>
              </a:rPr>
              <a:t> aan de </a:t>
            </a:r>
            <a:r>
              <a:rPr lang="nl" sz="650">
                <a:solidFill>
                  <a:srgbClr val="434343"/>
                </a:solidFill>
                <a:highlight>
                  <a:srgbClr val="E6B8AF"/>
                </a:highlight>
                <a:uFill>
                  <a:noFill/>
                </a:uFill>
                <a:latin typeface="Montserrat"/>
                <a:ea typeface="Montserrat"/>
                <a:cs typeface="Montserrat"/>
                <a:sym typeface="Montserrat"/>
                <a:hlinkClick r:id="rId7">
                  <a:extLst>
                    <a:ext uri="{A12FA001-AC4F-418D-AE19-62706E023703}">
                      <ahyp:hlinkClr val="tx"/>
                    </a:ext>
                  </a:extLst>
                </a:hlinkClick>
              </a:rPr>
              <a:t>Universiteit van München</a:t>
            </a:r>
            <a:r>
              <a:rPr lang="nl" sz="650">
                <a:solidFill>
                  <a:srgbClr val="434343"/>
                </a:solidFill>
                <a:highlight>
                  <a:srgbClr val="E6B8AF"/>
                </a:highlight>
                <a:latin typeface="Montserrat"/>
                <a:ea typeface="Montserrat"/>
                <a:cs typeface="Montserrat"/>
                <a:sym typeface="Montserrat"/>
              </a:rPr>
              <a:t> waar hij kennis maakte met de filosofie van Nietzsche en met de Russische </a:t>
            </a:r>
            <a:r>
              <a:rPr lang="nl" sz="650">
                <a:solidFill>
                  <a:srgbClr val="434343"/>
                </a:solidFill>
                <a:highlight>
                  <a:srgbClr val="E6B8AF"/>
                </a:highlight>
                <a:uFill>
                  <a:noFill/>
                </a:uFill>
                <a:latin typeface="Montserrat"/>
                <a:ea typeface="Montserrat"/>
                <a:cs typeface="Montserrat"/>
                <a:sym typeface="Montserrat"/>
                <a:hlinkClick r:id="rId8">
                  <a:extLst>
                    <a:ext uri="{A12FA001-AC4F-418D-AE19-62706E023703}">
                      <ahyp:hlinkClr val="tx"/>
                    </a:ext>
                  </a:extLst>
                </a:hlinkClick>
              </a:rPr>
              <a:t>anarchisten</a:t>
            </a:r>
            <a:r>
              <a:rPr lang="nl" sz="650">
                <a:solidFill>
                  <a:srgbClr val="434343"/>
                </a:solidFill>
                <a:highlight>
                  <a:srgbClr val="E6B8AF"/>
                </a:highlight>
                <a:latin typeface="Montserrat"/>
                <a:ea typeface="Montserrat"/>
                <a:cs typeface="Montserrat"/>
                <a:sym typeface="Montserrat"/>
              </a:rPr>
              <a:t>. Vanaf 1909 werkte hij aan zijn doctoraalscriptie over Nietzsche, maar in 1910 verliet hij plotseling de universiteit zonder zijn studies af te maken. Tijdens zijn studies was hij ook zijn katholiek geloof verloren. In 1914 vluchtte hij met zijn latere vrouw </a:t>
            </a:r>
            <a:r>
              <a:rPr lang="nl" sz="650">
                <a:solidFill>
                  <a:srgbClr val="434343"/>
                </a:solidFill>
                <a:highlight>
                  <a:srgbClr val="E6B8AF"/>
                </a:highlight>
                <a:uFill>
                  <a:noFill/>
                </a:uFill>
                <a:latin typeface="Montserrat"/>
                <a:ea typeface="Montserrat"/>
                <a:cs typeface="Montserrat"/>
                <a:sym typeface="Montserrat"/>
                <a:hlinkClick r:id="rId9">
                  <a:extLst>
                    <a:ext uri="{A12FA001-AC4F-418D-AE19-62706E023703}">
                      <ahyp:hlinkClr val="tx"/>
                    </a:ext>
                  </a:extLst>
                </a:hlinkClick>
              </a:rPr>
              <a:t>Emmy Hennings</a:t>
            </a:r>
            <a:r>
              <a:rPr lang="nl" sz="650">
                <a:solidFill>
                  <a:srgbClr val="434343"/>
                </a:solidFill>
                <a:highlight>
                  <a:srgbClr val="E6B8AF"/>
                </a:highlight>
                <a:latin typeface="Montserrat"/>
                <a:ea typeface="Montserrat"/>
                <a:cs typeface="Montserrat"/>
                <a:sym typeface="Montserrat"/>
              </a:rPr>
              <a:t> naar het neutrale </a:t>
            </a:r>
            <a:r>
              <a:rPr lang="nl" sz="650">
                <a:solidFill>
                  <a:srgbClr val="434343"/>
                </a:solidFill>
                <a:highlight>
                  <a:srgbClr val="E6B8AF"/>
                </a:highlight>
                <a:uFill>
                  <a:noFill/>
                </a:uFill>
                <a:latin typeface="Montserrat"/>
                <a:ea typeface="Montserrat"/>
                <a:cs typeface="Montserrat"/>
                <a:sym typeface="Montserrat"/>
                <a:hlinkClick r:id="rId10">
                  <a:extLst>
                    <a:ext uri="{A12FA001-AC4F-418D-AE19-62706E023703}">
                      <ahyp:hlinkClr val="tx"/>
                    </a:ext>
                  </a:extLst>
                </a:hlinkClick>
              </a:rPr>
              <a:t>Zwitserland</a:t>
            </a:r>
            <a:r>
              <a:rPr lang="nl" sz="650">
                <a:solidFill>
                  <a:srgbClr val="434343"/>
                </a:solidFill>
                <a:highlight>
                  <a:srgbClr val="E6B8AF"/>
                </a:highlight>
                <a:latin typeface="Montserrat"/>
                <a:ea typeface="Montserrat"/>
                <a:cs typeface="Montserrat"/>
                <a:sym typeface="Montserrat"/>
              </a:rPr>
              <a:t>.</a:t>
            </a:r>
            <a:endParaRPr sz="650">
              <a:solidFill>
                <a:srgbClr val="434343"/>
              </a:solidFill>
              <a:highlight>
                <a:srgbClr val="E6B8AF"/>
              </a:highlight>
              <a:latin typeface="Montserrat"/>
              <a:ea typeface="Montserrat"/>
              <a:cs typeface="Montserrat"/>
              <a:sym typeface="Montserrat"/>
            </a:endParaRPr>
          </a:p>
          <a:p>
            <a:pPr indent="0" lvl="0" marL="0" rtl="0" algn="l">
              <a:lnSpc>
                <a:spcPct val="115000"/>
              </a:lnSpc>
              <a:spcBef>
                <a:spcPts val="500"/>
              </a:spcBef>
              <a:spcAft>
                <a:spcPts val="0"/>
              </a:spcAft>
              <a:buNone/>
            </a:pPr>
            <a:r>
              <a:rPr lang="nl" sz="650">
                <a:solidFill>
                  <a:srgbClr val="434343"/>
                </a:solidFill>
                <a:highlight>
                  <a:srgbClr val="E6B8AF"/>
                </a:highlight>
                <a:latin typeface="Montserrat"/>
                <a:ea typeface="Montserrat"/>
                <a:cs typeface="Montserrat"/>
                <a:sym typeface="Montserrat"/>
              </a:rPr>
              <a:t>Ball was aanvankelijk een expressionist.</a:t>
            </a:r>
            <a:r>
              <a:rPr baseline="30000" lang="nl" sz="650">
                <a:solidFill>
                  <a:srgbClr val="434343"/>
                </a:solidFill>
                <a:highlight>
                  <a:srgbClr val="E6B8AF"/>
                </a:highlight>
                <a:latin typeface="Montserrat"/>
                <a:ea typeface="Montserrat"/>
                <a:cs typeface="Montserrat"/>
                <a:sym typeface="Montserrat"/>
              </a:rPr>
              <a:t> </a:t>
            </a:r>
            <a:r>
              <a:rPr lang="nl" sz="650">
                <a:solidFill>
                  <a:srgbClr val="434343"/>
                </a:solidFill>
                <a:highlight>
                  <a:srgbClr val="E6B8AF"/>
                </a:highlight>
                <a:latin typeface="Montserrat"/>
                <a:ea typeface="Montserrat"/>
                <a:cs typeface="Montserrat"/>
                <a:sym typeface="Montserrat"/>
              </a:rPr>
              <a:t>In het oorlogsjaar 1916 opende hij met Emmy Hennings </a:t>
            </a:r>
            <a:r>
              <a:rPr i="1" lang="nl" sz="650">
                <a:solidFill>
                  <a:srgbClr val="434343"/>
                </a:solidFill>
                <a:highlight>
                  <a:srgbClr val="E6B8AF"/>
                </a:highlight>
                <a:latin typeface="Montserrat"/>
                <a:ea typeface="Montserrat"/>
                <a:cs typeface="Montserrat"/>
                <a:sym typeface="Montserrat"/>
              </a:rPr>
              <a:t>Cabaret Voltaire</a:t>
            </a:r>
            <a:r>
              <a:rPr lang="nl" sz="650">
                <a:solidFill>
                  <a:srgbClr val="434343"/>
                </a:solidFill>
                <a:highlight>
                  <a:srgbClr val="E6B8AF"/>
                </a:highlight>
                <a:latin typeface="Montserrat"/>
                <a:ea typeface="Montserrat"/>
                <a:cs typeface="Montserrat"/>
                <a:sym typeface="Montserrat"/>
              </a:rPr>
              <a:t>, een klein zaaltje in Zürich, dat ruimte bood aan hooguit 35 tot 50 mensen. Elke avond voerden Ball en zijn dadaïstische vrienden een programma op waarin ze de burger opschrikten met nonsensicale teksten, simultane gedichten. </a:t>
            </a:r>
            <a:endParaRPr sz="650">
              <a:solidFill>
                <a:srgbClr val="434343"/>
              </a:solidFill>
              <a:highlight>
                <a:srgbClr val="E6B8AF"/>
              </a:highlight>
              <a:latin typeface="Montserrat"/>
              <a:ea typeface="Montserrat"/>
              <a:cs typeface="Montserrat"/>
              <a:sym typeface="Montserrat"/>
            </a:endParaRPr>
          </a:p>
          <a:p>
            <a:pPr indent="0" lvl="0" marL="0" rtl="0" algn="l">
              <a:lnSpc>
                <a:spcPct val="115000"/>
              </a:lnSpc>
              <a:spcBef>
                <a:spcPts val="500"/>
              </a:spcBef>
              <a:spcAft>
                <a:spcPts val="0"/>
              </a:spcAft>
              <a:buNone/>
            </a:pPr>
            <a:r>
              <a:rPr lang="nl" sz="650">
                <a:solidFill>
                  <a:srgbClr val="434343"/>
                </a:solidFill>
                <a:highlight>
                  <a:srgbClr val="E6B8AF"/>
                </a:highlight>
                <a:latin typeface="Montserrat"/>
                <a:ea typeface="Montserrat"/>
                <a:cs typeface="Montserrat"/>
                <a:sym typeface="Montserrat"/>
              </a:rPr>
              <a:t>Gedesillusioneerd door de </a:t>
            </a:r>
            <a:r>
              <a:rPr lang="nl" sz="650">
                <a:solidFill>
                  <a:srgbClr val="434343"/>
                </a:solidFill>
                <a:highlight>
                  <a:srgbClr val="E6B8AF"/>
                </a:highlight>
                <a:uFill>
                  <a:noFill/>
                </a:uFill>
                <a:latin typeface="Montserrat"/>
                <a:ea typeface="Montserrat"/>
                <a:cs typeface="Montserrat"/>
                <a:sym typeface="Montserrat"/>
                <a:hlinkClick r:id="rId11">
                  <a:extLst>
                    <a:ext uri="{A12FA001-AC4F-418D-AE19-62706E023703}">
                      <ahyp:hlinkClr val="tx"/>
                    </a:ext>
                  </a:extLst>
                </a:hlinkClick>
              </a:rPr>
              <a:t>Eerste Wereldoorlog</a:t>
            </a:r>
            <a:r>
              <a:rPr lang="nl" sz="650">
                <a:solidFill>
                  <a:srgbClr val="434343"/>
                </a:solidFill>
                <a:highlight>
                  <a:srgbClr val="E6B8AF"/>
                </a:highlight>
                <a:latin typeface="Montserrat"/>
                <a:ea typeface="Montserrat"/>
                <a:cs typeface="Montserrat"/>
                <a:sym typeface="Montserrat"/>
              </a:rPr>
              <a:t> wilde </a:t>
            </a:r>
            <a:r>
              <a:rPr b="1" lang="nl" sz="650">
                <a:solidFill>
                  <a:srgbClr val="434343"/>
                </a:solidFill>
                <a:highlight>
                  <a:srgbClr val="E6B8AF"/>
                </a:highlight>
                <a:latin typeface="Montserrat"/>
                <a:ea typeface="Montserrat"/>
                <a:cs typeface="Montserrat"/>
                <a:sym typeface="Montserrat"/>
              </a:rPr>
              <a:t>Ball met zijn voorstellingen het burgerlijke – en in zijn ogen wellicht</a:t>
            </a:r>
            <a:r>
              <a:rPr b="1" baseline="30000" lang="nl" sz="650">
                <a:solidFill>
                  <a:srgbClr val="434343"/>
                </a:solidFill>
                <a:highlight>
                  <a:srgbClr val="E6B8AF"/>
                </a:highlight>
                <a:latin typeface="Montserrat"/>
                <a:ea typeface="Montserrat"/>
                <a:cs typeface="Montserrat"/>
                <a:sym typeface="Montserrat"/>
              </a:rPr>
              <a:t> </a:t>
            </a:r>
            <a:r>
              <a:rPr b="1" lang="nl" sz="650">
                <a:solidFill>
                  <a:srgbClr val="434343"/>
                </a:solidFill>
                <a:highlight>
                  <a:srgbClr val="E6B8AF"/>
                </a:highlight>
                <a:latin typeface="Montserrat"/>
                <a:ea typeface="Montserrat"/>
                <a:cs typeface="Montserrat"/>
                <a:sym typeface="Montserrat"/>
              </a:rPr>
              <a:t>hypocriete – publiek een spiegel voorhouden.</a:t>
            </a:r>
            <a:r>
              <a:rPr lang="nl" sz="650">
                <a:solidFill>
                  <a:srgbClr val="434343"/>
                </a:solidFill>
                <a:highlight>
                  <a:srgbClr val="E6B8AF"/>
                </a:highlight>
                <a:latin typeface="Montserrat"/>
                <a:ea typeface="Montserrat"/>
                <a:cs typeface="Montserrat"/>
                <a:sym typeface="Montserrat"/>
              </a:rPr>
              <a:t> Dat hij zijn rol hierin uiterst serieus nam blijkt uit het volgende dagboekfragment uit 14 april 1916: </a:t>
            </a:r>
            <a:r>
              <a:rPr i="1" lang="nl" sz="650">
                <a:solidFill>
                  <a:srgbClr val="434343"/>
                </a:solidFill>
                <a:highlight>
                  <a:srgbClr val="E6B8AF"/>
                </a:highlight>
                <a:latin typeface="Montserrat"/>
                <a:ea typeface="Montserrat"/>
                <a:cs typeface="Montserrat"/>
                <a:sym typeface="Montserrat"/>
              </a:rPr>
              <a:t>"Ons Cabaret is een gebaar. Ieder woord dat hier gesproken en gezongen wordt, gewaagt tenminste van dat ene, dat het deze vernederende tijd niet gelukt is ons respect af te dwingen. Wat zou er ook respectabel en imponerend aan kunnen zijn? De kanonnen? Onze grote trom overstemt ze. Het idealisme? Dat is allang een lachertje geworden, in zijn populaire en zijn academische uitgave. De grandioze slachtpartijen en kannibalistische heldendaden? Onze vrijwillige zotheid, onze geestdrift voor de illusie zal ze te schande maken".</a:t>
            </a:r>
            <a:endParaRPr baseline="30000" i="1" sz="650">
              <a:solidFill>
                <a:srgbClr val="434343"/>
              </a:solidFill>
              <a:highlight>
                <a:srgbClr val="E6B8AF"/>
              </a:highlight>
              <a:latin typeface="Montserrat"/>
              <a:ea typeface="Montserrat"/>
              <a:cs typeface="Montserrat"/>
              <a:sym typeface="Montserrat"/>
            </a:endParaRPr>
          </a:p>
          <a:p>
            <a:pPr indent="0" lvl="0" marL="0" rtl="0" algn="l">
              <a:lnSpc>
                <a:spcPct val="115000"/>
              </a:lnSpc>
              <a:spcBef>
                <a:spcPts val="500"/>
              </a:spcBef>
              <a:spcAft>
                <a:spcPts val="0"/>
              </a:spcAft>
              <a:buNone/>
            </a:pPr>
            <a:r>
              <a:rPr lang="nl" sz="650">
                <a:solidFill>
                  <a:srgbClr val="434343"/>
                </a:solidFill>
                <a:highlight>
                  <a:srgbClr val="E6B8AF"/>
                </a:highlight>
                <a:latin typeface="Montserrat"/>
                <a:ea typeface="Montserrat"/>
                <a:cs typeface="Montserrat"/>
                <a:sym typeface="Montserrat"/>
              </a:rPr>
              <a:t>Hij maakte veelal </a:t>
            </a:r>
            <a:r>
              <a:rPr b="1" lang="nl" sz="650">
                <a:solidFill>
                  <a:srgbClr val="434343"/>
                </a:solidFill>
                <a:highlight>
                  <a:srgbClr val="E6B8AF"/>
                </a:highlight>
                <a:uFill>
                  <a:noFill/>
                </a:uFill>
                <a:latin typeface="Montserrat"/>
                <a:ea typeface="Montserrat"/>
                <a:cs typeface="Montserrat"/>
                <a:sym typeface="Montserrat"/>
                <a:hlinkClick r:id="rId12">
                  <a:extLst>
                    <a:ext uri="{A12FA001-AC4F-418D-AE19-62706E023703}">
                      <ahyp:hlinkClr val="tx"/>
                    </a:ext>
                  </a:extLst>
                </a:hlinkClick>
              </a:rPr>
              <a:t>klankgedichten</a:t>
            </a:r>
            <a:r>
              <a:rPr lang="nl" sz="650">
                <a:solidFill>
                  <a:srgbClr val="434343"/>
                </a:solidFill>
                <a:highlight>
                  <a:srgbClr val="E6B8AF"/>
                </a:highlight>
                <a:latin typeface="Montserrat"/>
                <a:ea typeface="Montserrat"/>
                <a:cs typeface="Montserrat"/>
                <a:sym typeface="Montserrat"/>
              </a:rPr>
              <a:t>. Het eerste, uit 1917, had als titel </a:t>
            </a:r>
            <a:r>
              <a:rPr i="1" lang="nl" sz="650">
                <a:solidFill>
                  <a:srgbClr val="434343"/>
                </a:solidFill>
                <a:highlight>
                  <a:srgbClr val="E6B8AF"/>
                </a:highlight>
                <a:latin typeface="Montserrat"/>
                <a:ea typeface="Montserrat"/>
                <a:cs typeface="Montserrat"/>
                <a:sym typeface="Montserrat"/>
              </a:rPr>
              <a:t>Karawane</a:t>
            </a:r>
            <a:r>
              <a:rPr baseline="30000" lang="nl" sz="650">
                <a:solidFill>
                  <a:srgbClr val="434343"/>
                </a:solidFill>
                <a:highlight>
                  <a:srgbClr val="E6B8AF"/>
                </a:highlight>
                <a:latin typeface="Montserrat"/>
                <a:ea typeface="Montserrat"/>
                <a:cs typeface="Montserrat"/>
                <a:sym typeface="Montserrat"/>
              </a:rPr>
              <a:t> </a:t>
            </a:r>
            <a:r>
              <a:rPr lang="nl" sz="650">
                <a:solidFill>
                  <a:srgbClr val="434343"/>
                </a:solidFill>
                <a:highlight>
                  <a:srgbClr val="E6B8AF"/>
                </a:highlight>
                <a:latin typeface="Montserrat"/>
                <a:ea typeface="Montserrat"/>
                <a:cs typeface="Montserrat"/>
                <a:sym typeface="Montserrat"/>
              </a:rPr>
              <a:t>en bestaat uitsluitend uit niet-bestaande woorden. De voordracht van dit gedicht schijnt geleken te hebben op een religieus ritueel en Ball zou tijdens het </a:t>
            </a:r>
            <a:r>
              <a:rPr lang="nl" sz="650">
                <a:solidFill>
                  <a:srgbClr val="434343"/>
                </a:solidFill>
                <a:highlight>
                  <a:srgbClr val="E6B8AF"/>
                </a:highlight>
                <a:uFill>
                  <a:noFill/>
                </a:uFill>
                <a:latin typeface="Montserrat"/>
                <a:ea typeface="Montserrat"/>
                <a:cs typeface="Montserrat"/>
                <a:sym typeface="Montserrat"/>
                <a:hlinkClick r:id="rId13">
                  <a:extLst>
                    <a:ext uri="{A12FA001-AC4F-418D-AE19-62706E023703}">
                      <ahyp:hlinkClr val="tx"/>
                    </a:ext>
                  </a:extLst>
                </a:hlinkClick>
              </a:rPr>
              <a:t>declameren</a:t>
            </a:r>
            <a:r>
              <a:rPr lang="nl" sz="650">
                <a:solidFill>
                  <a:srgbClr val="434343"/>
                </a:solidFill>
                <a:highlight>
                  <a:srgbClr val="E6B8AF"/>
                </a:highlight>
                <a:latin typeface="Montserrat"/>
                <a:ea typeface="Montserrat"/>
                <a:cs typeface="Montserrat"/>
                <a:sym typeface="Montserrat"/>
              </a:rPr>
              <a:t> van dit loze gedicht ineens hebben moeten terugdenken aan zijn katholieke jeugd en aan de </a:t>
            </a:r>
            <a:r>
              <a:rPr lang="nl" sz="650">
                <a:solidFill>
                  <a:srgbClr val="434343"/>
                </a:solidFill>
                <a:highlight>
                  <a:srgbClr val="E6B8AF"/>
                </a:highlight>
                <a:uFill>
                  <a:noFill/>
                </a:uFill>
                <a:latin typeface="Montserrat"/>
                <a:ea typeface="Montserrat"/>
                <a:cs typeface="Montserrat"/>
                <a:sym typeface="Montserrat"/>
                <a:hlinkClick r:id="rId14">
                  <a:extLst>
                    <a:ext uri="{A12FA001-AC4F-418D-AE19-62706E023703}">
                      <ahyp:hlinkClr val="tx"/>
                    </a:ext>
                  </a:extLst>
                </a:hlinkClick>
              </a:rPr>
              <a:t>lamentaties</a:t>
            </a:r>
            <a:r>
              <a:rPr lang="nl" sz="650">
                <a:solidFill>
                  <a:srgbClr val="434343"/>
                </a:solidFill>
                <a:highlight>
                  <a:srgbClr val="E6B8AF"/>
                </a:highlight>
                <a:latin typeface="Montserrat"/>
                <a:ea typeface="Montserrat"/>
                <a:cs typeface="Montserrat"/>
                <a:sym typeface="Montserrat"/>
              </a:rPr>
              <a:t> bij een </a:t>
            </a:r>
            <a:r>
              <a:rPr lang="nl" sz="650">
                <a:solidFill>
                  <a:srgbClr val="434343"/>
                </a:solidFill>
                <a:highlight>
                  <a:srgbClr val="E6B8AF"/>
                </a:highlight>
                <a:uFill>
                  <a:noFill/>
                </a:uFill>
                <a:latin typeface="Montserrat"/>
                <a:ea typeface="Montserrat"/>
                <a:cs typeface="Montserrat"/>
                <a:sym typeface="Montserrat"/>
                <a:hlinkClick r:id="rId15">
                  <a:extLst>
                    <a:ext uri="{A12FA001-AC4F-418D-AE19-62706E023703}">
                      <ahyp:hlinkClr val="tx"/>
                    </a:ext>
                  </a:extLst>
                </a:hlinkClick>
              </a:rPr>
              <a:t>requiem</a:t>
            </a:r>
            <a:r>
              <a:rPr lang="nl" sz="650">
                <a:solidFill>
                  <a:srgbClr val="434343"/>
                </a:solidFill>
                <a:highlight>
                  <a:srgbClr val="E6B8AF"/>
                </a:highlight>
                <a:latin typeface="Montserrat"/>
                <a:ea typeface="Montserrat"/>
                <a:cs typeface="Montserrat"/>
                <a:sym typeface="Montserrat"/>
              </a:rPr>
              <a:t>.</a:t>
            </a:r>
            <a:endParaRPr baseline="30000" sz="650">
              <a:solidFill>
                <a:srgbClr val="434343"/>
              </a:solidFill>
              <a:highlight>
                <a:srgbClr val="E6B8AF"/>
              </a:highlight>
              <a:latin typeface="Montserrat"/>
              <a:ea typeface="Montserrat"/>
              <a:cs typeface="Montserrat"/>
              <a:sym typeface="Montserrat"/>
            </a:endParaRPr>
          </a:p>
          <a:p>
            <a:pPr indent="0" lvl="0" marL="0" rtl="0" algn="l">
              <a:lnSpc>
                <a:spcPct val="115000"/>
              </a:lnSpc>
              <a:spcBef>
                <a:spcPts val="500"/>
              </a:spcBef>
              <a:spcAft>
                <a:spcPts val="0"/>
              </a:spcAft>
              <a:buNone/>
            </a:pPr>
            <a:r>
              <a:t/>
            </a:r>
            <a:endParaRPr sz="600">
              <a:solidFill>
                <a:srgbClr val="434343"/>
              </a:solidFill>
              <a:highlight>
                <a:srgbClr val="E6B8AF"/>
              </a:highlight>
              <a:latin typeface="Montserrat"/>
              <a:ea typeface="Montserrat"/>
              <a:cs typeface="Montserrat"/>
              <a:sym typeface="Montserrat"/>
            </a:endParaRPr>
          </a:p>
          <a:p>
            <a:pPr indent="0" lvl="0" marL="0" rtl="0" algn="l">
              <a:spcBef>
                <a:spcPts val="0"/>
              </a:spcBef>
              <a:spcAft>
                <a:spcPts val="0"/>
              </a:spcAft>
              <a:buNone/>
            </a:pPr>
            <a:r>
              <a:t/>
            </a:r>
            <a:endParaRPr sz="900">
              <a:solidFill>
                <a:srgbClr val="434343"/>
              </a:solidFill>
              <a:highlight>
                <a:srgbClr val="E6B8AF"/>
              </a:highlight>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3"/>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enkele werken</a:t>
            </a:r>
            <a:endParaRPr/>
          </a:p>
        </p:txBody>
      </p:sp>
      <p:pic>
        <p:nvPicPr>
          <p:cNvPr id="141" name="Google Shape;141;p23"/>
          <p:cNvPicPr preferRelativeResize="0"/>
          <p:nvPr/>
        </p:nvPicPr>
        <p:blipFill>
          <a:blip r:embed="rId3">
            <a:alphaModFix/>
          </a:blip>
          <a:stretch>
            <a:fillRect/>
          </a:stretch>
        </p:blipFill>
        <p:spPr>
          <a:xfrm>
            <a:off x="311700" y="1274750"/>
            <a:ext cx="2286000" cy="3248025"/>
          </a:xfrm>
          <a:prstGeom prst="rect">
            <a:avLst/>
          </a:prstGeom>
          <a:noFill/>
          <a:ln>
            <a:noFill/>
          </a:ln>
        </p:spPr>
      </p:pic>
      <p:sp>
        <p:nvSpPr>
          <p:cNvPr id="142" name="Google Shape;142;p23"/>
          <p:cNvSpPr txBox="1"/>
          <p:nvPr/>
        </p:nvSpPr>
        <p:spPr>
          <a:xfrm>
            <a:off x="2673013" y="1274750"/>
            <a:ext cx="1765800" cy="963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nl" sz="750">
                <a:solidFill>
                  <a:srgbClr val="434343"/>
                </a:solidFill>
                <a:highlight>
                  <a:srgbClr val="E6B8AF"/>
                </a:highlight>
                <a:uFill>
                  <a:noFill/>
                </a:uFill>
                <a:latin typeface="Montserrat"/>
                <a:ea typeface="Montserrat"/>
                <a:cs typeface="Montserrat"/>
                <a:sym typeface="Montserrat"/>
                <a:hlinkClick r:id="rId4">
                  <a:extLst>
                    <a:ext uri="{A12FA001-AC4F-418D-AE19-62706E023703}">
                      <ahyp:hlinkClr val="tx"/>
                    </a:ext>
                  </a:extLst>
                </a:hlinkClick>
              </a:rPr>
              <a:t>'The Gift' van de Amerikaan Man Ray uit 1921, een readymade die te zien is in het Museum of Modern Art in New York, een voorbeeld van de voorkeur voor ironie van de dadaïsten.</a:t>
            </a:r>
            <a:endParaRPr sz="750">
              <a:solidFill>
                <a:srgbClr val="434343"/>
              </a:solidFill>
              <a:highlight>
                <a:srgbClr val="E6B8AF"/>
              </a:highlight>
              <a:uFill>
                <a:noFill/>
              </a:uFill>
              <a:latin typeface="Montserrat"/>
              <a:ea typeface="Montserrat"/>
              <a:cs typeface="Montserrat"/>
              <a:sym typeface="Montserrat"/>
              <a:hlinkClick r:id="rId5">
                <a:extLst>
                  <a:ext uri="{A12FA001-AC4F-418D-AE19-62706E023703}">
                    <ahyp:hlinkClr val="tx"/>
                  </a:ext>
                </a:extLst>
              </a:hlinkClick>
            </a:endParaRPr>
          </a:p>
        </p:txBody>
      </p:sp>
      <p:pic>
        <p:nvPicPr>
          <p:cNvPr id="143" name="Google Shape;143;p23"/>
          <p:cNvPicPr preferRelativeResize="0"/>
          <p:nvPr/>
        </p:nvPicPr>
        <p:blipFill>
          <a:blip r:embed="rId6">
            <a:alphaModFix/>
          </a:blip>
          <a:stretch>
            <a:fillRect/>
          </a:stretch>
        </p:blipFill>
        <p:spPr>
          <a:xfrm>
            <a:off x="4514125" y="1093850"/>
            <a:ext cx="2476500" cy="3238500"/>
          </a:xfrm>
          <a:prstGeom prst="rect">
            <a:avLst/>
          </a:prstGeom>
          <a:noFill/>
          <a:ln>
            <a:noFill/>
          </a:ln>
        </p:spPr>
      </p:pic>
      <p:sp>
        <p:nvSpPr>
          <p:cNvPr id="144" name="Google Shape;144;p23"/>
          <p:cNvSpPr txBox="1"/>
          <p:nvPr/>
        </p:nvSpPr>
        <p:spPr>
          <a:xfrm>
            <a:off x="7154850" y="1093850"/>
            <a:ext cx="1389600" cy="3301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nl" sz="750">
                <a:solidFill>
                  <a:srgbClr val="434343"/>
                </a:solidFill>
                <a:highlight>
                  <a:srgbClr val="E6B8AF"/>
                </a:highlight>
                <a:latin typeface="Montserrat"/>
                <a:ea typeface="Montserrat"/>
                <a:cs typeface="Montserrat"/>
                <a:sym typeface="Montserrat"/>
              </a:rPr>
              <a:t>Poëzie van Theo van Doesburg, typografisch uitgewerkt door </a:t>
            </a:r>
            <a:r>
              <a:rPr lang="nl" sz="750">
                <a:solidFill>
                  <a:srgbClr val="434343"/>
                </a:solidFill>
                <a:highlight>
                  <a:srgbClr val="E6B8AF"/>
                </a:highlight>
                <a:uFill>
                  <a:noFill/>
                </a:uFill>
                <a:latin typeface="Montserrat"/>
                <a:ea typeface="Montserrat"/>
                <a:cs typeface="Montserrat"/>
                <a:sym typeface="Montserrat"/>
                <a:hlinkClick r:id="rId7">
                  <a:extLst>
                    <a:ext uri="{A12FA001-AC4F-418D-AE19-62706E023703}">
                      <ahyp:hlinkClr val="tx"/>
                    </a:ext>
                  </a:extLst>
                </a:hlinkClick>
              </a:rPr>
              <a:t>I.K. Bonset</a:t>
            </a:r>
            <a:r>
              <a:rPr lang="nl" sz="750">
                <a:solidFill>
                  <a:srgbClr val="434343"/>
                </a:solidFill>
                <a:highlight>
                  <a:srgbClr val="E6B8AF"/>
                </a:highlight>
                <a:latin typeface="Montserrat"/>
                <a:ea typeface="Montserrat"/>
                <a:cs typeface="Montserrat"/>
                <a:sym typeface="Montserrat"/>
              </a:rPr>
              <a:t>, een voorbeeld van Nederlands dadaïsme.</a:t>
            </a:r>
            <a:endParaRPr sz="750">
              <a:solidFill>
                <a:srgbClr val="434343"/>
              </a:solidFill>
              <a:highlight>
                <a:srgbClr val="E6B8AF"/>
              </a:highlight>
              <a:latin typeface="Montserrat"/>
              <a:ea typeface="Montserrat"/>
              <a:cs typeface="Montserrat"/>
              <a:sym typeface="Montserrat"/>
            </a:endParaRPr>
          </a:p>
          <a:p>
            <a:pPr indent="0" lvl="0" marL="0" rtl="0" algn="l">
              <a:spcBef>
                <a:spcPts val="0"/>
              </a:spcBef>
              <a:spcAft>
                <a:spcPts val="0"/>
              </a:spcAft>
              <a:buNone/>
            </a:pPr>
            <a:r>
              <a:t/>
            </a:r>
            <a:endParaRPr sz="750">
              <a:solidFill>
                <a:srgbClr val="434343"/>
              </a:solidFill>
              <a:highlight>
                <a:srgbClr val="E6B8AF"/>
              </a:highlight>
              <a:latin typeface="Montserrat"/>
              <a:ea typeface="Montserrat"/>
              <a:cs typeface="Montserrat"/>
              <a:sym typeface="Montserrat"/>
            </a:endParaRPr>
          </a:p>
          <a:p>
            <a:pPr indent="0" lvl="0" marL="0" rtl="0" algn="l">
              <a:spcBef>
                <a:spcPts val="0"/>
              </a:spcBef>
              <a:spcAft>
                <a:spcPts val="0"/>
              </a:spcAft>
              <a:buNone/>
            </a:pPr>
            <a:r>
              <a:t/>
            </a:r>
            <a:endParaRPr i="1" sz="750">
              <a:solidFill>
                <a:srgbClr val="434343"/>
              </a:solidFill>
              <a:highlight>
                <a:srgbClr val="E6B8AF"/>
              </a:highlight>
              <a:latin typeface="Montserrat"/>
              <a:ea typeface="Montserrat"/>
              <a:cs typeface="Montserrat"/>
              <a:sym typeface="Montserrat"/>
            </a:endParaRPr>
          </a:p>
          <a:p>
            <a:pPr indent="0" lvl="0" marL="0" rtl="0" algn="l">
              <a:spcBef>
                <a:spcPts val="0"/>
              </a:spcBef>
              <a:spcAft>
                <a:spcPts val="0"/>
              </a:spcAft>
              <a:buNone/>
            </a:pPr>
            <a:r>
              <a:t/>
            </a:r>
            <a:endParaRPr i="1" sz="750">
              <a:solidFill>
                <a:srgbClr val="434343"/>
              </a:solidFill>
              <a:highlight>
                <a:srgbClr val="E6B8AF"/>
              </a:highlight>
              <a:latin typeface="Montserrat"/>
              <a:ea typeface="Montserrat"/>
              <a:cs typeface="Montserrat"/>
              <a:sym typeface="Montserrat"/>
            </a:endParaRPr>
          </a:p>
          <a:p>
            <a:pPr indent="0" lvl="0" marL="0" rtl="0" algn="l">
              <a:spcBef>
                <a:spcPts val="0"/>
              </a:spcBef>
              <a:spcAft>
                <a:spcPts val="0"/>
              </a:spcAft>
              <a:buNone/>
            </a:pPr>
            <a:r>
              <a:t/>
            </a:r>
            <a:endParaRPr i="1" sz="750">
              <a:solidFill>
                <a:srgbClr val="434343"/>
              </a:solidFill>
              <a:highlight>
                <a:srgbClr val="E6B8AF"/>
              </a:highlight>
              <a:latin typeface="Montserrat"/>
              <a:ea typeface="Montserrat"/>
              <a:cs typeface="Montserrat"/>
              <a:sym typeface="Montserrat"/>
            </a:endParaRPr>
          </a:p>
          <a:p>
            <a:pPr indent="0" lvl="0" marL="0" rtl="0" algn="l">
              <a:spcBef>
                <a:spcPts val="0"/>
              </a:spcBef>
              <a:spcAft>
                <a:spcPts val="0"/>
              </a:spcAft>
              <a:buNone/>
            </a:pPr>
            <a:r>
              <a:t/>
            </a:r>
            <a:endParaRPr i="1" sz="750">
              <a:solidFill>
                <a:srgbClr val="434343"/>
              </a:solidFill>
              <a:highlight>
                <a:srgbClr val="E6B8AF"/>
              </a:highlight>
              <a:latin typeface="Montserrat"/>
              <a:ea typeface="Montserrat"/>
              <a:cs typeface="Montserrat"/>
              <a:sym typeface="Montserrat"/>
            </a:endParaRPr>
          </a:p>
          <a:p>
            <a:pPr indent="0" lvl="0" marL="0" rtl="0" algn="l">
              <a:spcBef>
                <a:spcPts val="0"/>
              </a:spcBef>
              <a:spcAft>
                <a:spcPts val="0"/>
              </a:spcAft>
              <a:buNone/>
            </a:pPr>
            <a:r>
              <a:t/>
            </a:r>
            <a:endParaRPr i="1" sz="750">
              <a:solidFill>
                <a:srgbClr val="434343"/>
              </a:solidFill>
              <a:highlight>
                <a:srgbClr val="E6B8AF"/>
              </a:highlight>
              <a:latin typeface="Montserrat"/>
              <a:ea typeface="Montserrat"/>
              <a:cs typeface="Montserrat"/>
              <a:sym typeface="Montserrat"/>
            </a:endParaRPr>
          </a:p>
          <a:p>
            <a:pPr indent="0" lvl="0" marL="0" rtl="0" algn="l">
              <a:spcBef>
                <a:spcPts val="0"/>
              </a:spcBef>
              <a:spcAft>
                <a:spcPts val="0"/>
              </a:spcAft>
              <a:buNone/>
            </a:pPr>
            <a:r>
              <a:t/>
            </a:r>
            <a:endParaRPr i="1" sz="750">
              <a:solidFill>
                <a:srgbClr val="434343"/>
              </a:solidFill>
              <a:highlight>
                <a:srgbClr val="E6B8AF"/>
              </a:highlight>
              <a:latin typeface="Montserrat"/>
              <a:ea typeface="Montserrat"/>
              <a:cs typeface="Montserrat"/>
              <a:sym typeface="Montserrat"/>
            </a:endParaRPr>
          </a:p>
          <a:p>
            <a:pPr indent="0" lvl="0" marL="0" rtl="0" algn="l">
              <a:spcBef>
                <a:spcPts val="0"/>
              </a:spcBef>
              <a:spcAft>
                <a:spcPts val="0"/>
              </a:spcAft>
              <a:buNone/>
            </a:pPr>
            <a:r>
              <a:t/>
            </a:r>
            <a:endParaRPr i="1" sz="750">
              <a:solidFill>
                <a:srgbClr val="434343"/>
              </a:solidFill>
              <a:highlight>
                <a:srgbClr val="E6B8AF"/>
              </a:highlight>
              <a:latin typeface="Montserrat"/>
              <a:ea typeface="Montserrat"/>
              <a:cs typeface="Montserrat"/>
              <a:sym typeface="Montserrat"/>
            </a:endParaRPr>
          </a:p>
          <a:p>
            <a:pPr indent="0" lvl="0" marL="0" rtl="0" algn="l">
              <a:spcBef>
                <a:spcPts val="0"/>
              </a:spcBef>
              <a:spcAft>
                <a:spcPts val="0"/>
              </a:spcAft>
              <a:buNone/>
            </a:pPr>
            <a:r>
              <a:t/>
            </a:r>
            <a:endParaRPr i="1" sz="750">
              <a:solidFill>
                <a:srgbClr val="434343"/>
              </a:solidFill>
              <a:highlight>
                <a:srgbClr val="E6B8AF"/>
              </a:highlight>
              <a:latin typeface="Montserrat"/>
              <a:ea typeface="Montserrat"/>
              <a:cs typeface="Montserrat"/>
              <a:sym typeface="Montserrat"/>
            </a:endParaRPr>
          </a:p>
          <a:p>
            <a:pPr indent="0" lvl="0" marL="0" rtl="0" algn="l">
              <a:spcBef>
                <a:spcPts val="0"/>
              </a:spcBef>
              <a:spcAft>
                <a:spcPts val="0"/>
              </a:spcAft>
              <a:buNone/>
            </a:pPr>
            <a:r>
              <a:t/>
            </a:r>
            <a:endParaRPr i="1" sz="750">
              <a:solidFill>
                <a:srgbClr val="434343"/>
              </a:solidFill>
              <a:highlight>
                <a:srgbClr val="E6B8AF"/>
              </a:highlight>
              <a:latin typeface="Montserrat"/>
              <a:ea typeface="Montserrat"/>
              <a:cs typeface="Montserrat"/>
              <a:sym typeface="Montserrat"/>
            </a:endParaRPr>
          </a:p>
          <a:p>
            <a:pPr indent="0" lvl="0" marL="0" rtl="0" algn="l">
              <a:spcBef>
                <a:spcPts val="0"/>
              </a:spcBef>
              <a:spcAft>
                <a:spcPts val="0"/>
              </a:spcAft>
              <a:buNone/>
            </a:pPr>
            <a:r>
              <a:rPr i="1" lang="nl" sz="750">
                <a:solidFill>
                  <a:srgbClr val="434343"/>
                </a:solidFill>
                <a:highlight>
                  <a:srgbClr val="E6B8AF"/>
                </a:highlight>
                <a:latin typeface="Montserrat"/>
                <a:ea typeface="Montserrat"/>
                <a:cs typeface="Montserrat"/>
                <a:sym typeface="Montserrat"/>
              </a:rPr>
              <a:t>Kunstvormen die de dadaïsten veel gebruikten waren de </a:t>
            </a:r>
            <a:r>
              <a:rPr i="1" lang="nl" sz="750">
                <a:solidFill>
                  <a:srgbClr val="434343"/>
                </a:solidFill>
                <a:highlight>
                  <a:srgbClr val="E6B8AF"/>
                </a:highlight>
                <a:uFill>
                  <a:noFill/>
                </a:uFill>
                <a:latin typeface="Montserrat"/>
                <a:ea typeface="Montserrat"/>
                <a:cs typeface="Montserrat"/>
                <a:sym typeface="Montserrat"/>
                <a:hlinkClick r:id="rId8">
                  <a:extLst>
                    <a:ext uri="{A12FA001-AC4F-418D-AE19-62706E023703}">
                      <ahyp:hlinkClr val="tx"/>
                    </a:ext>
                  </a:extLst>
                </a:hlinkClick>
              </a:rPr>
              <a:t>collage</a:t>
            </a:r>
            <a:r>
              <a:rPr i="1" lang="nl" sz="750">
                <a:solidFill>
                  <a:srgbClr val="434343"/>
                </a:solidFill>
                <a:highlight>
                  <a:srgbClr val="E6B8AF"/>
                </a:highlight>
                <a:latin typeface="Montserrat"/>
                <a:ea typeface="Montserrat"/>
                <a:cs typeface="Montserrat"/>
                <a:sym typeface="Montserrat"/>
              </a:rPr>
              <a:t>, de </a:t>
            </a:r>
            <a:r>
              <a:rPr i="1" lang="nl" sz="750">
                <a:solidFill>
                  <a:srgbClr val="434343"/>
                </a:solidFill>
                <a:highlight>
                  <a:srgbClr val="E6B8AF"/>
                </a:highlight>
                <a:uFill>
                  <a:noFill/>
                </a:uFill>
                <a:latin typeface="Montserrat"/>
                <a:ea typeface="Montserrat"/>
                <a:cs typeface="Montserrat"/>
                <a:sym typeface="Montserrat"/>
                <a:hlinkClick r:id="rId9">
                  <a:extLst>
                    <a:ext uri="{A12FA001-AC4F-418D-AE19-62706E023703}">
                      <ahyp:hlinkClr val="tx"/>
                    </a:ext>
                  </a:extLst>
                </a:hlinkClick>
              </a:rPr>
              <a:t>assemblage</a:t>
            </a:r>
            <a:r>
              <a:rPr i="1" lang="nl" sz="750">
                <a:solidFill>
                  <a:srgbClr val="434343"/>
                </a:solidFill>
                <a:highlight>
                  <a:srgbClr val="E6B8AF"/>
                </a:highlight>
                <a:latin typeface="Montserrat"/>
                <a:ea typeface="Montserrat"/>
                <a:cs typeface="Montserrat"/>
                <a:sym typeface="Montserrat"/>
              </a:rPr>
              <a:t> en in de dichtkunst de </a:t>
            </a:r>
            <a:r>
              <a:rPr i="1" lang="nl" sz="750">
                <a:solidFill>
                  <a:srgbClr val="434343"/>
                </a:solidFill>
                <a:highlight>
                  <a:srgbClr val="E6B8AF"/>
                </a:highlight>
                <a:uFill>
                  <a:noFill/>
                </a:uFill>
                <a:latin typeface="Montserrat"/>
                <a:ea typeface="Montserrat"/>
                <a:cs typeface="Montserrat"/>
                <a:sym typeface="Montserrat"/>
                <a:hlinkClick r:id="rId10">
                  <a:extLst>
                    <a:ext uri="{A12FA001-AC4F-418D-AE19-62706E023703}">
                      <ahyp:hlinkClr val="tx"/>
                    </a:ext>
                  </a:extLst>
                </a:hlinkClick>
              </a:rPr>
              <a:t>nonsensgedichten</a:t>
            </a:r>
            <a:r>
              <a:rPr i="1" lang="nl" sz="750">
                <a:solidFill>
                  <a:srgbClr val="434343"/>
                </a:solidFill>
                <a:highlight>
                  <a:srgbClr val="E6B8AF"/>
                </a:highlight>
                <a:latin typeface="Montserrat"/>
                <a:ea typeface="Montserrat"/>
                <a:cs typeface="Montserrat"/>
                <a:sym typeface="Montserrat"/>
              </a:rPr>
              <a:t> die puur gericht waren op </a:t>
            </a:r>
            <a:r>
              <a:rPr i="1" lang="nl" sz="750">
                <a:solidFill>
                  <a:srgbClr val="434343"/>
                </a:solidFill>
                <a:highlight>
                  <a:srgbClr val="E6B8AF"/>
                </a:highlight>
                <a:uFill>
                  <a:noFill/>
                </a:uFill>
                <a:latin typeface="Montserrat"/>
                <a:ea typeface="Montserrat"/>
                <a:cs typeface="Montserrat"/>
                <a:sym typeface="Montserrat"/>
                <a:hlinkClick r:id="rId11">
                  <a:extLst>
                    <a:ext uri="{A12FA001-AC4F-418D-AE19-62706E023703}">
                      <ahyp:hlinkClr val="tx"/>
                    </a:ext>
                  </a:extLst>
                </a:hlinkClick>
              </a:rPr>
              <a:t>klankuitingen</a:t>
            </a:r>
            <a:r>
              <a:rPr i="1" lang="nl" sz="750">
                <a:solidFill>
                  <a:srgbClr val="434343"/>
                </a:solidFill>
                <a:highlight>
                  <a:srgbClr val="E6B8AF"/>
                </a:highlight>
                <a:latin typeface="Montserrat"/>
                <a:ea typeface="Montserrat"/>
                <a:cs typeface="Montserrat"/>
                <a:sym typeface="Montserrat"/>
              </a:rPr>
              <a:t>, meer bepaald het simultane gedicht en het bruïtistische gedicht</a:t>
            </a:r>
            <a:r>
              <a:rPr lang="nl" sz="750">
                <a:solidFill>
                  <a:srgbClr val="434343"/>
                </a:solidFill>
                <a:highlight>
                  <a:srgbClr val="E6B8AF"/>
                </a:highlight>
                <a:latin typeface="Montserrat"/>
                <a:ea typeface="Montserrat"/>
                <a:cs typeface="Montserrat"/>
                <a:sym typeface="Montserrat"/>
              </a:rPr>
              <a:t>.</a:t>
            </a:r>
            <a:endParaRPr sz="1100">
              <a:solidFill>
                <a:srgbClr val="434343"/>
              </a:solidFill>
              <a:highlight>
                <a:srgbClr val="E6B8AF"/>
              </a:highlight>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4"/>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surrealisme- Dali</a:t>
            </a:r>
            <a:endParaRPr/>
          </a:p>
        </p:txBody>
      </p:sp>
      <p:sp>
        <p:nvSpPr>
          <p:cNvPr id="150" name="Google Shape;150;p24"/>
          <p:cNvSpPr txBox="1"/>
          <p:nvPr>
            <p:ph idx="1" type="body"/>
          </p:nvPr>
        </p:nvSpPr>
        <p:spPr>
          <a:xfrm>
            <a:off x="311700" y="1228675"/>
            <a:ext cx="8520600" cy="3340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51" name="Google Shape;151;p24"/>
          <p:cNvPicPr preferRelativeResize="0"/>
          <p:nvPr/>
        </p:nvPicPr>
        <p:blipFill>
          <a:blip r:embed="rId3">
            <a:alphaModFix amt="27000"/>
          </a:blip>
          <a:stretch>
            <a:fillRect/>
          </a:stretch>
        </p:blipFill>
        <p:spPr>
          <a:xfrm>
            <a:off x="5200992" y="0"/>
            <a:ext cx="3943016" cy="5143501"/>
          </a:xfrm>
          <a:prstGeom prst="rect">
            <a:avLst/>
          </a:prstGeom>
          <a:noFill/>
          <a:ln>
            <a:noFill/>
          </a:ln>
        </p:spPr>
      </p:pic>
      <p:sp>
        <p:nvSpPr>
          <p:cNvPr id="152" name="Google Shape;152;p24"/>
          <p:cNvSpPr txBox="1"/>
          <p:nvPr/>
        </p:nvSpPr>
        <p:spPr>
          <a:xfrm>
            <a:off x="3431350" y="700425"/>
            <a:ext cx="629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pic>
        <p:nvPicPr>
          <p:cNvPr descr="An Andalusian Dog aka Un Chien Andalou is a Avant-Garde movie made by Luis Buñuel in 1929. The movie was made without sound at first. &#10;Luis Buñuel Portolés was a worldwide known Spanish filmmaker who worked in Spain, Mexico and France." id="153" name="Google Shape;153;p24" title="An Andalusian Dog 1929  - Luis Buñuel">
            <a:hlinkClick r:id="rId4"/>
          </p:cNvPr>
          <p:cNvPicPr preferRelativeResize="0"/>
          <p:nvPr/>
        </p:nvPicPr>
        <p:blipFill>
          <a:blip r:embed="rId5">
            <a:alphaModFix/>
          </a:blip>
          <a:stretch>
            <a:fillRect/>
          </a:stretch>
        </p:blipFill>
        <p:spPr>
          <a:xfrm>
            <a:off x="311700" y="1228675"/>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1000"/>
                                        <p:tgtEl>
                                          <p:spTgt spid="1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5"/>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Antonin Artaud</a:t>
            </a:r>
            <a:endParaRPr/>
          </a:p>
        </p:txBody>
      </p:sp>
      <p:sp>
        <p:nvSpPr>
          <p:cNvPr id="159" name="Google Shape;159;p25"/>
          <p:cNvSpPr txBox="1"/>
          <p:nvPr>
            <p:ph idx="1" type="body"/>
          </p:nvPr>
        </p:nvSpPr>
        <p:spPr>
          <a:xfrm>
            <a:off x="311700" y="1228675"/>
            <a:ext cx="8520600" cy="3340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descr=" " id="160" name="Google Shape;160;p25" title="Artaud.mov">
            <a:hlinkClick r:id="rId3"/>
          </p:cNvPr>
          <p:cNvPicPr preferRelativeResize="0"/>
          <p:nvPr/>
        </p:nvPicPr>
        <p:blipFill>
          <a:blip r:embed="rId4">
            <a:alphaModFix/>
          </a:blip>
          <a:stretch>
            <a:fillRect/>
          </a:stretch>
        </p:blipFill>
        <p:spPr>
          <a:xfrm>
            <a:off x="311700" y="1184275"/>
            <a:ext cx="4572000" cy="3429000"/>
          </a:xfrm>
          <a:prstGeom prst="rect">
            <a:avLst/>
          </a:prstGeom>
          <a:noFill/>
          <a:ln>
            <a:noFill/>
          </a:ln>
        </p:spPr>
      </p:pic>
      <p:sp>
        <p:nvSpPr>
          <p:cNvPr id="161" name="Google Shape;161;p25"/>
          <p:cNvSpPr txBox="1"/>
          <p:nvPr/>
        </p:nvSpPr>
        <p:spPr>
          <a:xfrm>
            <a:off x="4994925" y="1184275"/>
            <a:ext cx="3573000" cy="3326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500"/>
              </a:spcBef>
              <a:spcAft>
                <a:spcPts val="0"/>
              </a:spcAft>
              <a:buNone/>
            </a:pPr>
            <a:r>
              <a:rPr b="1" lang="nl" sz="650">
                <a:solidFill>
                  <a:srgbClr val="434343"/>
                </a:solidFill>
                <a:highlight>
                  <a:srgbClr val="E6B8AF"/>
                </a:highlight>
                <a:latin typeface="Montserrat"/>
                <a:ea typeface="Montserrat"/>
                <a:cs typeface="Montserrat"/>
                <a:sym typeface="Montserrat"/>
              </a:rPr>
              <a:t>Antonin Artaud</a:t>
            </a:r>
            <a:r>
              <a:rPr lang="nl" sz="650">
                <a:solidFill>
                  <a:srgbClr val="434343"/>
                </a:solidFill>
                <a:highlight>
                  <a:srgbClr val="E6B8AF"/>
                </a:highlight>
                <a:latin typeface="Montserrat"/>
                <a:ea typeface="Montserrat"/>
                <a:cs typeface="Montserrat"/>
                <a:sym typeface="Montserrat"/>
              </a:rPr>
              <a:t> was een </a:t>
            </a:r>
            <a:r>
              <a:rPr lang="nl" sz="650">
                <a:solidFill>
                  <a:srgbClr val="434343"/>
                </a:solidFill>
                <a:highlight>
                  <a:srgbClr val="E6B8AF"/>
                </a:highlight>
                <a:uFill>
                  <a:noFill/>
                </a:uFill>
                <a:latin typeface="Montserrat"/>
                <a:ea typeface="Montserrat"/>
                <a:cs typeface="Montserrat"/>
                <a:sym typeface="Montserrat"/>
                <a:hlinkClick r:id="rId5">
                  <a:extLst>
                    <a:ext uri="{A12FA001-AC4F-418D-AE19-62706E023703}">
                      <ahyp:hlinkClr val="tx"/>
                    </a:ext>
                  </a:extLst>
                </a:hlinkClick>
              </a:rPr>
              <a:t>Frans</a:t>
            </a:r>
            <a:r>
              <a:rPr lang="nl" sz="650">
                <a:solidFill>
                  <a:srgbClr val="434343"/>
                </a:solidFill>
                <a:highlight>
                  <a:srgbClr val="E6B8AF"/>
                </a:highlight>
                <a:latin typeface="Montserrat"/>
                <a:ea typeface="Montserrat"/>
                <a:cs typeface="Montserrat"/>
                <a:sym typeface="Montserrat"/>
              </a:rPr>
              <a:t> </a:t>
            </a:r>
            <a:r>
              <a:rPr lang="nl" sz="650">
                <a:solidFill>
                  <a:srgbClr val="434343"/>
                </a:solidFill>
                <a:highlight>
                  <a:srgbClr val="E6B8AF"/>
                </a:highlight>
                <a:uFill>
                  <a:noFill/>
                </a:uFill>
                <a:latin typeface="Montserrat"/>
                <a:ea typeface="Montserrat"/>
                <a:cs typeface="Montserrat"/>
                <a:sym typeface="Montserrat"/>
                <a:hlinkClick r:id="rId6">
                  <a:extLst>
                    <a:ext uri="{A12FA001-AC4F-418D-AE19-62706E023703}">
                      <ahyp:hlinkClr val="tx"/>
                    </a:ext>
                  </a:extLst>
                </a:hlinkClick>
              </a:rPr>
              <a:t>avant-gardistisch</a:t>
            </a:r>
            <a:r>
              <a:rPr lang="nl" sz="650">
                <a:solidFill>
                  <a:srgbClr val="434343"/>
                </a:solidFill>
                <a:highlight>
                  <a:srgbClr val="E6B8AF"/>
                </a:highlight>
                <a:latin typeface="Montserrat"/>
                <a:ea typeface="Montserrat"/>
                <a:cs typeface="Montserrat"/>
                <a:sym typeface="Montserrat"/>
              </a:rPr>
              <a:t> </a:t>
            </a:r>
            <a:r>
              <a:rPr lang="nl" sz="650">
                <a:solidFill>
                  <a:srgbClr val="434343"/>
                </a:solidFill>
                <a:highlight>
                  <a:srgbClr val="E6B8AF"/>
                </a:highlight>
                <a:uFill>
                  <a:noFill/>
                </a:uFill>
                <a:latin typeface="Montserrat"/>
                <a:ea typeface="Montserrat"/>
                <a:cs typeface="Montserrat"/>
                <a:sym typeface="Montserrat"/>
                <a:hlinkClick r:id="rId7">
                  <a:extLst>
                    <a:ext uri="{A12FA001-AC4F-418D-AE19-62706E023703}">
                      <ahyp:hlinkClr val="tx"/>
                    </a:ext>
                  </a:extLst>
                </a:hlinkClick>
              </a:rPr>
              <a:t>toneelschrijver</a:t>
            </a:r>
            <a:r>
              <a:rPr lang="nl" sz="650">
                <a:solidFill>
                  <a:srgbClr val="434343"/>
                </a:solidFill>
                <a:highlight>
                  <a:srgbClr val="E6B8AF"/>
                </a:highlight>
                <a:latin typeface="Montserrat"/>
                <a:ea typeface="Montserrat"/>
                <a:cs typeface="Montserrat"/>
                <a:sym typeface="Montserrat"/>
              </a:rPr>
              <a:t>- en </a:t>
            </a:r>
            <a:r>
              <a:rPr lang="nl" sz="650">
                <a:solidFill>
                  <a:srgbClr val="434343"/>
                </a:solidFill>
                <a:highlight>
                  <a:srgbClr val="E6B8AF"/>
                </a:highlight>
                <a:uFill>
                  <a:noFill/>
                </a:uFill>
                <a:latin typeface="Montserrat"/>
                <a:ea typeface="Montserrat"/>
                <a:cs typeface="Montserrat"/>
                <a:sym typeface="Montserrat"/>
                <a:hlinkClick r:id="rId8">
                  <a:extLst>
                    <a:ext uri="{A12FA001-AC4F-418D-AE19-62706E023703}">
                      <ahyp:hlinkClr val="tx"/>
                    </a:ext>
                  </a:extLst>
                </a:hlinkClick>
              </a:rPr>
              <a:t>criticus</a:t>
            </a:r>
            <a:r>
              <a:rPr lang="nl" sz="650">
                <a:solidFill>
                  <a:srgbClr val="434343"/>
                </a:solidFill>
                <a:highlight>
                  <a:srgbClr val="E6B8AF"/>
                </a:highlight>
                <a:latin typeface="Montserrat"/>
                <a:ea typeface="Montserrat"/>
                <a:cs typeface="Montserrat"/>
                <a:sym typeface="Montserrat"/>
              </a:rPr>
              <a:t>, </a:t>
            </a:r>
            <a:r>
              <a:rPr lang="nl" sz="650">
                <a:solidFill>
                  <a:srgbClr val="434343"/>
                </a:solidFill>
                <a:highlight>
                  <a:srgbClr val="E6B8AF"/>
                </a:highlight>
                <a:uFill>
                  <a:noFill/>
                </a:uFill>
                <a:latin typeface="Montserrat"/>
                <a:ea typeface="Montserrat"/>
                <a:cs typeface="Montserrat"/>
                <a:sym typeface="Montserrat"/>
                <a:hlinkClick r:id="rId9">
                  <a:extLst>
                    <a:ext uri="{A12FA001-AC4F-418D-AE19-62706E023703}">
                      <ahyp:hlinkClr val="tx"/>
                    </a:ext>
                  </a:extLst>
                </a:hlinkClick>
              </a:rPr>
              <a:t>dichter</a:t>
            </a:r>
            <a:r>
              <a:rPr lang="nl" sz="650">
                <a:solidFill>
                  <a:srgbClr val="434343"/>
                </a:solidFill>
                <a:highlight>
                  <a:srgbClr val="E6B8AF"/>
                </a:highlight>
                <a:latin typeface="Montserrat"/>
                <a:ea typeface="Montserrat"/>
                <a:cs typeface="Montserrat"/>
                <a:sym typeface="Montserrat"/>
              </a:rPr>
              <a:t>, </a:t>
            </a:r>
            <a:r>
              <a:rPr lang="nl" sz="650">
                <a:solidFill>
                  <a:srgbClr val="434343"/>
                </a:solidFill>
                <a:highlight>
                  <a:srgbClr val="E6B8AF"/>
                </a:highlight>
                <a:uFill>
                  <a:noFill/>
                </a:uFill>
                <a:latin typeface="Montserrat"/>
                <a:ea typeface="Montserrat"/>
                <a:cs typeface="Montserrat"/>
                <a:sym typeface="Montserrat"/>
                <a:hlinkClick r:id="rId10">
                  <a:extLst>
                    <a:ext uri="{A12FA001-AC4F-418D-AE19-62706E023703}">
                      <ahyp:hlinkClr val="tx"/>
                    </a:ext>
                  </a:extLst>
                </a:hlinkClick>
              </a:rPr>
              <a:t>acteur</a:t>
            </a:r>
            <a:r>
              <a:rPr lang="nl" sz="650">
                <a:solidFill>
                  <a:srgbClr val="434343"/>
                </a:solidFill>
                <a:highlight>
                  <a:srgbClr val="E6B8AF"/>
                </a:highlight>
                <a:latin typeface="Montserrat"/>
                <a:ea typeface="Montserrat"/>
                <a:cs typeface="Montserrat"/>
                <a:sym typeface="Montserrat"/>
              </a:rPr>
              <a:t> en </a:t>
            </a:r>
            <a:r>
              <a:rPr lang="nl" sz="650">
                <a:solidFill>
                  <a:srgbClr val="434343"/>
                </a:solidFill>
                <a:highlight>
                  <a:srgbClr val="E6B8AF"/>
                </a:highlight>
                <a:uFill>
                  <a:noFill/>
                </a:uFill>
                <a:latin typeface="Montserrat"/>
                <a:ea typeface="Montserrat"/>
                <a:cs typeface="Montserrat"/>
                <a:sym typeface="Montserrat"/>
                <a:hlinkClick r:id="rId11">
                  <a:extLst>
                    <a:ext uri="{A12FA001-AC4F-418D-AE19-62706E023703}">
                      <ahyp:hlinkClr val="tx"/>
                    </a:ext>
                  </a:extLst>
                </a:hlinkClick>
              </a:rPr>
              <a:t>regisseur</a:t>
            </a:r>
            <a:r>
              <a:rPr lang="nl" sz="650">
                <a:solidFill>
                  <a:srgbClr val="434343"/>
                </a:solidFill>
                <a:highlight>
                  <a:srgbClr val="E6B8AF"/>
                </a:highlight>
                <a:latin typeface="Montserrat"/>
                <a:ea typeface="Montserrat"/>
                <a:cs typeface="Montserrat"/>
                <a:sym typeface="Montserrat"/>
              </a:rPr>
              <a:t>. Hij behoorde enige tijd tot de </a:t>
            </a:r>
            <a:r>
              <a:rPr lang="nl" sz="650">
                <a:solidFill>
                  <a:srgbClr val="434343"/>
                </a:solidFill>
                <a:highlight>
                  <a:srgbClr val="E6B8AF"/>
                </a:highlight>
                <a:uFill>
                  <a:noFill/>
                </a:uFill>
                <a:latin typeface="Montserrat"/>
                <a:ea typeface="Montserrat"/>
                <a:cs typeface="Montserrat"/>
                <a:sym typeface="Montserrat"/>
                <a:hlinkClick r:id="rId12">
                  <a:extLst>
                    <a:ext uri="{A12FA001-AC4F-418D-AE19-62706E023703}">
                      <ahyp:hlinkClr val="tx"/>
                    </a:ext>
                  </a:extLst>
                </a:hlinkClick>
              </a:rPr>
              <a:t>surrealisten</a:t>
            </a:r>
            <a:r>
              <a:rPr lang="nl" sz="650">
                <a:solidFill>
                  <a:srgbClr val="434343"/>
                </a:solidFill>
                <a:highlight>
                  <a:srgbClr val="E6B8AF"/>
                </a:highlight>
                <a:latin typeface="Montserrat"/>
                <a:ea typeface="Montserrat"/>
                <a:cs typeface="Montserrat"/>
                <a:sym typeface="Montserrat"/>
              </a:rPr>
              <a:t>.</a:t>
            </a:r>
            <a:endParaRPr sz="650">
              <a:solidFill>
                <a:srgbClr val="434343"/>
              </a:solidFill>
              <a:highlight>
                <a:srgbClr val="E6B8AF"/>
              </a:highlight>
              <a:latin typeface="Montserrat"/>
              <a:ea typeface="Montserrat"/>
              <a:cs typeface="Montserrat"/>
              <a:sym typeface="Montserrat"/>
            </a:endParaRPr>
          </a:p>
          <a:p>
            <a:pPr indent="0" lvl="0" marL="0" rtl="0" algn="l">
              <a:lnSpc>
                <a:spcPct val="115000"/>
              </a:lnSpc>
              <a:spcBef>
                <a:spcPts val="500"/>
              </a:spcBef>
              <a:spcAft>
                <a:spcPts val="0"/>
              </a:spcAft>
              <a:buNone/>
            </a:pPr>
            <a:r>
              <a:rPr lang="nl" sz="650">
                <a:solidFill>
                  <a:srgbClr val="434343"/>
                </a:solidFill>
                <a:highlight>
                  <a:srgbClr val="E6B8AF"/>
                </a:highlight>
                <a:latin typeface="Montserrat"/>
                <a:ea typeface="Montserrat"/>
                <a:cs typeface="Montserrat"/>
                <a:sym typeface="Montserrat"/>
              </a:rPr>
              <a:t>Antonin Artaud wiens vooruitstrevende ideeën tijdens zijn leven met onbegrip werden ontvangen, is vooral belangrijk als </a:t>
            </a:r>
            <a:r>
              <a:rPr lang="nl" sz="650">
                <a:solidFill>
                  <a:srgbClr val="434343"/>
                </a:solidFill>
                <a:highlight>
                  <a:srgbClr val="E6B8AF"/>
                </a:highlight>
                <a:uFill>
                  <a:noFill/>
                </a:uFill>
                <a:latin typeface="Montserrat"/>
                <a:ea typeface="Montserrat"/>
                <a:cs typeface="Montserrat"/>
                <a:sym typeface="Montserrat"/>
                <a:hlinkClick r:id="rId13">
                  <a:extLst>
                    <a:ext uri="{A12FA001-AC4F-418D-AE19-62706E023703}">
                      <ahyp:hlinkClr val="tx"/>
                    </a:ext>
                  </a:extLst>
                </a:hlinkClick>
              </a:rPr>
              <a:t>theoreticus</a:t>
            </a:r>
            <a:r>
              <a:rPr lang="nl" sz="650">
                <a:solidFill>
                  <a:srgbClr val="434343"/>
                </a:solidFill>
                <a:highlight>
                  <a:srgbClr val="E6B8AF"/>
                </a:highlight>
                <a:latin typeface="Montserrat"/>
                <a:ea typeface="Montserrat"/>
                <a:cs typeface="Montserrat"/>
                <a:sym typeface="Montserrat"/>
              </a:rPr>
              <a:t> van het </a:t>
            </a:r>
            <a:r>
              <a:rPr b="1" lang="nl" sz="650">
                <a:solidFill>
                  <a:srgbClr val="434343"/>
                </a:solidFill>
                <a:highlight>
                  <a:srgbClr val="E6B8AF"/>
                </a:highlight>
                <a:latin typeface="Montserrat"/>
                <a:ea typeface="Montserrat"/>
                <a:cs typeface="Montserrat"/>
                <a:sym typeface="Montserrat"/>
              </a:rPr>
              <a:t>vernieuwend </a:t>
            </a:r>
            <a:r>
              <a:rPr lang="nl" sz="650">
                <a:solidFill>
                  <a:srgbClr val="434343"/>
                </a:solidFill>
                <a:highlight>
                  <a:srgbClr val="E6B8AF"/>
                </a:highlight>
                <a:uFill>
                  <a:noFill/>
                </a:uFill>
                <a:latin typeface="Montserrat"/>
                <a:ea typeface="Montserrat"/>
                <a:cs typeface="Montserrat"/>
                <a:sym typeface="Montserrat"/>
                <a:hlinkClick r:id="rId14">
                  <a:extLst>
                    <a:ext uri="{A12FA001-AC4F-418D-AE19-62706E023703}">
                      <ahyp:hlinkClr val="tx"/>
                    </a:ext>
                  </a:extLst>
                </a:hlinkClick>
              </a:rPr>
              <a:t>theater</a:t>
            </a:r>
            <a:r>
              <a:rPr lang="nl" sz="650">
                <a:solidFill>
                  <a:srgbClr val="434343"/>
                </a:solidFill>
                <a:highlight>
                  <a:srgbClr val="E6B8AF"/>
                </a:highlight>
                <a:latin typeface="Montserrat"/>
                <a:ea typeface="Montserrat"/>
                <a:cs typeface="Montserrat"/>
                <a:sym typeface="Montserrat"/>
              </a:rPr>
              <a:t>. Artaud wilde terug naar het mysteriespel om zodoende de oerangsten en oerdriften van de mens zichtbaar te maken. Hij pleitte voor een zogenaamd </a:t>
            </a:r>
            <a:r>
              <a:rPr b="1" lang="nl" sz="650">
                <a:solidFill>
                  <a:srgbClr val="434343"/>
                </a:solidFill>
                <a:highlight>
                  <a:srgbClr val="E6B8AF"/>
                </a:highlight>
                <a:latin typeface="Montserrat"/>
                <a:ea typeface="Montserrat"/>
                <a:cs typeface="Montserrat"/>
                <a:sym typeface="Montserrat"/>
              </a:rPr>
              <a:t>"wreed theater",</a:t>
            </a:r>
            <a:r>
              <a:rPr lang="nl" sz="650">
                <a:solidFill>
                  <a:srgbClr val="434343"/>
                </a:solidFill>
                <a:highlight>
                  <a:srgbClr val="E6B8AF"/>
                </a:highlight>
                <a:latin typeface="Montserrat"/>
                <a:ea typeface="Montserrat"/>
                <a:cs typeface="Montserrat"/>
                <a:sym typeface="Montserrat"/>
              </a:rPr>
              <a:t> een schokkende en onthullende vorm van </a:t>
            </a:r>
            <a:r>
              <a:rPr lang="nl" sz="650">
                <a:solidFill>
                  <a:srgbClr val="434343"/>
                </a:solidFill>
                <a:highlight>
                  <a:srgbClr val="E6B8AF"/>
                </a:highlight>
                <a:uFill>
                  <a:noFill/>
                </a:uFill>
                <a:latin typeface="Montserrat"/>
                <a:ea typeface="Montserrat"/>
                <a:cs typeface="Montserrat"/>
                <a:sym typeface="Montserrat"/>
                <a:hlinkClick r:id="rId15">
                  <a:extLst>
                    <a:ext uri="{A12FA001-AC4F-418D-AE19-62706E023703}">
                      <ahyp:hlinkClr val="tx"/>
                    </a:ext>
                  </a:extLst>
                </a:hlinkClick>
              </a:rPr>
              <a:t>toneel</a:t>
            </a:r>
            <a:r>
              <a:rPr lang="nl" sz="650">
                <a:solidFill>
                  <a:srgbClr val="434343"/>
                </a:solidFill>
                <a:highlight>
                  <a:srgbClr val="E6B8AF"/>
                </a:highlight>
                <a:latin typeface="Montserrat"/>
                <a:ea typeface="Montserrat"/>
                <a:cs typeface="Montserrat"/>
                <a:sym typeface="Montserrat"/>
              </a:rPr>
              <a:t>. Een term om deze vorm van theater te duiden is </a:t>
            </a:r>
            <a:r>
              <a:rPr b="1" lang="nl" sz="650">
                <a:solidFill>
                  <a:srgbClr val="434343"/>
                </a:solidFill>
                <a:highlight>
                  <a:srgbClr val="E6B8AF"/>
                </a:highlight>
                <a:uFill>
                  <a:noFill/>
                </a:uFill>
                <a:latin typeface="Montserrat"/>
                <a:ea typeface="Montserrat"/>
                <a:cs typeface="Montserrat"/>
                <a:sym typeface="Montserrat"/>
                <a:hlinkClick r:id="rId16">
                  <a:extLst>
                    <a:ext uri="{A12FA001-AC4F-418D-AE19-62706E023703}">
                      <ahyp:hlinkClr val="tx"/>
                    </a:ext>
                  </a:extLst>
                </a:hlinkClick>
              </a:rPr>
              <a:t>le théâtre de la cruauté</a:t>
            </a:r>
            <a:r>
              <a:rPr b="1" lang="nl" sz="650">
                <a:solidFill>
                  <a:srgbClr val="434343"/>
                </a:solidFill>
                <a:highlight>
                  <a:srgbClr val="E6B8AF"/>
                </a:highlight>
                <a:latin typeface="Montserrat"/>
                <a:ea typeface="Montserrat"/>
                <a:cs typeface="Montserrat"/>
                <a:sym typeface="Montserrat"/>
              </a:rPr>
              <a:t>. </a:t>
            </a:r>
            <a:r>
              <a:rPr lang="nl" sz="650">
                <a:solidFill>
                  <a:srgbClr val="434343"/>
                </a:solidFill>
                <a:highlight>
                  <a:srgbClr val="E6B8AF"/>
                </a:highlight>
                <a:latin typeface="Montserrat"/>
                <a:ea typeface="Montserrat"/>
                <a:cs typeface="Montserrat"/>
                <a:sym typeface="Montserrat"/>
              </a:rPr>
              <a:t>Zijn </a:t>
            </a:r>
            <a:r>
              <a:rPr lang="nl" sz="650">
                <a:solidFill>
                  <a:srgbClr val="434343"/>
                </a:solidFill>
                <a:highlight>
                  <a:srgbClr val="E6B8AF"/>
                </a:highlight>
                <a:uFill>
                  <a:noFill/>
                </a:uFill>
                <a:latin typeface="Montserrat"/>
                <a:ea typeface="Montserrat"/>
                <a:cs typeface="Montserrat"/>
                <a:sym typeface="Montserrat"/>
                <a:hlinkClick r:id="rId17">
                  <a:extLst>
                    <a:ext uri="{A12FA001-AC4F-418D-AE19-62706E023703}">
                      <ahyp:hlinkClr val="tx"/>
                    </a:ext>
                  </a:extLst>
                </a:hlinkClick>
              </a:rPr>
              <a:t>manifest</a:t>
            </a:r>
            <a:r>
              <a:rPr lang="nl" sz="650">
                <a:solidFill>
                  <a:srgbClr val="434343"/>
                </a:solidFill>
                <a:highlight>
                  <a:srgbClr val="E6B8AF"/>
                </a:highlight>
                <a:latin typeface="Montserrat"/>
                <a:ea typeface="Montserrat"/>
                <a:cs typeface="Montserrat"/>
                <a:sym typeface="Montserrat"/>
              </a:rPr>
              <a:t> uit </a:t>
            </a:r>
            <a:r>
              <a:rPr lang="nl" sz="650">
                <a:solidFill>
                  <a:srgbClr val="434343"/>
                </a:solidFill>
                <a:highlight>
                  <a:srgbClr val="E6B8AF"/>
                </a:highlight>
                <a:uFill>
                  <a:noFill/>
                </a:uFill>
                <a:latin typeface="Montserrat"/>
                <a:ea typeface="Montserrat"/>
                <a:cs typeface="Montserrat"/>
                <a:sym typeface="Montserrat"/>
                <a:hlinkClick r:id="rId18">
                  <a:extLst>
                    <a:ext uri="{A12FA001-AC4F-418D-AE19-62706E023703}">
                      <ahyp:hlinkClr val="tx"/>
                    </a:ext>
                  </a:extLst>
                </a:hlinkClick>
              </a:rPr>
              <a:t>1938</a:t>
            </a:r>
            <a:r>
              <a:rPr lang="nl" sz="650">
                <a:solidFill>
                  <a:srgbClr val="434343"/>
                </a:solidFill>
                <a:highlight>
                  <a:srgbClr val="E6B8AF"/>
                </a:highlight>
                <a:latin typeface="Montserrat"/>
                <a:ea typeface="Montserrat"/>
                <a:cs typeface="Montserrat"/>
                <a:sym typeface="Montserrat"/>
              </a:rPr>
              <a:t>, 'Le théâtre et son double', heeft grote invloed gehad op het </a:t>
            </a:r>
            <a:r>
              <a:rPr lang="nl" sz="650">
                <a:solidFill>
                  <a:srgbClr val="434343"/>
                </a:solidFill>
                <a:highlight>
                  <a:srgbClr val="E6B8AF"/>
                </a:highlight>
                <a:uFill>
                  <a:noFill/>
                </a:uFill>
                <a:latin typeface="Montserrat"/>
                <a:ea typeface="Montserrat"/>
                <a:cs typeface="Montserrat"/>
                <a:sym typeface="Montserrat"/>
                <a:hlinkClick r:id="rId19">
                  <a:extLst>
                    <a:ext uri="{A12FA001-AC4F-418D-AE19-62706E023703}">
                      <ahyp:hlinkClr val="tx"/>
                    </a:ext>
                  </a:extLst>
                </a:hlinkClick>
              </a:rPr>
              <a:t>avant-gardetheater</a:t>
            </a:r>
            <a:r>
              <a:rPr lang="nl" sz="650">
                <a:solidFill>
                  <a:srgbClr val="434343"/>
                </a:solidFill>
                <a:highlight>
                  <a:srgbClr val="E6B8AF"/>
                </a:highlight>
                <a:latin typeface="Montserrat"/>
                <a:ea typeface="Montserrat"/>
                <a:cs typeface="Montserrat"/>
                <a:sym typeface="Montserrat"/>
              </a:rPr>
              <a:t> na de </a:t>
            </a:r>
            <a:r>
              <a:rPr lang="nl" sz="650">
                <a:solidFill>
                  <a:srgbClr val="434343"/>
                </a:solidFill>
                <a:highlight>
                  <a:srgbClr val="E6B8AF"/>
                </a:highlight>
                <a:uFill>
                  <a:noFill/>
                </a:uFill>
                <a:latin typeface="Montserrat"/>
                <a:ea typeface="Montserrat"/>
                <a:cs typeface="Montserrat"/>
                <a:sym typeface="Montserrat"/>
                <a:hlinkClick r:id="rId20">
                  <a:extLst>
                    <a:ext uri="{A12FA001-AC4F-418D-AE19-62706E023703}">
                      <ahyp:hlinkClr val="tx"/>
                    </a:ext>
                  </a:extLst>
                </a:hlinkClick>
              </a:rPr>
              <a:t>Tweede Wereldoorlog</a:t>
            </a:r>
            <a:r>
              <a:rPr lang="nl" sz="650">
                <a:solidFill>
                  <a:srgbClr val="434343"/>
                </a:solidFill>
                <a:highlight>
                  <a:srgbClr val="E6B8AF"/>
                </a:highlight>
                <a:latin typeface="Montserrat"/>
                <a:ea typeface="Montserrat"/>
                <a:cs typeface="Montserrat"/>
                <a:sym typeface="Montserrat"/>
              </a:rPr>
              <a:t>. </a:t>
            </a:r>
            <a:r>
              <a:rPr b="1" lang="nl" sz="650">
                <a:solidFill>
                  <a:srgbClr val="434343"/>
                </a:solidFill>
                <a:highlight>
                  <a:srgbClr val="E6B8AF"/>
                </a:highlight>
                <a:latin typeface="Montserrat"/>
                <a:ea typeface="Montserrat"/>
                <a:cs typeface="Montserrat"/>
                <a:sym typeface="Montserrat"/>
              </a:rPr>
              <a:t>Artaud had invloed op theatermakers zoals </a:t>
            </a:r>
            <a:r>
              <a:rPr b="1" lang="nl" sz="650">
                <a:solidFill>
                  <a:srgbClr val="434343"/>
                </a:solidFill>
                <a:highlight>
                  <a:srgbClr val="E6B8AF"/>
                </a:highlight>
                <a:uFill>
                  <a:noFill/>
                </a:uFill>
                <a:latin typeface="Montserrat"/>
                <a:ea typeface="Montserrat"/>
                <a:cs typeface="Montserrat"/>
                <a:sym typeface="Montserrat"/>
                <a:hlinkClick r:id="rId21">
                  <a:extLst>
                    <a:ext uri="{A12FA001-AC4F-418D-AE19-62706E023703}">
                      <ahyp:hlinkClr val="tx"/>
                    </a:ext>
                  </a:extLst>
                </a:hlinkClick>
              </a:rPr>
              <a:t>Jean Genet</a:t>
            </a:r>
            <a:r>
              <a:rPr b="1" lang="nl" sz="650">
                <a:solidFill>
                  <a:srgbClr val="434343"/>
                </a:solidFill>
                <a:highlight>
                  <a:srgbClr val="E6B8AF"/>
                </a:highlight>
                <a:latin typeface="Montserrat"/>
                <a:ea typeface="Montserrat"/>
                <a:cs typeface="Montserrat"/>
                <a:sym typeface="Montserrat"/>
              </a:rPr>
              <a:t>, </a:t>
            </a:r>
            <a:r>
              <a:rPr b="1" lang="nl" sz="650">
                <a:solidFill>
                  <a:srgbClr val="434343"/>
                </a:solidFill>
                <a:highlight>
                  <a:srgbClr val="E6B8AF"/>
                </a:highlight>
                <a:uFill>
                  <a:noFill/>
                </a:uFill>
                <a:latin typeface="Montserrat"/>
                <a:ea typeface="Montserrat"/>
                <a:cs typeface="Montserrat"/>
                <a:sym typeface="Montserrat"/>
                <a:hlinkClick r:id="rId22">
                  <a:extLst>
                    <a:ext uri="{A12FA001-AC4F-418D-AE19-62706E023703}">
                      <ahyp:hlinkClr val="tx"/>
                    </a:ext>
                  </a:extLst>
                </a:hlinkClick>
              </a:rPr>
              <a:t>Eugène Ionesco</a:t>
            </a:r>
            <a:r>
              <a:rPr b="1" lang="nl" sz="650">
                <a:solidFill>
                  <a:srgbClr val="434343"/>
                </a:solidFill>
                <a:highlight>
                  <a:srgbClr val="E6B8AF"/>
                </a:highlight>
                <a:latin typeface="Montserrat"/>
                <a:ea typeface="Montserrat"/>
                <a:cs typeface="Montserrat"/>
                <a:sym typeface="Montserrat"/>
              </a:rPr>
              <a:t> en </a:t>
            </a:r>
            <a:r>
              <a:rPr b="1" lang="nl" sz="650">
                <a:solidFill>
                  <a:srgbClr val="434343"/>
                </a:solidFill>
                <a:highlight>
                  <a:srgbClr val="E6B8AF"/>
                </a:highlight>
                <a:uFill>
                  <a:noFill/>
                </a:uFill>
                <a:latin typeface="Montserrat"/>
                <a:ea typeface="Montserrat"/>
                <a:cs typeface="Montserrat"/>
                <a:sym typeface="Montserrat"/>
                <a:hlinkClick r:id="rId23">
                  <a:extLst>
                    <a:ext uri="{A12FA001-AC4F-418D-AE19-62706E023703}">
                      <ahyp:hlinkClr val="tx"/>
                    </a:ext>
                  </a:extLst>
                </a:hlinkClick>
              </a:rPr>
              <a:t>Samuel Beckett</a:t>
            </a:r>
            <a:r>
              <a:rPr b="1" lang="nl" sz="650">
                <a:solidFill>
                  <a:srgbClr val="434343"/>
                </a:solidFill>
                <a:highlight>
                  <a:srgbClr val="E6B8AF"/>
                </a:highlight>
                <a:latin typeface="Montserrat"/>
                <a:ea typeface="Montserrat"/>
                <a:cs typeface="Montserrat"/>
                <a:sym typeface="Montserrat"/>
              </a:rPr>
              <a:t>.</a:t>
            </a:r>
            <a:endParaRPr b="1" sz="650">
              <a:solidFill>
                <a:srgbClr val="434343"/>
              </a:solidFill>
              <a:highlight>
                <a:srgbClr val="E6B8AF"/>
              </a:highlight>
              <a:latin typeface="Montserrat"/>
              <a:ea typeface="Montserrat"/>
              <a:cs typeface="Montserrat"/>
              <a:sym typeface="Montserrat"/>
            </a:endParaRPr>
          </a:p>
          <a:p>
            <a:pPr indent="0" lvl="0" marL="0" rtl="0" algn="l">
              <a:lnSpc>
                <a:spcPct val="130000"/>
              </a:lnSpc>
              <a:spcBef>
                <a:spcPts val="1700"/>
              </a:spcBef>
              <a:spcAft>
                <a:spcPts val="0"/>
              </a:spcAft>
              <a:buNone/>
            </a:pPr>
            <a:r>
              <a:rPr lang="nl" sz="1300">
                <a:solidFill>
                  <a:srgbClr val="434343"/>
                </a:solidFill>
                <a:highlight>
                  <a:srgbClr val="E6B8AF"/>
                </a:highlight>
                <a:latin typeface="Montserrat"/>
                <a:ea typeface="Montserrat"/>
                <a:cs typeface="Montserrat"/>
                <a:sym typeface="Montserrat"/>
              </a:rPr>
              <a:t>Theater van de wreedheid</a:t>
            </a:r>
            <a:endParaRPr sz="700">
              <a:solidFill>
                <a:srgbClr val="434343"/>
              </a:solidFill>
              <a:highlight>
                <a:srgbClr val="E6B8AF"/>
              </a:highlight>
              <a:latin typeface="Montserrat"/>
              <a:ea typeface="Montserrat"/>
              <a:cs typeface="Montserrat"/>
              <a:sym typeface="Montserrat"/>
            </a:endParaRPr>
          </a:p>
          <a:p>
            <a:pPr indent="0" lvl="0" marL="0" rtl="0" algn="l">
              <a:lnSpc>
                <a:spcPct val="130000"/>
              </a:lnSpc>
              <a:spcBef>
                <a:spcPts val="1700"/>
              </a:spcBef>
              <a:spcAft>
                <a:spcPts val="0"/>
              </a:spcAft>
              <a:buNone/>
            </a:pPr>
            <a:r>
              <a:rPr lang="nl" sz="650">
                <a:solidFill>
                  <a:srgbClr val="434343"/>
                </a:solidFill>
                <a:highlight>
                  <a:srgbClr val="E6B8AF"/>
                </a:highlight>
                <a:latin typeface="Montserrat"/>
                <a:ea typeface="Montserrat"/>
                <a:cs typeface="Montserrat"/>
                <a:sym typeface="Montserrat"/>
              </a:rPr>
              <a:t>In 1932 richtte Artaud "het theater van de wreedheid" op. Artaud liet door middel van fysieke trainingen zijn acteurs tot op de grens van de uitputting gaan. Hij liet de acteurs met elkaar vechten, rare geluiden maken,... Zo wilde Artaud bereiken dat de acteur minder rationele controle had, en zo het spel vanuit zijn onderbewuste liet ontstaan. Deze technieken verwijzen duidelijk naar het surrealisme en de </a:t>
            </a:r>
            <a:r>
              <a:rPr lang="nl" sz="650">
                <a:solidFill>
                  <a:srgbClr val="434343"/>
                </a:solidFill>
                <a:highlight>
                  <a:srgbClr val="E6B8AF"/>
                </a:highlight>
                <a:uFill>
                  <a:noFill/>
                </a:uFill>
                <a:latin typeface="Montserrat"/>
                <a:ea typeface="Montserrat"/>
                <a:cs typeface="Montserrat"/>
                <a:sym typeface="Montserrat"/>
                <a:hlinkClick r:id="rId24">
                  <a:extLst>
                    <a:ext uri="{A12FA001-AC4F-418D-AE19-62706E023703}">
                      <ahyp:hlinkClr val="tx"/>
                    </a:ext>
                  </a:extLst>
                </a:hlinkClick>
              </a:rPr>
              <a:t>psychoanalyse</a:t>
            </a:r>
            <a:r>
              <a:rPr lang="nl" sz="650">
                <a:solidFill>
                  <a:srgbClr val="434343"/>
                </a:solidFill>
                <a:highlight>
                  <a:srgbClr val="E6B8AF"/>
                </a:highlight>
                <a:latin typeface="Montserrat"/>
                <a:ea typeface="Montserrat"/>
                <a:cs typeface="Montserrat"/>
                <a:sym typeface="Montserrat"/>
              </a:rPr>
              <a:t> van </a:t>
            </a:r>
            <a:r>
              <a:rPr lang="nl" sz="650">
                <a:solidFill>
                  <a:srgbClr val="434343"/>
                </a:solidFill>
                <a:highlight>
                  <a:srgbClr val="E6B8AF"/>
                </a:highlight>
                <a:uFill>
                  <a:noFill/>
                </a:uFill>
                <a:latin typeface="Montserrat"/>
                <a:ea typeface="Montserrat"/>
                <a:cs typeface="Montserrat"/>
                <a:sym typeface="Montserrat"/>
                <a:hlinkClick r:id="rId25">
                  <a:extLst>
                    <a:ext uri="{A12FA001-AC4F-418D-AE19-62706E023703}">
                      <ahyp:hlinkClr val="tx"/>
                    </a:ext>
                  </a:extLst>
                </a:hlinkClick>
              </a:rPr>
              <a:t>Freud</a:t>
            </a:r>
            <a:r>
              <a:rPr lang="nl" sz="650">
                <a:solidFill>
                  <a:srgbClr val="434343"/>
                </a:solidFill>
                <a:highlight>
                  <a:srgbClr val="E6B8AF"/>
                </a:highlight>
                <a:latin typeface="Montserrat"/>
                <a:ea typeface="Montserrat"/>
                <a:cs typeface="Montserrat"/>
                <a:sym typeface="Montserrat"/>
              </a:rPr>
              <a:t>. Toen zijn voorstelling "Les Cenci" in première ging, kraamden de acteurs enkel wartaal uit.</a:t>
            </a:r>
            <a:endParaRPr sz="650">
              <a:solidFill>
                <a:srgbClr val="434343"/>
              </a:solidFill>
              <a:highlight>
                <a:srgbClr val="E6B8AF"/>
              </a:highlight>
              <a:latin typeface="Montserrat"/>
              <a:ea typeface="Montserrat"/>
              <a:cs typeface="Montserrat"/>
              <a:sym typeface="Montserrat"/>
            </a:endParaRPr>
          </a:p>
          <a:p>
            <a:pPr indent="0" lvl="0" marL="0" rtl="0" algn="l">
              <a:spcBef>
                <a:spcPts val="400"/>
              </a:spcBef>
              <a:spcAft>
                <a:spcPts val="0"/>
              </a:spcAft>
              <a:buNone/>
            </a:pPr>
            <a:r>
              <a:t/>
            </a:r>
            <a:endParaRPr sz="1000">
              <a:solidFill>
                <a:srgbClr val="434343"/>
              </a:solidFill>
              <a:highlight>
                <a:srgbClr val="E6B8AF"/>
              </a:highlight>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1000"/>
                                        <p:tgtEl>
                                          <p:spTgt spid="1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6"/>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Constructivisme (in het theater)</a:t>
            </a:r>
            <a:endParaRPr/>
          </a:p>
        </p:txBody>
      </p:sp>
      <p:sp>
        <p:nvSpPr>
          <p:cNvPr id="167" name="Google Shape;167;p26"/>
          <p:cNvSpPr txBox="1"/>
          <p:nvPr>
            <p:ph idx="1" type="body"/>
          </p:nvPr>
        </p:nvSpPr>
        <p:spPr>
          <a:xfrm>
            <a:off x="311700" y="1228675"/>
            <a:ext cx="8520600" cy="3340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168" name="Google Shape;168;p26"/>
          <p:cNvSpPr txBox="1"/>
          <p:nvPr/>
        </p:nvSpPr>
        <p:spPr>
          <a:xfrm>
            <a:off x="4980775" y="1337175"/>
            <a:ext cx="3891300" cy="3724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nl" sz="550">
                <a:solidFill>
                  <a:srgbClr val="434343"/>
                </a:solidFill>
                <a:highlight>
                  <a:srgbClr val="E6B8AF"/>
                </a:highlight>
                <a:latin typeface="Montserrat"/>
                <a:ea typeface="Montserrat"/>
                <a:cs typeface="Montserrat"/>
                <a:sym typeface="Montserrat"/>
              </a:rPr>
              <a:t>Constructivistisch theater.</a:t>
            </a:r>
            <a:endParaRPr b="1" sz="550">
              <a:solidFill>
                <a:srgbClr val="434343"/>
              </a:solidFill>
              <a:highlight>
                <a:srgbClr val="E6B8AF"/>
              </a:highlight>
              <a:latin typeface="Montserrat"/>
              <a:ea typeface="Montserrat"/>
              <a:cs typeface="Montserrat"/>
              <a:sym typeface="Montserrat"/>
            </a:endParaRPr>
          </a:p>
          <a:p>
            <a:pPr indent="0" lvl="0" marL="0" rtl="0" algn="l">
              <a:lnSpc>
                <a:spcPct val="115000"/>
              </a:lnSpc>
              <a:spcBef>
                <a:spcPts val="1100"/>
              </a:spcBef>
              <a:spcAft>
                <a:spcPts val="0"/>
              </a:spcAft>
              <a:buNone/>
            </a:pPr>
            <a:r>
              <a:rPr lang="nl" sz="550">
                <a:solidFill>
                  <a:srgbClr val="434343"/>
                </a:solidFill>
                <a:highlight>
                  <a:srgbClr val="E6B8AF"/>
                </a:highlight>
                <a:latin typeface="Montserrat"/>
                <a:ea typeface="Montserrat"/>
                <a:cs typeface="Montserrat"/>
                <a:sym typeface="Montserrat"/>
              </a:rPr>
              <a:t>Het constructivistisch theater ( episch theater ) begon in de jaren 20 in Rusland &amp; Duitsland. Bij het constructivistisch theater waren Meyerpold en </a:t>
            </a:r>
            <a:r>
              <a:rPr b="1" lang="nl" sz="550">
                <a:solidFill>
                  <a:srgbClr val="434343"/>
                </a:solidFill>
                <a:highlight>
                  <a:srgbClr val="E6B8AF"/>
                </a:highlight>
                <a:latin typeface="Montserrat"/>
                <a:ea typeface="Montserrat"/>
                <a:cs typeface="Montserrat"/>
                <a:sym typeface="Montserrat"/>
              </a:rPr>
              <a:t>Brecht</a:t>
            </a:r>
            <a:r>
              <a:rPr lang="nl" sz="550">
                <a:solidFill>
                  <a:srgbClr val="434343"/>
                </a:solidFill>
                <a:highlight>
                  <a:srgbClr val="E6B8AF"/>
                </a:highlight>
                <a:latin typeface="Montserrat"/>
                <a:ea typeface="Montserrat"/>
                <a:cs typeface="Montserrat"/>
                <a:sym typeface="Montserrat"/>
              </a:rPr>
              <a:t> de belangrijke namen.  Dit theater stroming was er omdat ze waren tegen het naturalisme , het was voor hun van belang dat het publiek zich bleef realiseren dat wat er gebeurd niet echt is.</a:t>
            </a:r>
            <a:endParaRPr sz="550">
              <a:solidFill>
                <a:srgbClr val="434343"/>
              </a:solidFill>
              <a:highlight>
                <a:srgbClr val="E6B8AF"/>
              </a:highlight>
              <a:latin typeface="Montserrat"/>
              <a:ea typeface="Montserrat"/>
              <a:cs typeface="Montserrat"/>
              <a:sym typeface="Montserrat"/>
            </a:endParaRPr>
          </a:p>
          <a:p>
            <a:pPr indent="0" lvl="0" marL="0" rtl="0" algn="l">
              <a:lnSpc>
                <a:spcPct val="115000"/>
              </a:lnSpc>
              <a:spcBef>
                <a:spcPts val="1100"/>
              </a:spcBef>
              <a:spcAft>
                <a:spcPts val="0"/>
              </a:spcAft>
              <a:buNone/>
            </a:pPr>
            <a:r>
              <a:rPr lang="nl" sz="550">
                <a:solidFill>
                  <a:srgbClr val="434343"/>
                </a:solidFill>
                <a:highlight>
                  <a:srgbClr val="E6B8AF"/>
                </a:highlight>
                <a:latin typeface="Montserrat"/>
                <a:ea typeface="Montserrat"/>
                <a:cs typeface="Montserrat"/>
                <a:sym typeface="Montserrat"/>
              </a:rPr>
              <a:t>Berthold Brecht zijn rol is dat hij een toneel schrijver was die niet het publiek wilde laten meevoelen met de spelers maar juist ze aan het denken te laten zetten, hij keerde zich tegen het lijsttoneel. In het werk van Brecht is de emotie of psyche van personages minder belangrijk dan de rol die ze spelen in het verhaal. Om het publiek aan het denken te laten zetten bouwt Brecht in zijn voorstellingen ‘vervreemdingseffecten’. Door bijvoorbeeld liedjes en commentaarstemmen in te lassen. Door Brecht ontstaan het episch theater. Hier heeft constructivistisch theater ook gebruik van gemaakt door het stuk niet al te realistisch te maken zet je het publiek aan het denken.</a:t>
            </a:r>
            <a:endParaRPr sz="550">
              <a:solidFill>
                <a:srgbClr val="434343"/>
              </a:solidFill>
              <a:highlight>
                <a:srgbClr val="E6B8AF"/>
              </a:highlight>
              <a:latin typeface="Montserrat"/>
              <a:ea typeface="Montserrat"/>
              <a:cs typeface="Montserrat"/>
              <a:sym typeface="Montserrat"/>
            </a:endParaRPr>
          </a:p>
          <a:p>
            <a:pPr indent="0" lvl="0" marL="0" rtl="0" algn="l">
              <a:lnSpc>
                <a:spcPct val="115000"/>
              </a:lnSpc>
              <a:spcBef>
                <a:spcPts val="1100"/>
              </a:spcBef>
              <a:spcAft>
                <a:spcPts val="0"/>
              </a:spcAft>
              <a:buNone/>
            </a:pPr>
            <a:r>
              <a:rPr lang="nl" sz="550">
                <a:solidFill>
                  <a:srgbClr val="434343"/>
                </a:solidFill>
                <a:highlight>
                  <a:srgbClr val="E6B8AF"/>
                </a:highlight>
                <a:latin typeface="Montserrat"/>
                <a:ea typeface="Montserrat"/>
                <a:cs typeface="Montserrat"/>
                <a:sym typeface="Montserrat"/>
              </a:rPr>
              <a:t>Bij constructivistisch en episch theater worden de maatschappelijke klassen naar voren gebracht. Het zet het publiek aan het denken, dit wordt vaak naar voren gebracht in het decor.</a:t>
            </a:r>
            <a:endParaRPr sz="550">
              <a:solidFill>
                <a:srgbClr val="434343"/>
              </a:solidFill>
              <a:highlight>
                <a:srgbClr val="E6B8AF"/>
              </a:highlight>
              <a:latin typeface="Montserrat"/>
              <a:ea typeface="Montserrat"/>
              <a:cs typeface="Montserrat"/>
              <a:sym typeface="Montserrat"/>
            </a:endParaRPr>
          </a:p>
          <a:p>
            <a:pPr indent="0" lvl="0" marL="0" rtl="0" algn="l">
              <a:lnSpc>
                <a:spcPct val="115000"/>
              </a:lnSpc>
              <a:spcBef>
                <a:spcPts val="1100"/>
              </a:spcBef>
              <a:spcAft>
                <a:spcPts val="0"/>
              </a:spcAft>
              <a:buNone/>
            </a:pPr>
            <a:r>
              <a:rPr lang="nl" sz="550">
                <a:solidFill>
                  <a:srgbClr val="434343"/>
                </a:solidFill>
                <a:highlight>
                  <a:srgbClr val="E6B8AF"/>
                </a:highlight>
                <a:latin typeface="Montserrat"/>
                <a:ea typeface="Montserrat"/>
                <a:cs typeface="Montserrat"/>
                <a:sym typeface="Montserrat"/>
              </a:rPr>
              <a:t>Voor het constructivistisch theater was er het lijsttoneel, ook wel het naturalisme.</a:t>
            </a:r>
            <a:endParaRPr sz="550">
              <a:solidFill>
                <a:srgbClr val="434343"/>
              </a:solidFill>
              <a:highlight>
                <a:srgbClr val="E6B8AF"/>
              </a:highlight>
              <a:latin typeface="Montserrat"/>
              <a:ea typeface="Montserrat"/>
              <a:cs typeface="Montserrat"/>
              <a:sym typeface="Montserrat"/>
            </a:endParaRPr>
          </a:p>
          <a:p>
            <a:pPr indent="0" lvl="0" marL="0" rtl="0" algn="l">
              <a:lnSpc>
                <a:spcPct val="115000"/>
              </a:lnSpc>
              <a:spcBef>
                <a:spcPts val="1100"/>
              </a:spcBef>
              <a:spcAft>
                <a:spcPts val="0"/>
              </a:spcAft>
              <a:buNone/>
            </a:pPr>
            <a:r>
              <a:rPr lang="nl" sz="550">
                <a:solidFill>
                  <a:srgbClr val="434343"/>
                </a:solidFill>
                <a:highlight>
                  <a:srgbClr val="E6B8AF"/>
                </a:highlight>
                <a:latin typeface="Montserrat"/>
                <a:ea typeface="Montserrat"/>
                <a:cs typeface="Montserrat"/>
                <a:sym typeface="Montserrat"/>
              </a:rPr>
              <a:t>Hier moest alles er zo echt mogelijk uitzien, er was een vierde wand tussen de spelers en het publiek. Nooit stapte de spelers uit hun rol en nooit breken ze uit de werkelijkheid die ze op het toneel naspelen. Na de Russische revolutie keerde vele kunstenaars zich tegen dit lijsttoneel. Ze ontwikkelde een nieuw soort toneel, het publiek moet niet meer meevoelen met de spelers maar het publiek moet juist zelf tot denken aan worden gezet. Door dit voor elkaar te krijgen gebruikte ze een eenvoudig decor.</a:t>
            </a:r>
            <a:endParaRPr sz="550">
              <a:solidFill>
                <a:srgbClr val="434343"/>
              </a:solidFill>
              <a:highlight>
                <a:srgbClr val="E6B8AF"/>
              </a:highlight>
              <a:latin typeface="Montserrat"/>
              <a:ea typeface="Montserrat"/>
              <a:cs typeface="Montserrat"/>
              <a:sym typeface="Montserrat"/>
            </a:endParaRPr>
          </a:p>
          <a:p>
            <a:pPr indent="0" lvl="0" marL="0" rtl="0" algn="l">
              <a:lnSpc>
                <a:spcPct val="115000"/>
              </a:lnSpc>
              <a:spcBef>
                <a:spcPts val="1100"/>
              </a:spcBef>
              <a:spcAft>
                <a:spcPts val="0"/>
              </a:spcAft>
              <a:buNone/>
            </a:pPr>
            <a:r>
              <a:rPr lang="nl" sz="550">
                <a:solidFill>
                  <a:srgbClr val="434343"/>
                </a:solidFill>
                <a:highlight>
                  <a:srgbClr val="E6B8AF"/>
                </a:highlight>
                <a:latin typeface="Montserrat"/>
                <a:ea typeface="Montserrat"/>
                <a:cs typeface="Montserrat"/>
                <a:sym typeface="Montserrat"/>
              </a:rPr>
              <a:t>Het decor van het constructivistisch theater legt de nadruk op niet-naturalistisch spel en gebruikt geabstraheerde industrieel ogende ontwerpen. Er werd gebruik gemaakt van vervreemdingseffecten. Het bouwsel is zo abstract dat decorwisseling niet nodig is. Het decor kan voor alles dienen doordat het zo eenvoudig is.</a:t>
            </a:r>
            <a:endParaRPr sz="550">
              <a:solidFill>
                <a:srgbClr val="434343"/>
              </a:solidFill>
              <a:highlight>
                <a:srgbClr val="E6B8AF"/>
              </a:highlight>
              <a:latin typeface="Montserrat"/>
              <a:ea typeface="Montserrat"/>
              <a:cs typeface="Montserrat"/>
              <a:sym typeface="Montserrat"/>
            </a:endParaRPr>
          </a:p>
          <a:p>
            <a:pPr indent="0" lvl="0" marL="0" rtl="0" algn="l">
              <a:spcBef>
                <a:spcPts val="1100"/>
              </a:spcBef>
              <a:spcAft>
                <a:spcPts val="0"/>
              </a:spcAft>
              <a:buNone/>
            </a:pPr>
            <a:r>
              <a:t/>
            </a:r>
            <a:endParaRPr>
              <a:latin typeface="Source Code Pro"/>
              <a:ea typeface="Source Code Pro"/>
              <a:cs typeface="Source Code Pro"/>
              <a:sym typeface="Source Code Pro"/>
            </a:endParaRPr>
          </a:p>
        </p:txBody>
      </p:sp>
      <p:pic>
        <p:nvPicPr>
          <p:cNvPr descr="- Baal&#10;- Dreigroschenoper&#10;- Gute Mensch von Sezuan" id="169" name="Google Shape;169;p26" title="Cultuur van het Moderne 10 : Brecht">
            <a:hlinkClick r:id="rId3"/>
          </p:cNvPr>
          <p:cNvPicPr preferRelativeResize="0"/>
          <p:nvPr/>
        </p:nvPicPr>
        <p:blipFill>
          <a:blip r:embed="rId4">
            <a:alphaModFix/>
          </a:blip>
          <a:stretch>
            <a:fillRect/>
          </a:stretch>
        </p:blipFill>
        <p:spPr>
          <a:xfrm>
            <a:off x="311700" y="1228675"/>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1000"/>
                                        <p:tgtEl>
                                          <p:spTgt spid="1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7"/>
          <p:cNvSpPr txBox="1"/>
          <p:nvPr>
            <p:ph type="title"/>
          </p:nvPr>
        </p:nvSpPr>
        <p:spPr>
          <a:xfrm>
            <a:off x="3049300" y="1238125"/>
            <a:ext cx="2929200" cy="31029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nl"/>
              <a:t>Fluxus</a:t>
            </a:r>
            <a:endParaRPr/>
          </a:p>
          <a:p>
            <a:pPr indent="0" lvl="0" marL="0" rtl="0" algn="ctr">
              <a:spcBef>
                <a:spcPts val="0"/>
              </a:spcBef>
              <a:spcAft>
                <a:spcPts val="0"/>
              </a:spcAft>
              <a:buNone/>
            </a:pPr>
            <a:r>
              <a:rPr lang="nl" sz="2800"/>
              <a:t>Beweging</a:t>
            </a:r>
            <a:r>
              <a:rPr lang="nl"/>
              <a:t> </a:t>
            </a:r>
            <a:endParaRPr sz="1800"/>
          </a:p>
        </p:txBody>
      </p:sp>
      <p:pic>
        <p:nvPicPr>
          <p:cNvPr id="175" name="Google Shape;175;p27"/>
          <p:cNvPicPr preferRelativeResize="0"/>
          <p:nvPr/>
        </p:nvPicPr>
        <p:blipFill>
          <a:blip r:embed="rId3">
            <a:alphaModFix amt="36000"/>
          </a:blip>
          <a:stretch>
            <a:fillRect/>
          </a:stretch>
        </p:blipFill>
        <p:spPr>
          <a:xfrm>
            <a:off x="3399350" y="1454263"/>
            <a:ext cx="2229100" cy="267062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8"/>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Fluxus </a:t>
            </a:r>
            <a:r>
              <a:rPr b="0" lang="nl" sz="1005">
                <a:solidFill>
                  <a:srgbClr val="39586A"/>
                </a:solidFill>
                <a:highlight>
                  <a:srgbClr val="E6B8AF"/>
                </a:highlight>
                <a:latin typeface="Montserrat"/>
                <a:ea typeface="Montserrat"/>
                <a:cs typeface="Montserrat"/>
                <a:sym typeface="Montserrat"/>
              </a:rPr>
              <a:t>'AANTONEN</a:t>
            </a:r>
            <a:r>
              <a:rPr b="0" lang="nl" sz="1005">
                <a:solidFill>
                  <a:srgbClr val="39586A"/>
                </a:solidFill>
                <a:highlight>
                  <a:srgbClr val="E6B8AF"/>
                </a:highlight>
                <a:latin typeface="Montserrat"/>
                <a:ea typeface="Montserrat"/>
                <a:cs typeface="Montserrat"/>
                <a:sym typeface="Montserrat"/>
              </a:rPr>
              <a:t> DAT ALLES KUNST KAN ZIJN</a:t>
            </a:r>
            <a:endParaRPr b="0" sz="1005">
              <a:solidFill>
                <a:srgbClr val="39586A"/>
              </a:solidFill>
              <a:highlight>
                <a:srgbClr val="E6B8AF"/>
              </a:highlight>
              <a:latin typeface="Montserrat"/>
              <a:ea typeface="Montserrat"/>
              <a:cs typeface="Montserrat"/>
              <a:sym typeface="Montserrat"/>
            </a:endParaRPr>
          </a:p>
          <a:p>
            <a:pPr indent="0" lvl="0" marL="0" rtl="0" algn="l">
              <a:spcBef>
                <a:spcPts val="0"/>
              </a:spcBef>
              <a:spcAft>
                <a:spcPts val="0"/>
              </a:spcAft>
              <a:buNone/>
            </a:pPr>
            <a:r>
              <a:rPr b="0" lang="nl" sz="1005">
                <a:solidFill>
                  <a:srgbClr val="39586A"/>
                </a:solidFill>
                <a:highlight>
                  <a:srgbClr val="E6B8AF"/>
                </a:highlight>
                <a:latin typeface="Montserrat"/>
                <a:ea typeface="Montserrat"/>
                <a:cs typeface="Montserrat"/>
                <a:sym typeface="Montserrat"/>
              </a:rPr>
              <a:t>                                EN DAT IEDEREEN HET KAN MAKEN'</a:t>
            </a:r>
            <a:endParaRPr b="0" sz="1005">
              <a:solidFill>
                <a:srgbClr val="39586A"/>
              </a:solidFill>
              <a:highlight>
                <a:srgbClr val="E6B8AF"/>
              </a:highlight>
              <a:latin typeface="Montserrat"/>
              <a:ea typeface="Montserrat"/>
              <a:cs typeface="Montserrat"/>
              <a:sym typeface="Montserrat"/>
            </a:endParaRPr>
          </a:p>
          <a:p>
            <a:pPr indent="0" lvl="0" marL="0" rtl="0" algn="l">
              <a:spcBef>
                <a:spcPts val="0"/>
              </a:spcBef>
              <a:spcAft>
                <a:spcPts val="0"/>
              </a:spcAft>
              <a:buNone/>
            </a:pPr>
            <a:r>
              <a:t/>
            </a:r>
            <a:endParaRPr sz="3755">
              <a:highlight>
                <a:srgbClr val="E6B8AF"/>
              </a:highlight>
            </a:endParaRPr>
          </a:p>
        </p:txBody>
      </p:sp>
      <p:sp>
        <p:nvSpPr>
          <p:cNvPr id="181" name="Google Shape;181;p28"/>
          <p:cNvSpPr txBox="1"/>
          <p:nvPr>
            <p:ph idx="1" type="body"/>
          </p:nvPr>
        </p:nvSpPr>
        <p:spPr>
          <a:xfrm>
            <a:off x="311700" y="1228675"/>
            <a:ext cx="8520600" cy="3340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182" name="Google Shape;182;p28"/>
          <p:cNvSpPr txBox="1"/>
          <p:nvPr/>
        </p:nvSpPr>
        <p:spPr>
          <a:xfrm>
            <a:off x="410350" y="1330100"/>
            <a:ext cx="4161600" cy="2582700"/>
          </a:xfrm>
          <a:prstGeom prst="rect">
            <a:avLst/>
          </a:prstGeom>
          <a:solidFill>
            <a:srgbClr val="E6B8AF"/>
          </a:solidFill>
          <a:ln cap="flat" cmpd="sng" w="9525">
            <a:solidFill>
              <a:srgbClr val="E6B8AF"/>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nl" sz="850">
                <a:solidFill>
                  <a:srgbClr val="434343"/>
                </a:solidFill>
                <a:highlight>
                  <a:srgbClr val="E6B8AF"/>
                </a:highlight>
                <a:latin typeface="Montserrat"/>
                <a:ea typeface="Montserrat"/>
                <a:cs typeface="Montserrat"/>
                <a:sym typeface="Montserrat"/>
              </a:rPr>
              <a:t>In de kunststroming </a:t>
            </a:r>
            <a:r>
              <a:rPr lang="nl" sz="850">
                <a:solidFill>
                  <a:srgbClr val="434343"/>
                </a:solidFill>
                <a:highlight>
                  <a:srgbClr val="E6B8AF"/>
                </a:highlight>
                <a:uFill>
                  <a:noFill/>
                </a:uFill>
                <a:latin typeface="Montserrat"/>
                <a:ea typeface="Montserrat"/>
                <a:cs typeface="Montserrat"/>
                <a:sym typeface="Montserrat"/>
                <a:hlinkClick r:id="rId3">
                  <a:extLst>
                    <a:ext uri="{A12FA001-AC4F-418D-AE19-62706E023703}">
                      <ahyp:hlinkClr val="tx"/>
                    </a:ext>
                  </a:extLst>
                </a:hlinkClick>
              </a:rPr>
              <a:t>Fluxus</a:t>
            </a:r>
            <a:r>
              <a:rPr lang="nl" sz="850">
                <a:solidFill>
                  <a:srgbClr val="434343"/>
                </a:solidFill>
                <a:highlight>
                  <a:srgbClr val="E6B8AF"/>
                </a:highlight>
                <a:latin typeface="Montserrat"/>
                <a:ea typeface="Montserrat"/>
                <a:cs typeface="Montserrat"/>
                <a:sym typeface="Montserrat"/>
              </a:rPr>
              <a:t> speelden performances een belangrijke rol. De stroming wilde </a:t>
            </a:r>
            <a:r>
              <a:rPr lang="nl" sz="850">
                <a:solidFill>
                  <a:srgbClr val="434343"/>
                </a:solidFill>
                <a:highlight>
                  <a:srgbClr val="E6B8AF"/>
                </a:highlight>
                <a:uFill>
                  <a:noFill/>
                </a:uFill>
                <a:latin typeface="Montserrat"/>
                <a:ea typeface="Montserrat"/>
                <a:cs typeface="Montserrat"/>
                <a:sym typeface="Montserrat"/>
                <a:hlinkClick r:id="rId4">
                  <a:extLst>
                    <a:ext uri="{A12FA001-AC4F-418D-AE19-62706E023703}">
                      <ahyp:hlinkClr val="tx"/>
                    </a:ext>
                  </a:extLst>
                </a:hlinkClick>
              </a:rPr>
              <a:t>muziek</a:t>
            </a:r>
            <a:r>
              <a:rPr lang="nl" sz="850">
                <a:solidFill>
                  <a:srgbClr val="434343"/>
                </a:solidFill>
                <a:highlight>
                  <a:srgbClr val="E6B8AF"/>
                </a:highlight>
                <a:latin typeface="Montserrat"/>
                <a:ea typeface="Montserrat"/>
                <a:cs typeface="Montserrat"/>
                <a:sym typeface="Montserrat"/>
              </a:rPr>
              <a:t> en beeldende kunst dichter bij elkaar brengen. Vaak vonden de Fluxusconcerten wel plaats op een podium in de ambiance van een klassiek concert, bijvoorbeeld met een concertvleugel op het toneel en een acteur met een viool. Maar bij Fluxus werden de bezoekers getrakteerd op werken die zij zo niet hadden verwacht, zoals het met een grote spanningsboog kapotslaan van een </a:t>
            </a:r>
            <a:r>
              <a:rPr lang="nl" sz="850">
                <a:solidFill>
                  <a:srgbClr val="434343"/>
                </a:solidFill>
                <a:highlight>
                  <a:srgbClr val="E6B8AF"/>
                </a:highlight>
                <a:uFill>
                  <a:noFill/>
                </a:uFill>
                <a:latin typeface="Montserrat"/>
                <a:ea typeface="Montserrat"/>
                <a:cs typeface="Montserrat"/>
                <a:sym typeface="Montserrat"/>
                <a:hlinkClick r:id="rId5">
                  <a:extLst>
                    <a:ext uri="{A12FA001-AC4F-418D-AE19-62706E023703}">
                      <ahyp:hlinkClr val="tx"/>
                    </a:ext>
                  </a:extLst>
                </a:hlinkClick>
              </a:rPr>
              <a:t>viool</a:t>
            </a:r>
            <a:r>
              <a:rPr lang="nl" sz="850">
                <a:solidFill>
                  <a:srgbClr val="434343"/>
                </a:solidFill>
                <a:highlight>
                  <a:srgbClr val="E6B8AF"/>
                </a:highlight>
                <a:latin typeface="Montserrat"/>
                <a:ea typeface="Montserrat"/>
                <a:cs typeface="Montserrat"/>
                <a:sym typeface="Montserrat"/>
              </a:rPr>
              <a:t> op een </a:t>
            </a:r>
            <a:r>
              <a:rPr lang="nl" sz="850">
                <a:solidFill>
                  <a:srgbClr val="434343"/>
                </a:solidFill>
                <a:highlight>
                  <a:srgbClr val="E6B8AF"/>
                </a:highlight>
                <a:uFill>
                  <a:noFill/>
                </a:uFill>
                <a:latin typeface="Montserrat"/>
                <a:ea typeface="Montserrat"/>
                <a:cs typeface="Montserrat"/>
                <a:sym typeface="Montserrat"/>
                <a:hlinkClick r:id="rId6">
                  <a:extLst>
                    <a:ext uri="{A12FA001-AC4F-418D-AE19-62706E023703}">
                      <ahyp:hlinkClr val="tx"/>
                    </a:ext>
                  </a:extLst>
                </a:hlinkClick>
              </a:rPr>
              <a:t>piano</a:t>
            </a:r>
            <a:r>
              <a:rPr lang="nl" sz="850">
                <a:solidFill>
                  <a:srgbClr val="434343"/>
                </a:solidFill>
                <a:highlight>
                  <a:srgbClr val="E6B8AF"/>
                </a:highlight>
                <a:latin typeface="Montserrat"/>
                <a:ea typeface="Montserrat"/>
                <a:cs typeface="Montserrat"/>
                <a:sym typeface="Montserrat"/>
              </a:rPr>
              <a:t>. Het resulterende geluid was op te vatten als het muziekstuk en de hele actie was beschreven in een korte aanwijzing, die de </a:t>
            </a:r>
            <a:r>
              <a:rPr lang="nl" sz="850">
                <a:solidFill>
                  <a:srgbClr val="434343"/>
                </a:solidFill>
                <a:highlight>
                  <a:srgbClr val="E6B8AF"/>
                </a:highlight>
                <a:uFill>
                  <a:noFill/>
                </a:uFill>
                <a:latin typeface="Montserrat"/>
                <a:ea typeface="Montserrat"/>
                <a:cs typeface="Montserrat"/>
                <a:sym typeface="Montserrat"/>
                <a:hlinkClick r:id="rId7">
                  <a:extLst>
                    <a:ext uri="{A12FA001-AC4F-418D-AE19-62706E023703}">
                      <ahyp:hlinkClr val="tx"/>
                    </a:ext>
                  </a:extLst>
                </a:hlinkClick>
              </a:rPr>
              <a:t>compositie</a:t>
            </a:r>
            <a:r>
              <a:rPr lang="nl" sz="850">
                <a:solidFill>
                  <a:srgbClr val="434343"/>
                </a:solidFill>
                <a:highlight>
                  <a:srgbClr val="E6B8AF"/>
                </a:highlight>
                <a:latin typeface="Montserrat"/>
                <a:ea typeface="Montserrat"/>
                <a:cs typeface="Montserrat"/>
                <a:sym typeface="Montserrat"/>
              </a:rPr>
              <a:t> van het muziekstuk vormde. Dit soort concert kwam mede voort uit de </a:t>
            </a:r>
            <a:r>
              <a:rPr lang="nl" sz="850">
                <a:solidFill>
                  <a:srgbClr val="434343"/>
                </a:solidFill>
                <a:highlight>
                  <a:srgbClr val="E6B8AF"/>
                </a:highlight>
                <a:uFill>
                  <a:noFill/>
                </a:uFill>
                <a:latin typeface="Montserrat"/>
                <a:ea typeface="Montserrat"/>
                <a:cs typeface="Montserrat"/>
                <a:sym typeface="Montserrat"/>
                <a:hlinkClick r:id="rId8">
                  <a:extLst>
                    <a:ext uri="{A12FA001-AC4F-418D-AE19-62706E023703}">
                      <ahyp:hlinkClr val="tx"/>
                    </a:ext>
                  </a:extLst>
                </a:hlinkClick>
              </a:rPr>
              <a:t>dadabeweging</a:t>
            </a:r>
            <a:r>
              <a:rPr lang="nl" sz="850">
                <a:solidFill>
                  <a:srgbClr val="434343"/>
                </a:solidFill>
                <a:highlight>
                  <a:srgbClr val="E6B8AF"/>
                </a:highlight>
                <a:latin typeface="Montserrat"/>
                <a:ea typeface="Montserrat"/>
                <a:cs typeface="Montserrat"/>
                <a:sym typeface="Montserrat"/>
              </a:rPr>
              <a:t> en de concrete muziek. Het vond zijn vervolg in de </a:t>
            </a:r>
            <a:r>
              <a:rPr lang="nl" sz="850">
                <a:solidFill>
                  <a:srgbClr val="434343"/>
                </a:solidFill>
                <a:highlight>
                  <a:srgbClr val="E6B8AF"/>
                </a:highlight>
                <a:uFill>
                  <a:noFill/>
                </a:uFill>
                <a:latin typeface="Montserrat"/>
                <a:ea typeface="Montserrat"/>
                <a:cs typeface="Montserrat"/>
                <a:sym typeface="Montserrat"/>
                <a:hlinkClick r:id="rId9">
                  <a:extLst>
                    <a:ext uri="{A12FA001-AC4F-418D-AE19-62706E023703}">
                      <ahyp:hlinkClr val="tx"/>
                    </a:ext>
                  </a:extLst>
                </a:hlinkClick>
              </a:rPr>
              <a:t>happenings</a:t>
            </a:r>
            <a:r>
              <a:rPr lang="nl" sz="850">
                <a:solidFill>
                  <a:srgbClr val="434343"/>
                </a:solidFill>
                <a:highlight>
                  <a:srgbClr val="E6B8AF"/>
                </a:highlight>
                <a:latin typeface="Montserrat"/>
                <a:ea typeface="Montserrat"/>
                <a:cs typeface="Montserrat"/>
                <a:sym typeface="Montserrat"/>
              </a:rPr>
              <a:t> en de </a:t>
            </a:r>
            <a:r>
              <a:rPr lang="nl" sz="850">
                <a:solidFill>
                  <a:srgbClr val="434343"/>
                </a:solidFill>
                <a:highlight>
                  <a:srgbClr val="E6B8AF"/>
                </a:highlight>
                <a:uFill>
                  <a:noFill/>
                </a:uFill>
                <a:latin typeface="Montserrat"/>
                <a:ea typeface="Montserrat"/>
                <a:cs typeface="Montserrat"/>
                <a:sym typeface="Montserrat"/>
                <a:hlinkClick r:id="rId10">
                  <a:extLst>
                    <a:ext uri="{A12FA001-AC4F-418D-AE19-62706E023703}">
                      <ahyp:hlinkClr val="tx"/>
                    </a:ext>
                  </a:extLst>
                </a:hlinkClick>
              </a:rPr>
              <a:t>levende kunstwerken</a:t>
            </a:r>
            <a:r>
              <a:rPr lang="nl" sz="850">
                <a:solidFill>
                  <a:srgbClr val="202122"/>
                </a:solidFill>
                <a:highlight>
                  <a:srgbClr val="E6B8AF"/>
                </a:highlight>
                <a:latin typeface="Montserrat"/>
                <a:ea typeface="Montserrat"/>
                <a:cs typeface="Montserrat"/>
                <a:sym typeface="Montserrat"/>
              </a:rPr>
              <a:t> .</a:t>
            </a:r>
            <a:endParaRPr sz="850">
              <a:solidFill>
                <a:srgbClr val="202122"/>
              </a:solidFill>
              <a:highlight>
                <a:srgbClr val="E6B8AF"/>
              </a:highlight>
              <a:latin typeface="Montserrat"/>
              <a:ea typeface="Montserrat"/>
              <a:cs typeface="Montserrat"/>
              <a:sym typeface="Montserrat"/>
            </a:endParaRPr>
          </a:p>
          <a:p>
            <a:pPr indent="0" lvl="0" marL="0" rtl="0" algn="l">
              <a:spcBef>
                <a:spcPts val="0"/>
              </a:spcBef>
              <a:spcAft>
                <a:spcPts val="0"/>
              </a:spcAft>
              <a:buNone/>
            </a:pPr>
            <a:r>
              <a:t/>
            </a:r>
            <a:endParaRPr sz="850">
              <a:solidFill>
                <a:srgbClr val="434343"/>
              </a:solidFill>
              <a:highlight>
                <a:srgbClr val="E6B8AF"/>
              </a:highlight>
              <a:latin typeface="Montserrat"/>
              <a:ea typeface="Montserrat"/>
              <a:cs typeface="Montserrat"/>
              <a:sym typeface="Montserrat"/>
            </a:endParaRPr>
          </a:p>
          <a:p>
            <a:pPr indent="0" lvl="0" marL="0" rtl="0" algn="l">
              <a:lnSpc>
                <a:spcPct val="115000"/>
              </a:lnSpc>
              <a:spcBef>
                <a:spcPts val="0"/>
              </a:spcBef>
              <a:spcAft>
                <a:spcPts val="0"/>
              </a:spcAft>
              <a:buNone/>
            </a:pPr>
            <a:r>
              <a:rPr lang="nl" sz="800">
                <a:solidFill>
                  <a:srgbClr val="434343"/>
                </a:solidFill>
                <a:highlight>
                  <a:srgbClr val="E6B8AF"/>
                </a:highlight>
                <a:latin typeface="Montserrat"/>
                <a:ea typeface="Montserrat"/>
                <a:cs typeface="Montserrat"/>
                <a:sym typeface="Montserrat"/>
              </a:rPr>
              <a:t>De jaren zestig en zeventig waren de hoogtijdagen voor Fluxus, maar tegenwoordig zijn er nog steeds Fluxuskunstenaars actief, die ook van nieuwe technologieën, zoals het internet, gebruik maken.</a:t>
            </a:r>
            <a:endParaRPr sz="800">
              <a:solidFill>
                <a:srgbClr val="434343"/>
              </a:solidFill>
              <a:highlight>
                <a:srgbClr val="E6B8AF"/>
              </a:highlight>
              <a:latin typeface="Montserrat"/>
              <a:ea typeface="Montserrat"/>
              <a:cs typeface="Montserrat"/>
              <a:sym typeface="Montserrat"/>
            </a:endParaRPr>
          </a:p>
          <a:p>
            <a:pPr indent="0" lvl="0" marL="0" rtl="0" algn="l">
              <a:lnSpc>
                <a:spcPct val="115000"/>
              </a:lnSpc>
              <a:spcBef>
                <a:spcPts val="0"/>
              </a:spcBef>
              <a:spcAft>
                <a:spcPts val="0"/>
              </a:spcAft>
              <a:buNone/>
            </a:pPr>
            <a:r>
              <a:t/>
            </a:r>
            <a:endParaRPr sz="800">
              <a:solidFill>
                <a:srgbClr val="39586A"/>
              </a:solidFill>
              <a:highlight>
                <a:srgbClr val="E6B8AF"/>
              </a:highlight>
              <a:latin typeface="Montserrat"/>
              <a:ea typeface="Montserrat"/>
              <a:cs typeface="Montserrat"/>
              <a:sym typeface="Montserrat"/>
            </a:endParaRPr>
          </a:p>
          <a:p>
            <a:pPr indent="0" lvl="0" marL="0" rtl="0" algn="l">
              <a:spcBef>
                <a:spcPts val="0"/>
              </a:spcBef>
              <a:spcAft>
                <a:spcPts val="0"/>
              </a:spcAft>
              <a:buNone/>
            </a:pPr>
            <a:r>
              <a:t/>
            </a:r>
            <a:endParaRPr sz="850">
              <a:solidFill>
                <a:srgbClr val="202122"/>
              </a:solidFill>
              <a:highlight>
                <a:srgbClr val="E6B8AF"/>
              </a:highlight>
              <a:latin typeface="Montserrat"/>
              <a:ea typeface="Montserrat"/>
              <a:cs typeface="Montserrat"/>
              <a:sym typeface="Montserrat"/>
            </a:endParaRPr>
          </a:p>
        </p:txBody>
      </p:sp>
      <p:pic>
        <p:nvPicPr>
          <p:cNvPr id="183" name="Google Shape;183;p28"/>
          <p:cNvPicPr preferRelativeResize="0"/>
          <p:nvPr/>
        </p:nvPicPr>
        <p:blipFill>
          <a:blip r:embed="rId11">
            <a:alphaModFix amt="10000"/>
          </a:blip>
          <a:stretch>
            <a:fillRect/>
          </a:stretch>
        </p:blipFill>
        <p:spPr>
          <a:xfrm>
            <a:off x="6534359" y="-28300"/>
            <a:ext cx="2609631" cy="51434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9"/>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Fluxus: Jozeph Beuys</a:t>
            </a:r>
            <a:endParaRPr/>
          </a:p>
        </p:txBody>
      </p:sp>
      <p:sp>
        <p:nvSpPr>
          <p:cNvPr id="189" name="Google Shape;189;p29"/>
          <p:cNvSpPr txBox="1"/>
          <p:nvPr>
            <p:ph idx="1" type="body"/>
          </p:nvPr>
        </p:nvSpPr>
        <p:spPr>
          <a:xfrm>
            <a:off x="311700" y="1228675"/>
            <a:ext cx="8520600" cy="3532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190" name="Google Shape;190;p29"/>
          <p:cNvSpPr txBox="1"/>
          <p:nvPr/>
        </p:nvSpPr>
        <p:spPr>
          <a:xfrm>
            <a:off x="5065675" y="1228675"/>
            <a:ext cx="3766500" cy="3361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nl" sz="700">
                <a:solidFill>
                  <a:srgbClr val="434343"/>
                </a:solidFill>
                <a:highlight>
                  <a:srgbClr val="E6B8AF"/>
                </a:highlight>
                <a:latin typeface="Montserrat"/>
                <a:ea typeface="Montserrat"/>
                <a:cs typeface="Montserrat"/>
                <a:sym typeface="Montserrat"/>
              </a:rPr>
              <a:t>Over de invloedrijke Duitse kunstenaar Joseph Beuys bestaat een opmerkelijke mythe. Het zou moeten verklaren waarom hij zo veel met vet en vilt werkte. Het is een verhaal dat hij zelf graag vertelde over de Tartaren. Ze zouden zijn leven hebben gered, nadat hij was neergestort met een jachtvliegtuig tijdens de oorlog.</a:t>
            </a:r>
            <a:endParaRPr sz="700">
              <a:solidFill>
                <a:srgbClr val="434343"/>
              </a:solidFill>
              <a:highlight>
                <a:srgbClr val="E6B8AF"/>
              </a:highlight>
              <a:latin typeface="Montserrat"/>
              <a:ea typeface="Montserrat"/>
              <a:cs typeface="Montserrat"/>
              <a:sym typeface="Montserrat"/>
            </a:endParaRPr>
          </a:p>
          <a:p>
            <a:pPr indent="0" lvl="0" marL="0" rtl="0" algn="l">
              <a:spcBef>
                <a:spcPts val="0"/>
              </a:spcBef>
              <a:spcAft>
                <a:spcPts val="0"/>
              </a:spcAft>
              <a:buNone/>
            </a:pPr>
            <a:r>
              <a:rPr lang="nl" sz="600">
                <a:solidFill>
                  <a:srgbClr val="434343"/>
                </a:solidFill>
                <a:highlight>
                  <a:srgbClr val="E6B8AF"/>
                </a:highlight>
                <a:latin typeface="Montserrat"/>
                <a:ea typeface="Montserrat"/>
                <a:cs typeface="Montserrat"/>
                <a:sym typeface="Montserrat"/>
              </a:rPr>
              <a:t>Hij studeerde van 1947 tot 1951 aan de kunstacademie van Düsseldorf. Aan dezelfde academie zou hij later van 1961 tot 1972 doceren in het vak monumentale beeldhouwkunst.</a:t>
            </a:r>
            <a:endParaRPr sz="600">
              <a:solidFill>
                <a:srgbClr val="434343"/>
              </a:solidFill>
              <a:highlight>
                <a:srgbClr val="E6B8AF"/>
              </a:highlight>
              <a:latin typeface="Montserrat"/>
              <a:ea typeface="Montserrat"/>
              <a:cs typeface="Montserrat"/>
              <a:sym typeface="Montserrat"/>
            </a:endParaRPr>
          </a:p>
          <a:p>
            <a:pPr indent="0" lvl="0" marL="0" rtl="0" algn="l">
              <a:spcBef>
                <a:spcPts val="0"/>
              </a:spcBef>
              <a:spcAft>
                <a:spcPts val="0"/>
              </a:spcAft>
              <a:buNone/>
            </a:pPr>
            <a:r>
              <a:t/>
            </a:r>
            <a:endParaRPr sz="500">
              <a:solidFill>
                <a:srgbClr val="434343"/>
              </a:solidFill>
              <a:highlight>
                <a:srgbClr val="E6B8AF"/>
              </a:highlight>
              <a:latin typeface="Montserrat"/>
              <a:ea typeface="Montserrat"/>
              <a:cs typeface="Montserrat"/>
              <a:sym typeface="Montserrat"/>
            </a:endParaRPr>
          </a:p>
          <a:p>
            <a:pPr indent="0" lvl="0" marL="0" rtl="0" algn="l">
              <a:spcBef>
                <a:spcPts val="0"/>
              </a:spcBef>
              <a:spcAft>
                <a:spcPts val="0"/>
              </a:spcAft>
              <a:buNone/>
            </a:pPr>
            <a:r>
              <a:rPr lang="nl" sz="700">
                <a:solidFill>
                  <a:srgbClr val="434343"/>
                </a:solidFill>
                <a:highlight>
                  <a:srgbClr val="E6B8AF"/>
                </a:highlight>
                <a:latin typeface="Montserrat"/>
                <a:ea typeface="Montserrat"/>
                <a:cs typeface="Montserrat"/>
                <a:sym typeface="Montserrat"/>
              </a:rPr>
              <a:t>In 1962 voegde hij zich bij de </a:t>
            </a:r>
            <a:r>
              <a:rPr lang="nl" sz="700" u="sng">
                <a:solidFill>
                  <a:srgbClr val="434343"/>
                </a:solidFill>
                <a:highlight>
                  <a:srgbClr val="E6B8AF"/>
                </a:highlight>
                <a:latin typeface="Montserrat"/>
                <a:ea typeface="Montserrat"/>
                <a:cs typeface="Montserrat"/>
                <a:sym typeface="Montserrat"/>
                <a:hlinkClick r:id="rId3">
                  <a:extLst>
                    <a:ext uri="{A12FA001-AC4F-418D-AE19-62706E023703}">
                      <ahyp:hlinkClr val="tx"/>
                    </a:ext>
                  </a:extLst>
                </a:hlinkClick>
              </a:rPr>
              <a:t>Fluxus</a:t>
            </a:r>
            <a:r>
              <a:rPr lang="nl" sz="700">
                <a:solidFill>
                  <a:srgbClr val="434343"/>
                </a:solidFill>
                <a:highlight>
                  <a:srgbClr val="E6B8AF"/>
                </a:highlight>
                <a:latin typeface="Montserrat"/>
                <a:ea typeface="Montserrat"/>
                <a:cs typeface="Montserrat"/>
                <a:sym typeface="Montserrat"/>
              </a:rPr>
              <a:t> beweging, samen met Nam June Paik en George Maciunas. Hij voerde vanaf 1963 performances uit, waarvoor hij vet, vilt en dode hazen gebruikte. Zijn werk had tevens ook een sociaal politieke boodschap. In 1967 richtte hij enkele verenigingen op. Het belangrijkste doel daarvan was om creativiteit te bevorderen in het dagelijkse leven. Iedereen moest creatief zijn. Beuys verkondigde de boodschap dat iedereen een kunstenaar is. Zoals meer Fluxuskunstenaars wilde hij kunst en leven met elkaar verenigen.</a:t>
            </a:r>
            <a:endParaRPr sz="700">
              <a:solidFill>
                <a:srgbClr val="434343"/>
              </a:solidFill>
              <a:highlight>
                <a:srgbClr val="E6B8AF"/>
              </a:highlight>
              <a:latin typeface="Montserrat"/>
              <a:ea typeface="Montserrat"/>
              <a:cs typeface="Montserrat"/>
              <a:sym typeface="Montserrat"/>
            </a:endParaRPr>
          </a:p>
          <a:p>
            <a:pPr indent="0" lvl="0" marL="0" rtl="0" algn="l">
              <a:lnSpc>
                <a:spcPct val="115000"/>
              </a:lnSpc>
              <a:spcBef>
                <a:spcPts val="0"/>
              </a:spcBef>
              <a:spcAft>
                <a:spcPts val="0"/>
              </a:spcAft>
              <a:buNone/>
            </a:pPr>
            <a:r>
              <a:t/>
            </a:r>
            <a:endParaRPr i="1" sz="700">
              <a:solidFill>
                <a:srgbClr val="434343"/>
              </a:solidFill>
              <a:highlight>
                <a:srgbClr val="E6B8AF"/>
              </a:highlight>
              <a:latin typeface="Montserrat"/>
              <a:ea typeface="Montserrat"/>
              <a:cs typeface="Montserrat"/>
              <a:sym typeface="Montserrat"/>
            </a:endParaRPr>
          </a:p>
          <a:p>
            <a:pPr indent="0" lvl="0" marL="0" rtl="0" algn="l">
              <a:lnSpc>
                <a:spcPct val="115000"/>
              </a:lnSpc>
              <a:spcBef>
                <a:spcPts val="1500"/>
              </a:spcBef>
              <a:spcAft>
                <a:spcPts val="0"/>
              </a:spcAft>
              <a:buNone/>
            </a:pPr>
            <a:r>
              <a:t/>
            </a:r>
            <a:endParaRPr i="1" sz="700">
              <a:solidFill>
                <a:srgbClr val="434343"/>
              </a:solidFill>
              <a:highlight>
                <a:srgbClr val="E6B8AF"/>
              </a:highlight>
              <a:latin typeface="Montserrat"/>
              <a:ea typeface="Montserrat"/>
              <a:cs typeface="Montserrat"/>
              <a:sym typeface="Montserrat"/>
            </a:endParaRPr>
          </a:p>
          <a:p>
            <a:pPr indent="0" lvl="0" marL="0" rtl="0" algn="l">
              <a:lnSpc>
                <a:spcPct val="115000"/>
              </a:lnSpc>
              <a:spcBef>
                <a:spcPts val="1500"/>
              </a:spcBef>
              <a:spcAft>
                <a:spcPts val="0"/>
              </a:spcAft>
              <a:buNone/>
            </a:pPr>
            <a:r>
              <a:rPr i="1" lang="nl" sz="700">
                <a:solidFill>
                  <a:srgbClr val="434343"/>
                </a:solidFill>
                <a:highlight>
                  <a:srgbClr val="E6B8AF"/>
                </a:highlight>
                <a:latin typeface="Montserrat"/>
                <a:ea typeface="Montserrat"/>
                <a:cs typeface="Montserrat"/>
                <a:sym typeface="Montserrat"/>
              </a:rPr>
              <a:t>Ook te zien in de film: Duchamp, Yoko Ono</a:t>
            </a:r>
            <a:endParaRPr i="1" sz="700">
              <a:solidFill>
                <a:srgbClr val="434343"/>
              </a:solidFill>
              <a:highlight>
                <a:srgbClr val="E6B8AF"/>
              </a:highlight>
              <a:latin typeface="Montserrat"/>
              <a:ea typeface="Montserrat"/>
              <a:cs typeface="Montserrat"/>
              <a:sym typeface="Montserrat"/>
            </a:endParaRPr>
          </a:p>
          <a:p>
            <a:pPr indent="0" lvl="0" marL="0" rtl="0" algn="l">
              <a:lnSpc>
                <a:spcPct val="115000"/>
              </a:lnSpc>
              <a:spcBef>
                <a:spcPts val="1500"/>
              </a:spcBef>
              <a:spcAft>
                <a:spcPts val="0"/>
              </a:spcAft>
              <a:buNone/>
            </a:pPr>
            <a:r>
              <a:t/>
            </a:r>
            <a:endParaRPr i="1" sz="700">
              <a:solidFill>
                <a:srgbClr val="434343"/>
              </a:solidFill>
              <a:highlight>
                <a:srgbClr val="E6B8AF"/>
              </a:highlight>
              <a:latin typeface="Montserrat"/>
              <a:ea typeface="Montserrat"/>
              <a:cs typeface="Montserrat"/>
              <a:sym typeface="Montserrat"/>
            </a:endParaRPr>
          </a:p>
          <a:p>
            <a:pPr indent="0" lvl="0" marL="0" rtl="0" algn="l">
              <a:lnSpc>
                <a:spcPct val="115000"/>
              </a:lnSpc>
              <a:spcBef>
                <a:spcPts val="1500"/>
              </a:spcBef>
              <a:spcAft>
                <a:spcPts val="0"/>
              </a:spcAft>
              <a:buNone/>
            </a:pPr>
            <a:r>
              <a:t/>
            </a:r>
            <a:endParaRPr sz="800">
              <a:solidFill>
                <a:srgbClr val="434343"/>
              </a:solidFill>
              <a:highlight>
                <a:srgbClr val="E6B8AF"/>
              </a:highlight>
              <a:latin typeface="Montserrat"/>
              <a:ea typeface="Montserrat"/>
              <a:cs typeface="Montserrat"/>
              <a:sym typeface="Montserrat"/>
            </a:endParaRPr>
          </a:p>
          <a:p>
            <a:pPr indent="0" lvl="0" marL="0" rtl="0" algn="l">
              <a:spcBef>
                <a:spcPts val="0"/>
              </a:spcBef>
              <a:spcAft>
                <a:spcPts val="0"/>
              </a:spcAft>
              <a:buNone/>
            </a:pPr>
            <a:r>
              <a:t/>
            </a:r>
            <a:endParaRPr sz="700">
              <a:solidFill>
                <a:srgbClr val="434343"/>
              </a:solidFill>
              <a:highlight>
                <a:srgbClr val="E6B8AF"/>
              </a:highlight>
              <a:latin typeface="Montserrat"/>
              <a:ea typeface="Montserrat"/>
              <a:cs typeface="Montserrat"/>
              <a:sym typeface="Montserrat"/>
            </a:endParaRPr>
          </a:p>
        </p:txBody>
      </p:sp>
      <p:pic>
        <p:nvPicPr>
          <p:cNvPr descr="Kortfilm over het leven en werk van de Duitse kunstenaar Joseph Beuys. Voor een deel gefilmd in Schloss Moyland, nabij Kleve. Met uitleg over zijn belangrijkste werken en vergelijkingen met andere kunstenaars en stromingen. Gemaakt i.s.m. Anneminke Hiemstra, medestudente aan de Kunstacademie in Arnhem." id="191" name="Google Shape;191;p29" title="Kortfilm: Het leven en werk van Joseph Beuys (docu-NL)">
            <a:hlinkClick r:id="rId4"/>
          </p:cNvPr>
          <p:cNvPicPr preferRelativeResize="0"/>
          <p:nvPr/>
        </p:nvPicPr>
        <p:blipFill>
          <a:blip r:embed="rId5">
            <a:alphaModFix/>
          </a:blip>
          <a:stretch>
            <a:fillRect/>
          </a:stretch>
        </p:blipFill>
        <p:spPr>
          <a:xfrm>
            <a:off x="279450" y="1228675"/>
            <a:ext cx="4710408" cy="353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1000"/>
                                        <p:tgtEl>
                                          <p:spTgt spid="1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0"/>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Fluxus: John Cage</a:t>
            </a:r>
            <a:endParaRPr/>
          </a:p>
        </p:txBody>
      </p:sp>
      <p:sp>
        <p:nvSpPr>
          <p:cNvPr id="197" name="Google Shape;197;p30"/>
          <p:cNvSpPr txBox="1"/>
          <p:nvPr>
            <p:ph idx="1" type="body"/>
          </p:nvPr>
        </p:nvSpPr>
        <p:spPr>
          <a:xfrm>
            <a:off x="311700" y="1228675"/>
            <a:ext cx="8520600" cy="3340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descr="Composed in 1959. Premiered on &quot;Lascia o Raddoppia,&quot; a TV program televised in Milan, Feb 5, 1959. Subsequently performed on &quot;I've Got a Secret,&quot; the popular American game show, Feb 24, 1960.&#10;For solo television performance involving a large number of properties and a special single-track tape, 7.5 i.p.s. In one of his manuscripts, Cage indicated a subtitle for Water Walk as Water Music No. 2&quot;. Like his Sounds of Venice, it was composed for the Italian TV quiz &quot;Lascia O Raddoppia&quot;, using Fontana Mix as the composing means. In it, Cage used 34 materials, as well as a single-track tape, 7 1/2&quot;, 3 minutes. The materials required are mostly related to water, i.e. bath tub, toy fish, pressure cooker, ice cubes (and an electric mixer to crush them), rubber duck, etc., but Cage also calls for a grand piano and 5 radios. The score consists of a list of properties, a floor plan showing the placements of instruments and objects, three pages with a timeline (one minute each) with descriptions and pictographic notations of occurrence of events, and a list of notes &quot;regarding some of the actions to be made in the order of occurrence.” Timings are not accurate: &quot;Start watch and then time actions as closely as possible to their appearance in the score&quot; (from score). Water Walk led Cage to compose his Theatre Piece." id="198" name="Google Shape;198;p30" title="John Cage performs Water walk on &quot;I've Got a Secret,&quot; Feb 24th, 1960">
            <a:hlinkClick r:id="rId3"/>
          </p:cNvPr>
          <p:cNvPicPr preferRelativeResize="0"/>
          <p:nvPr/>
        </p:nvPicPr>
        <p:blipFill>
          <a:blip r:embed="rId4">
            <a:alphaModFix/>
          </a:blip>
          <a:stretch>
            <a:fillRect/>
          </a:stretch>
        </p:blipFill>
        <p:spPr>
          <a:xfrm>
            <a:off x="311700" y="1228675"/>
            <a:ext cx="3908525" cy="2931400"/>
          </a:xfrm>
          <a:prstGeom prst="rect">
            <a:avLst/>
          </a:prstGeom>
          <a:noFill/>
          <a:ln>
            <a:noFill/>
          </a:ln>
        </p:spPr>
      </p:pic>
      <p:sp>
        <p:nvSpPr>
          <p:cNvPr id="199" name="Google Shape;199;p30"/>
          <p:cNvSpPr txBox="1"/>
          <p:nvPr/>
        </p:nvSpPr>
        <p:spPr>
          <a:xfrm>
            <a:off x="4340575" y="1228675"/>
            <a:ext cx="4107000" cy="1816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nl" sz="800">
                <a:solidFill>
                  <a:srgbClr val="434343"/>
                </a:solidFill>
                <a:highlight>
                  <a:srgbClr val="E6B8AF"/>
                </a:highlight>
                <a:latin typeface="Montserrat"/>
                <a:ea typeface="Montserrat"/>
                <a:cs typeface="Montserrat"/>
                <a:sym typeface="Montserrat"/>
              </a:rPr>
              <a:t>De  samenwerking tussen de fluxus kunstenaars had een informeel en vaak speels karakter. Geestverwante kunstenaars van verschillende pluimage wisselden ideeën uit. De experimentele componist John Cage was voor velen van hen een grote inspiratiebron. Door de colleges van Cage aan het Black Mountain College en aan de New School for Social Research in New York was hij geliefd bij Amerikaanse componisten en kunstenaars. In Europa breidde zijn invloed uit, als gevolg van zijn tour door Europa in 1958 en 1959. Zijn colleges fungeerden als prototype voor latere informele samenwerkingsverbanden tussen Fluxuskunstenaars. Het was geen traditionele setting waarin sprake is dat de docent vertelt en de leerling luistert. Het was een samenspel van toevalligheden via muziek, performances en poëzie.</a:t>
            </a:r>
            <a:endParaRPr sz="800">
              <a:solidFill>
                <a:srgbClr val="434343"/>
              </a:solidFill>
              <a:highlight>
                <a:srgbClr val="E6B8AF"/>
              </a:highlight>
              <a:latin typeface="Montserrat"/>
              <a:ea typeface="Montserrat"/>
              <a:cs typeface="Montserrat"/>
              <a:sym typeface="Montserrat"/>
            </a:endParaRPr>
          </a:p>
          <a:p>
            <a:pPr indent="0" lvl="0" marL="0" rtl="0" algn="l">
              <a:spcBef>
                <a:spcPts val="0"/>
              </a:spcBef>
              <a:spcAft>
                <a:spcPts val="0"/>
              </a:spcAft>
              <a:buNone/>
            </a:pPr>
            <a:r>
              <a:t/>
            </a:r>
            <a:endParaRPr sz="1000">
              <a:solidFill>
                <a:srgbClr val="434343"/>
              </a:solidFill>
              <a:highlight>
                <a:srgbClr val="E6B8AF"/>
              </a:highlight>
              <a:latin typeface="Montserrat"/>
              <a:ea typeface="Montserrat"/>
              <a:cs typeface="Montserrat"/>
              <a:sym typeface="Montserrat"/>
            </a:endParaRPr>
          </a:p>
        </p:txBody>
      </p:sp>
      <p:pic>
        <p:nvPicPr>
          <p:cNvPr id="200" name="Google Shape;200;p30"/>
          <p:cNvPicPr preferRelativeResize="0"/>
          <p:nvPr/>
        </p:nvPicPr>
        <p:blipFill>
          <a:blip r:embed="rId5">
            <a:alphaModFix/>
          </a:blip>
          <a:stretch>
            <a:fillRect/>
          </a:stretch>
        </p:blipFill>
        <p:spPr>
          <a:xfrm>
            <a:off x="6732450" y="2836675"/>
            <a:ext cx="1715125" cy="1323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1000"/>
                                        <p:tgtEl>
                                          <p:spTgt spid="1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1"/>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Fluxus (videokunst):nam june paik</a:t>
            </a:r>
            <a:endParaRPr/>
          </a:p>
        </p:txBody>
      </p:sp>
      <p:sp>
        <p:nvSpPr>
          <p:cNvPr id="206" name="Google Shape;206;p31"/>
          <p:cNvSpPr txBox="1"/>
          <p:nvPr>
            <p:ph idx="1" type="body"/>
          </p:nvPr>
        </p:nvSpPr>
        <p:spPr>
          <a:xfrm>
            <a:off x="311700" y="1228675"/>
            <a:ext cx="8520600" cy="3340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descr="Nam June Paik was a truly global artist. Born in South Korea, he lived and worked in Japan, Germany and the United States. He was one of the first Asian artists who found success in the West.&#10; &#10;In his art, Paik saw technology as a way to open up the world and connect with people in different countries – beyond national borders and cultural differences. He experimented with TV, broadcasting, synthesizers and robots, and was one of the first artists to use video as art.&#10; &#10;Discover how Nam June Paik predicted the future of technology: https://bit.ly/34BLV12&#10; &#10;Our exhibition ‘Nam June Paik’ is at Tate Modern until 9 February 2020: https://bit.ly/2SirGTL&#10;&#10;Find out more about Hyundai Tate Research Centre: Transnational: https://bit.ly/2SDtacu&#10;&#10;Subscribe for weekly films: http://goo.gl/X1ZnEl" id="207" name="Google Shape;207;p31" title="5 Times Artist Nam June Paik Predicted the Future | Tate">
            <a:hlinkClick r:id="rId3"/>
          </p:cNvPr>
          <p:cNvPicPr preferRelativeResize="0"/>
          <p:nvPr/>
        </p:nvPicPr>
        <p:blipFill>
          <a:blip r:embed="rId4">
            <a:alphaModFix/>
          </a:blip>
          <a:stretch>
            <a:fillRect/>
          </a:stretch>
        </p:blipFill>
        <p:spPr>
          <a:xfrm>
            <a:off x="311700" y="1228675"/>
            <a:ext cx="4572000" cy="3429000"/>
          </a:xfrm>
          <a:prstGeom prst="rect">
            <a:avLst/>
          </a:prstGeom>
          <a:noFill/>
          <a:ln>
            <a:noFill/>
          </a:ln>
        </p:spPr>
      </p:pic>
      <p:sp>
        <p:nvSpPr>
          <p:cNvPr id="208" name="Google Shape;208;p31"/>
          <p:cNvSpPr txBox="1"/>
          <p:nvPr/>
        </p:nvSpPr>
        <p:spPr>
          <a:xfrm>
            <a:off x="5058600" y="1330100"/>
            <a:ext cx="2454900" cy="1154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nl" sz="1050">
                <a:solidFill>
                  <a:srgbClr val="434343"/>
                </a:solidFill>
                <a:highlight>
                  <a:srgbClr val="E6B8AF"/>
                </a:highlight>
                <a:latin typeface="Montserrat"/>
                <a:ea typeface="Montserrat"/>
                <a:cs typeface="Montserrat"/>
                <a:sym typeface="Montserrat"/>
              </a:rPr>
              <a:t>Nam June Paik</a:t>
            </a:r>
            <a:r>
              <a:rPr lang="nl" sz="1050">
                <a:solidFill>
                  <a:srgbClr val="434343"/>
                </a:solidFill>
                <a:highlight>
                  <a:srgbClr val="E6B8AF"/>
                </a:highlight>
                <a:latin typeface="Montserrat"/>
                <a:ea typeface="Montserrat"/>
                <a:cs typeface="Montserrat"/>
                <a:sym typeface="Montserrat"/>
              </a:rPr>
              <a:t> was een </a:t>
            </a:r>
            <a:r>
              <a:rPr lang="nl" sz="1050">
                <a:solidFill>
                  <a:srgbClr val="434343"/>
                </a:solidFill>
                <a:highlight>
                  <a:srgbClr val="E6B8AF"/>
                </a:highlight>
                <a:uFill>
                  <a:noFill/>
                </a:uFill>
                <a:latin typeface="Montserrat"/>
                <a:ea typeface="Montserrat"/>
                <a:cs typeface="Montserrat"/>
                <a:sym typeface="Montserrat"/>
                <a:hlinkClick r:id="rId5">
                  <a:extLst>
                    <a:ext uri="{A12FA001-AC4F-418D-AE19-62706E023703}">
                      <ahyp:hlinkClr val="tx"/>
                    </a:ext>
                  </a:extLst>
                </a:hlinkClick>
              </a:rPr>
              <a:t>Amerikaanse</a:t>
            </a:r>
            <a:r>
              <a:rPr lang="nl" sz="1050">
                <a:solidFill>
                  <a:srgbClr val="434343"/>
                </a:solidFill>
                <a:highlight>
                  <a:srgbClr val="E6B8AF"/>
                </a:highlight>
                <a:latin typeface="Montserrat"/>
                <a:ea typeface="Montserrat"/>
                <a:cs typeface="Montserrat"/>
                <a:sym typeface="Montserrat"/>
              </a:rPr>
              <a:t> kunstenaar van </a:t>
            </a:r>
            <a:r>
              <a:rPr lang="nl" sz="1050">
                <a:solidFill>
                  <a:srgbClr val="434343"/>
                </a:solidFill>
                <a:highlight>
                  <a:srgbClr val="E6B8AF"/>
                </a:highlight>
                <a:uFill>
                  <a:noFill/>
                </a:uFill>
                <a:latin typeface="Montserrat"/>
                <a:ea typeface="Montserrat"/>
                <a:cs typeface="Montserrat"/>
                <a:sym typeface="Montserrat"/>
                <a:hlinkClick r:id="rId6">
                  <a:extLst>
                    <a:ext uri="{A12FA001-AC4F-418D-AE19-62706E023703}">
                      <ahyp:hlinkClr val="tx"/>
                    </a:ext>
                  </a:extLst>
                </a:hlinkClick>
              </a:rPr>
              <a:t>Zuid-Koreaanse</a:t>
            </a:r>
            <a:r>
              <a:rPr lang="nl" sz="1050">
                <a:solidFill>
                  <a:srgbClr val="434343"/>
                </a:solidFill>
                <a:highlight>
                  <a:srgbClr val="E6B8AF"/>
                </a:highlight>
                <a:latin typeface="Montserrat"/>
                <a:ea typeface="Montserrat"/>
                <a:cs typeface="Montserrat"/>
                <a:sym typeface="Montserrat"/>
              </a:rPr>
              <a:t> afkomst. Hij was een beroemd </a:t>
            </a:r>
            <a:r>
              <a:rPr lang="nl" sz="1050">
                <a:solidFill>
                  <a:srgbClr val="434343"/>
                </a:solidFill>
                <a:highlight>
                  <a:srgbClr val="E6B8AF"/>
                </a:highlight>
                <a:uFill>
                  <a:noFill/>
                </a:uFill>
                <a:latin typeface="Montserrat"/>
                <a:ea typeface="Montserrat"/>
                <a:cs typeface="Montserrat"/>
                <a:sym typeface="Montserrat"/>
                <a:hlinkClick r:id="rId7">
                  <a:extLst>
                    <a:ext uri="{A12FA001-AC4F-418D-AE19-62706E023703}">
                      <ahyp:hlinkClr val="tx"/>
                    </a:ext>
                  </a:extLst>
                </a:hlinkClick>
              </a:rPr>
              <a:t>Fluxus</a:t>
            </a:r>
            <a:r>
              <a:rPr lang="nl" sz="1050">
                <a:solidFill>
                  <a:srgbClr val="434343"/>
                </a:solidFill>
                <a:highlight>
                  <a:srgbClr val="E6B8AF"/>
                </a:highlight>
                <a:latin typeface="Montserrat"/>
                <a:ea typeface="Montserrat"/>
                <a:cs typeface="Montserrat"/>
                <a:sym typeface="Montserrat"/>
              </a:rPr>
              <a:t>-artiest en wordt als de uitvinder van de </a:t>
            </a:r>
            <a:r>
              <a:rPr lang="nl" sz="1050">
                <a:solidFill>
                  <a:srgbClr val="434343"/>
                </a:solidFill>
                <a:highlight>
                  <a:srgbClr val="E6B8AF"/>
                </a:highlight>
                <a:uFill>
                  <a:noFill/>
                </a:uFill>
                <a:latin typeface="Montserrat"/>
                <a:ea typeface="Montserrat"/>
                <a:cs typeface="Montserrat"/>
                <a:sym typeface="Montserrat"/>
                <a:hlinkClick r:id="rId8">
                  <a:extLst>
                    <a:ext uri="{A12FA001-AC4F-418D-AE19-62706E023703}">
                      <ahyp:hlinkClr val="tx"/>
                    </a:ext>
                  </a:extLst>
                </a:hlinkClick>
              </a:rPr>
              <a:t>videokunst</a:t>
            </a:r>
            <a:r>
              <a:rPr lang="nl" sz="1050">
                <a:solidFill>
                  <a:srgbClr val="434343"/>
                </a:solidFill>
                <a:highlight>
                  <a:srgbClr val="E6B8AF"/>
                </a:highlight>
                <a:latin typeface="Montserrat"/>
                <a:ea typeface="Montserrat"/>
                <a:cs typeface="Montserrat"/>
                <a:sym typeface="Montserrat"/>
              </a:rPr>
              <a:t> beschouwd.</a:t>
            </a:r>
            <a:endParaRPr>
              <a:solidFill>
                <a:srgbClr val="434343"/>
              </a:solidFill>
              <a:highlight>
                <a:srgbClr val="E6B8AF"/>
              </a:highlight>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1000"/>
                                        <p:tgtEl>
                                          <p:spTgt spid="2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type="title"/>
          </p:nvPr>
        </p:nvSpPr>
        <p:spPr>
          <a:xfrm>
            <a:off x="3204950" y="1287650"/>
            <a:ext cx="2271000" cy="2702700"/>
          </a:xfrm>
          <a:prstGeom prst="rect">
            <a:avLst/>
          </a:prstGeom>
          <a:effectLst>
            <a:outerShdw blurRad="57150" rotWithShape="0" algn="bl" dir="4200000" dist="19050">
              <a:srgbClr val="000000">
                <a:alpha val="54000"/>
              </a:srgbClr>
            </a:outerShdw>
          </a:effectLst>
        </p:spPr>
        <p:txBody>
          <a:bodyPr anchorCtr="0" anchor="ctr" bIns="91425" lIns="91425" spcFirstLastPara="1" rIns="91425" wrap="square" tIns="91425">
            <a:noAutofit/>
          </a:bodyPr>
          <a:lstStyle/>
          <a:p>
            <a:pPr indent="0" lvl="0" marL="0" rtl="0" algn="ctr">
              <a:lnSpc>
                <a:spcPct val="115000"/>
              </a:lnSpc>
              <a:spcBef>
                <a:spcPts val="0"/>
              </a:spcBef>
              <a:spcAft>
                <a:spcPts val="0"/>
              </a:spcAft>
              <a:buSzPts val="990"/>
              <a:buNone/>
            </a:pPr>
            <a:r>
              <a:t/>
            </a:r>
            <a:endParaRPr b="0" sz="620">
              <a:solidFill>
                <a:srgbClr val="434343"/>
              </a:solidFill>
              <a:highlight>
                <a:srgbClr val="FFFFFF"/>
              </a:highlight>
              <a:latin typeface="Comfortaa"/>
              <a:ea typeface="Comfortaa"/>
              <a:cs typeface="Comfortaa"/>
              <a:sym typeface="Comfortaa"/>
            </a:endParaRPr>
          </a:p>
          <a:p>
            <a:pPr indent="0" lvl="0" marL="0" rtl="0" algn="ctr">
              <a:lnSpc>
                <a:spcPct val="115000"/>
              </a:lnSpc>
              <a:spcBef>
                <a:spcPts val="0"/>
              </a:spcBef>
              <a:spcAft>
                <a:spcPts val="0"/>
              </a:spcAft>
              <a:buSzPts val="990"/>
              <a:buNone/>
            </a:pPr>
            <a:r>
              <a:t/>
            </a:r>
            <a:endParaRPr b="0" sz="620">
              <a:solidFill>
                <a:srgbClr val="434343"/>
              </a:solidFill>
              <a:highlight>
                <a:srgbClr val="FFFFFF"/>
              </a:highlight>
              <a:latin typeface="Comfortaa"/>
              <a:ea typeface="Comfortaa"/>
              <a:cs typeface="Comfortaa"/>
              <a:sym typeface="Comfortaa"/>
            </a:endParaRPr>
          </a:p>
          <a:p>
            <a:pPr indent="0" lvl="0" marL="0" rtl="0" algn="ctr">
              <a:lnSpc>
                <a:spcPct val="115000"/>
              </a:lnSpc>
              <a:spcBef>
                <a:spcPts val="0"/>
              </a:spcBef>
              <a:spcAft>
                <a:spcPts val="0"/>
              </a:spcAft>
              <a:buSzPts val="990"/>
              <a:buNone/>
            </a:pPr>
            <a:r>
              <a:t/>
            </a:r>
            <a:endParaRPr b="0" sz="620">
              <a:solidFill>
                <a:srgbClr val="434343"/>
              </a:solidFill>
              <a:highlight>
                <a:srgbClr val="FFFFFF"/>
              </a:highlight>
              <a:latin typeface="Comfortaa"/>
              <a:ea typeface="Comfortaa"/>
              <a:cs typeface="Comfortaa"/>
              <a:sym typeface="Comfortaa"/>
            </a:endParaRPr>
          </a:p>
          <a:p>
            <a:pPr indent="0" lvl="0" marL="0" rtl="0" algn="ctr">
              <a:lnSpc>
                <a:spcPct val="115000"/>
              </a:lnSpc>
              <a:spcBef>
                <a:spcPts val="0"/>
              </a:spcBef>
              <a:spcAft>
                <a:spcPts val="0"/>
              </a:spcAft>
              <a:buSzPts val="990"/>
              <a:buNone/>
            </a:pPr>
            <a:r>
              <a:t/>
            </a:r>
            <a:endParaRPr b="0" sz="620">
              <a:solidFill>
                <a:srgbClr val="434343"/>
              </a:solidFill>
              <a:highlight>
                <a:srgbClr val="FFFFFF"/>
              </a:highlight>
              <a:latin typeface="Comfortaa"/>
              <a:ea typeface="Comfortaa"/>
              <a:cs typeface="Comfortaa"/>
              <a:sym typeface="Comfortaa"/>
            </a:endParaRPr>
          </a:p>
          <a:p>
            <a:pPr indent="0" lvl="0" marL="0" rtl="0" algn="ctr">
              <a:lnSpc>
                <a:spcPct val="115000"/>
              </a:lnSpc>
              <a:spcBef>
                <a:spcPts val="0"/>
              </a:spcBef>
              <a:spcAft>
                <a:spcPts val="0"/>
              </a:spcAft>
              <a:buSzPts val="990"/>
              <a:buNone/>
            </a:pPr>
            <a:r>
              <a:t/>
            </a:r>
            <a:endParaRPr b="0" sz="620">
              <a:solidFill>
                <a:srgbClr val="434343"/>
              </a:solidFill>
              <a:highlight>
                <a:srgbClr val="FFFFFF"/>
              </a:highlight>
              <a:latin typeface="Comfortaa"/>
              <a:ea typeface="Comfortaa"/>
              <a:cs typeface="Comfortaa"/>
              <a:sym typeface="Comfortaa"/>
            </a:endParaRPr>
          </a:p>
          <a:p>
            <a:pPr indent="0" lvl="0" marL="0" rtl="0" algn="ctr">
              <a:lnSpc>
                <a:spcPct val="115000"/>
              </a:lnSpc>
              <a:spcBef>
                <a:spcPts val="0"/>
              </a:spcBef>
              <a:spcAft>
                <a:spcPts val="0"/>
              </a:spcAft>
              <a:buSzPts val="990"/>
              <a:buNone/>
            </a:pPr>
            <a:r>
              <a:t/>
            </a:r>
            <a:endParaRPr b="0" sz="620">
              <a:solidFill>
                <a:srgbClr val="434343"/>
              </a:solidFill>
              <a:highlight>
                <a:srgbClr val="FFFFFF"/>
              </a:highlight>
              <a:latin typeface="Comfortaa"/>
              <a:ea typeface="Comfortaa"/>
              <a:cs typeface="Comfortaa"/>
              <a:sym typeface="Comfortaa"/>
            </a:endParaRPr>
          </a:p>
          <a:p>
            <a:pPr indent="0" lvl="0" marL="0" rtl="0" algn="ctr">
              <a:lnSpc>
                <a:spcPct val="115000"/>
              </a:lnSpc>
              <a:spcBef>
                <a:spcPts val="0"/>
              </a:spcBef>
              <a:spcAft>
                <a:spcPts val="0"/>
              </a:spcAft>
              <a:buSzPts val="990"/>
              <a:buNone/>
            </a:pPr>
            <a:r>
              <a:t/>
            </a:r>
            <a:endParaRPr b="0" sz="620">
              <a:solidFill>
                <a:srgbClr val="434343"/>
              </a:solidFill>
              <a:highlight>
                <a:srgbClr val="FFFFFF"/>
              </a:highlight>
              <a:latin typeface="Comfortaa"/>
              <a:ea typeface="Comfortaa"/>
              <a:cs typeface="Comfortaa"/>
              <a:sym typeface="Comfortaa"/>
            </a:endParaRPr>
          </a:p>
          <a:p>
            <a:pPr indent="0" lvl="0" marL="0" rtl="0" algn="ctr">
              <a:lnSpc>
                <a:spcPct val="115000"/>
              </a:lnSpc>
              <a:spcBef>
                <a:spcPts val="0"/>
              </a:spcBef>
              <a:spcAft>
                <a:spcPts val="0"/>
              </a:spcAft>
              <a:buSzPts val="990"/>
              <a:buNone/>
            </a:pPr>
            <a:r>
              <a:t/>
            </a:r>
            <a:endParaRPr b="0" sz="620">
              <a:solidFill>
                <a:srgbClr val="434343"/>
              </a:solidFill>
              <a:highlight>
                <a:srgbClr val="FFFFFF"/>
              </a:highlight>
              <a:latin typeface="Comfortaa"/>
              <a:ea typeface="Comfortaa"/>
              <a:cs typeface="Comfortaa"/>
              <a:sym typeface="Comfortaa"/>
            </a:endParaRPr>
          </a:p>
          <a:p>
            <a:pPr indent="0" lvl="0" marL="0" rtl="0" algn="ctr">
              <a:lnSpc>
                <a:spcPct val="115000"/>
              </a:lnSpc>
              <a:spcBef>
                <a:spcPts val="0"/>
              </a:spcBef>
              <a:spcAft>
                <a:spcPts val="0"/>
              </a:spcAft>
              <a:buSzPts val="990"/>
              <a:buNone/>
            </a:pPr>
            <a:r>
              <a:t/>
            </a:r>
            <a:endParaRPr b="0" sz="620">
              <a:solidFill>
                <a:srgbClr val="434343"/>
              </a:solidFill>
              <a:highlight>
                <a:srgbClr val="FFFFFF"/>
              </a:highlight>
              <a:latin typeface="Comfortaa"/>
              <a:ea typeface="Comfortaa"/>
              <a:cs typeface="Comfortaa"/>
              <a:sym typeface="Comfortaa"/>
            </a:endParaRPr>
          </a:p>
          <a:p>
            <a:pPr indent="0" lvl="0" marL="0" rtl="0" algn="ctr">
              <a:lnSpc>
                <a:spcPct val="115000"/>
              </a:lnSpc>
              <a:spcBef>
                <a:spcPts val="0"/>
              </a:spcBef>
              <a:spcAft>
                <a:spcPts val="0"/>
              </a:spcAft>
              <a:buSzPts val="990"/>
              <a:buNone/>
            </a:pPr>
            <a:r>
              <a:t/>
            </a:r>
            <a:endParaRPr b="0" sz="620">
              <a:solidFill>
                <a:srgbClr val="434343"/>
              </a:solidFill>
              <a:highlight>
                <a:srgbClr val="FFFFFF"/>
              </a:highlight>
              <a:latin typeface="Comfortaa"/>
              <a:ea typeface="Comfortaa"/>
              <a:cs typeface="Comfortaa"/>
              <a:sym typeface="Comfortaa"/>
            </a:endParaRPr>
          </a:p>
          <a:p>
            <a:pPr indent="0" lvl="0" marL="0" rtl="0" algn="ctr">
              <a:lnSpc>
                <a:spcPct val="115000"/>
              </a:lnSpc>
              <a:spcBef>
                <a:spcPts val="0"/>
              </a:spcBef>
              <a:spcAft>
                <a:spcPts val="0"/>
              </a:spcAft>
              <a:buSzPts val="990"/>
              <a:buNone/>
            </a:pPr>
            <a:r>
              <a:t/>
            </a:r>
            <a:endParaRPr b="0" sz="620">
              <a:solidFill>
                <a:srgbClr val="434343"/>
              </a:solidFill>
              <a:highlight>
                <a:srgbClr val="FFFFFF"/>
              </a:highlight>
              <a:latin typeface="Comfortaa"/>
              <a:ea typeface="Comfortaa"/>
              <a:cs typeface="Comfortaa"/>
              <a:sym typeface="Comfortaa"/>
            </a:endParaRPr>
          </a:p>
          <a:p>
            <a:pPr indent="0" lvl="0" marL="0" rtl="0" algn="ctr">
              <a:lnSpc>
                <a:spcPct val="115000"/>
              </a:lnSpc>
              <a:spcBef>
                <a:spcPts val="0"/>
              </a:spcBef>
              <a:spcAft>
                <a:spcPts val="0"/>
              </a:spcAft>
              <a:buSzPts val="990"/>
              <a:buNone/>
            </a:pPr>
            <a:r>
              <a:t/>
            </a:r>
            <a:endParaRPr b="0" sz="620">
              <a:solidFill>
                <a:srgbClr val="434343"/>
              </a:solidFill>
              <a:highlight>
                <a:srgbClr val="FFFFFF"/>
              </a:highlight>
              <a:latin typeface="Comfortaa"/>
              <a:ea typeface="Comfortaa"/>
              <a:cs typeface="Comfortaa"/>
              <a:sym typeface="Comfortaa"/>
            </a:endParaRPr>
          </a:p>
          <a:p>
            <a:pPr indent="0" lvl="0" marL="0" rtl="0" algn="ctr">
              <a:lnSpc>
                <a:spcPct val="115000"/>
              </a:lnSpc>
              <a:spcBef>
                <a:spcPts val="0"/>
              </a:spcBef>
              <a:spcAft>
                <a:spcPts val="0"/>
              </a:spcAft>
              <a:buSzPts val="990"/>
              <a:buNone/>
            </a:pPr>
            <a:r>
              <a:t/>
            </a:r>
            <a:endParaRPr b="0" sz="620">
              <a:solidFill>
                <a:srgbClr val="434343"/>
              </a:solidFill>
              <a:highlight>
                <a:srgbClr val="FFFFFF"/>
              </a:highlight>
              <a:latin typeface="Comfortaa"/>
              <a:ea typeface="Comfortaa"/>
              <a:cs typeface="Comfortaa"/>
              <a:sym typeface="Comfortaa"/>
            </a:endParaRPr>
          </a:p>
          <a:p>
            <a:pPr indent="0" lvl="0" marL="0" rtl="0" algn="ctr">
              <a:lnSpc>
                <a:spcPct val="115000"/>
              </a:lnSpc>
              <a:spcBef>
                <a:spcPts val="0"/>
              </a:spcBef>
              <a:spcAft>
                <a:spcPts val="0"/>
              </a:spcAft>
              <a:buSzPts val="990"/>
              <a:buNone/>
            </a:pPr>
            <a:r>
              <a:rPr b="0" lang="nl" sz="620">
                <a:solidFill>
                  <a:srgbClr val="434343"/>
                </a:solidFill>
                <a:highlight>
                  <a:srgbClr val="FFFFFF"/>
                </a:highlight>
                <a:latin typeface="Comfortaa"/>
                <a:ea typeface="Comfortaa"/>
                <a:cs typeface="Comfortaa"/>
                <a:sym typeface="Comfortaa"/>
              </a:rPr>
              <a:t>In duistere tijden, </a:t>
            </a:r>
            <a:endParaRPr b="0" sz="620">
              <a:solidFill>
                <a:srgbClr val="434343"/>
              </a:solidFill>
              <a:highlight>
                <a:srgbClr val="FFFFFF"/>
              </a:highlight>
              <a:latin typeface="Comfortaa"/>
              <a:ea typeface="Comfortaa"/>
              <a:cs typeface="Comfortaa"/>
              <a:sym typeface="Comfortaa"/>
            </a:endParaRPr>
          </a:p>
          <a:p>
            <a:pPr indent="0" lvl="0" marL="0" rtl="0" algn="ctr">
              <a:lnSpc>
                <a:spcPct val="115000"/>
              </a:lnSpc>
              <a:spcBef>
                <a:spcPts val="0"/>
              </a:spcBef>
              <a:spcAft>
                <a:spcPts val="0"/>
              </a:spcAft>
              <a:buSzPts val="990"/>
              <a:buNone/>
            </a:pPr>
            <a:r>
              <a:rPr b="0" lang="nl" sz="620">
                <a:solidFill>
                  <a:srgbClr val="434343"/>
                </a:solidFill>
                <a:highlight>
                  <a:srgbClr val="FFFFFF"/>
                </a:highlight>
                <a:latin typeface="Comfortaa"/>
                <a:ea typeface="Comfortaa"/>
                <a:cs typeface="Comfortaa"/>
                <a:sym typeface="Comfortaa"/>
              </a:rPr>
              <a:t>zal dan ook gezongen worden? </a:t>
            </a:r>
            <a:endParaRPr b="0" sz="620">
              <a:solidFill>
                <a:srgbClr val="434343"/>
              </a:solidFill>
              <a:highlight>
                <a:srgbClr val="FFFFFF"/>
              </a:highlight>
              <a:latin typeface="Comfortaa"/>
              <a:ea typeface="Comfortaa"/>
              <a:cs typeface="Comfortaa"/>
              <a:sym typeface="Comfortaa"/>
            </a:endParaRPr>
          </a:p>
          <a:p>
            <a:pPr indent="0" lvl="0" marL="0" rtl="0" algn="ctr">
              <a:lnSpc>
                <a:spcPct val="115000"/>
              </a:lnSpc>
              <a:spcBef>
                <a:spcPts val="0"/>
              </a:spcBef>
              <a:spcAft>
                <a:spcPts val="0"/>
              </a:spcAft>
              <a:buSzPts val="990"/>
              <a:buNone/>
            </a:pPr>
            <a:r>
              <a:rPr b="0" lang="nl" sz="620">
                <a:solidFill>
                  <a:srgbClr val="434343"/>
                </a:solidFill>
                <a:highlight>
                  <a:srgbClr val="FFFFFF"/>
                </a:highlight>
                <a:latin typeface="Comfortaa"/>
                <a:ea typeface="Comfortaa"/>
                <a:cs typeface="Comfortaa"/>
                <a:sym typeface="Comfortaa"/>
              </a:rPr>
              <a:t>Ja, er zal ook gezongen worden. Over duistere tijden. </a:t>
            </a:r>
            <a:endParaRPr b="0" sz="620">
              <a:solidFill>
                <a:srgbClr val="434343"/>
              </a:solidFill>
              <a:highlight>
                <a:srgbClr val="FFFFFF"/>
              </a:highlight>
              <a:latin typeface="Comfortaa"/>
              <a:ea typeface="Comfortaa"/>
              <a:cs typeface="Comfortaa"/>
              <a:sym typeface="Comfortaa"/>
            </a:endParaRPr>
          </a:p>
          <a:p>
            <a:pPr indent="0" lvl="0" marL="0" rtl="0" algn="ctr">
              <a:lnSpc>
                <a:spcPct val="115000"/>
              </a:lnSpc>
              <a:spcBef>
                <a:spcPts val="0"/>
              </a:spcBef>
              <a:spcAft>
                <a:spcPts val="0"/>
              </a:spcAft>
              <a:buSzPts val="990"/>
              <a:buNone/>
            </a:pPr>
            <a:r>
              <a:t/>
            </a:r>
            <a:endParaRPr b="0" sz="620">
              <a:solidFill>
                <a:srgbClr val="434343"/>
              </a:solidFill>
              <a:highlight>
                <a:srgbClr val="FFFFFF"/>
              </a:highlight>
              <a:latin typeface="Comfortaa"/>
              <a:ea typeface="Comfortaa"/>
              <a:cs typeface="Comfortaa"/>
              <a:sym typeface="Comfortaa"/>
            </a:endParaRPr>
          </a:p>
          <a:p>
            <a:pPr indent="0" lvl="0" marL="0" rtl="0" algn="ctr">
              <a:lnSpc>
                <a:spcPct val="115000"/>
              </a:lnSpc>
              <a:spcBef>
                <a:spcPts val="0"/>
              </a:spcBef>
              <a:spcAft>
                <a:spcPts val="0"/>
              </a:spcAft>
              <a:buSzPts val="990"/>
              <a:buNone/>
            </a:pPr>
            <a:r>
              <a:rPr b="0" lang="nl" sz="520">
                <a:solidFill>
                  <a:srgbClr val="434343"/>
                </a:solidFill>
                <a:highlight>
                  <a:srgbClr val="FFFFFF"/>
                </a:highlight>
                <a:latin typeface="Comfortaa"/>
                <a:ea typeface="Comfortaa"/>
                <a:cs typeface="Comfortaa"/>
                <a:sym typeface="Comfortaa"/>
              </a:rPr>
              <a:t>Bertolt Brecht</a:t>
            </a:r>
            <a:endParaRPr b="0" sz="520">
              <a:solidFill>
                <a:srgbClr val="434343"/>
              </a:solidFill>
              <a:highlight>
                <a:srgbClr val="FFFFFF"/>
              </a:highlight>
              <a:latin typeface="Comfortaa"/>
              <a:ea typeface="Comfortaa"/>
              <a:cs typeface="Comfortaa"/>
              <a:sym typeface="Comfortaa"/>
            </a:endParaRPr>
          </a:p>
          <a:p>
            <a:pPr indent="0" lvl="0" marL="0" rtl="0" algn="l">
              <a:lnSpc>
                <a:spcPct val="115000"/>
              </a:lnSpc>
              <a:spcBef>
                <a:spcPts val="0"/>
              </a:spcBef>
              <a:spcAft>
                <a:spcPts val="0"/>
              </a:spcAft>
              <a:buSzPts val="990"/>
              <a:buNone/>
            </a:pPr>
            <a:r>
              <a:t/>
            </a:r>
            <a:endParaRPr b="0" sz="2120">
              <a:solidFill>
                <a:srgbClr val="434343"/>
              </a:solidFill>
              <a:highlight>
                <a:srgbClr val="FFFFFF"/>
              </a:highlight>
              <a:latin typeface="Arial"/>
              <a:ea typeface="Arial"/>
              <a:cs typeface="Arial"/>
              <a:sym typeface="Arial"/>
            </a:endParaRPr>
          </a:p>
          <a:p>
            <a:pPr indent="0" lvl="0" marL="0" rtl="0" algn="l">
              <a:lnSpc>
                <a:spcPct val="115000"/>
              </a:lnSpc>
              <a:spcBef>
                <a:spcPts val="0"/>
              </a:spcBef>
              <a:spcAft>
                <a:spcPts val="0"/>
              </a:spcAft>
              <a:buSzPts val="990"/>
              <a:buNone/>
            </a:pPr>
            <a:r>
              <a:t/>
            </a:r>
            <a:endParaRPr b="0" sz="2120">
              <a:solidFill>
                <a:srgbClr val="434343"/>
              </a:solidFill>
              <a:highlight>
                <a:srgbClr val="FFFFFF"/>
              </a:highlight>
              <a:latin typeface="Arial"/>
              <a:ea typeface="Arial"/>
              <a:cs typeface="Arial"/>
              <a:sym typeface="Arial"/>
            </a:endParaRPr>
          </a:p>
          <a:p>
            <a:pPr indent="0" lvl="0" marL="0" rtl="0" algn="ctr">
              <a:spcBef>
                <a:spcPts val="0"/>
              </a:spcBef>
              <a:spcAft>
                <a:spcPts val="0"/>
              </a:spcAft>
              <a:buSzPts val="990"/>
              <a:buNone/>
            </a:pPr>
            <a:r>
              <a:t/>
            </a:r>
            <a:endParaRPr sz="392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
                                        </p:tgtEl>
                                        <p:attrNameLst>
                                          <p:attrName>style.visibility</p:attrName>
                                        </p:attrNameLst>
                                      </p:cBhvr>
                                      <p:to>
                                        <p:strVal val="visible"/>
                                      </p:to>
                                    </p:set>
                                    <p:animEffect filter="fade" transition="in">
                                      <p:cBhvr>
                                        <p:cTn dur="1000"/>
                                        <p:tgtEl>
                                          <p:spTgt spid="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2"/>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Pop art</a:t>
            </a:r>
            <a:endParaRPr/>
          </a:p>
        </p:txBody>
      </p:sp>
      <p:sp>
        <p:nvSpPr>
          <p:cNvPr id="214" name="Google Shape;214;p32"/>
          <p:cNvSpPr txBox="1"/>
          <p:nvPr>
            <p:ph idx="1" type="body"/>
          </p:nvPr>
        </p:nvSpPr>
        <p:spPr>
          <a:xfrm>
            <a:off x="1521125" y="1228675"/>
            <a:ext cx="7311300" cy="3340200"/>
          </a:xfrm>
          <a:prstGeom prst="rect">
            <a:avLst/>
          </a:prstGeom>
        </p:spPr>
        <p:txBody>
          <a:bodyPr anchorCtr="0" anchor="t" bIns="91425" lIns="91425" spcFirstLastPara="1" rIns="91425" wrap="square" tIns="91425">
            <a:normAutofit/>
          </a:bodyPr>
          <a:lstStyle/>
          <a:p>
            <a:pPr indent="0" lvl="0" marL="0" rtl="0" algn="l">
              <a:spcBef>
                <a:spcPts val="500"/>
              </a:spcBef>
              <a:spcAft>
                <a:spcPts val="0"/>
              </a:spcAft>
              <a:buNone/>
            </a:pPr>
            <a:r>
              <a:rPr lang="nl" sz="850">
                <a:solidFill>
                  <a:srgbClr val="39586A"/>
                </a:solidFill>
                <a:highlight>
                  <a:srgbClr val="E6B8AF"/>
                </a:highlight>
                <a:latin typeface="Montserrat"/>
                <a:ea typeface="Montserrat"/>
                <a:cs typeface="Montserrat"/>
                <a:sym typeface="Montserrat"/>
              </a:rPr>
              <a:t>De naam 'popart' is afgeleid van </a:t>
            </a:r>
            <a:r>
              <a:rPr i="1" lang="nl" sz="850">
                <a:solidFill>
                  <a:srgbClr val="39586A"/>
                </a:solidFill>
                <a:highlight>
                  <a:srgbClr val="E6B8AF"/>
                </a:highlight>
                <a:latin typeface="Montserrat"/>
                <a:ea typeface="Montserrat"/>
                <a:cs typeface="Montserrat"/>
                <a:sym typeface="Montserrat"/>
              </a:rPr>
              <a:t>popular art</a:t>
            </a:r>
            <a:r>
              <a:rPr lang="nl" sz="850">
                <a:solidFill>
                  <a:srgbClr val="39586A"/>
                </a:solidFill>
                <a:highlight>
                  <a:srgbClr val="E6B8AF"/>
                </a:highlight>
                <a:latin typeface="Montserrat"/>
                <a:ea typeface="Montserrat"/>
                <a:cs typeface="Montserrat"/>
                <a:sym typeface="Montserrat"/>
              </a:rPr>
              <a:t> en werd begin jaren zestig overgenomen uit Amerika en Engeland. </a:t>
            </a:r>
            <a:endParaRPr sz="850">
              <a:solidFill>
                <a:srgbClr val="39586A"/>
              </a:solidFill>
              <a:highlight>
                <a:srgbClr val="E6B8AF"/>
              </a:highlight>
              <a:latin typeface="Montserrat"/>
              <a:ea typeface="Montserrat"/>
              <a:cs typeface="Montserrat"/>
              <a:sym typeface="Montserrat"/>
            </a:endParaRPr>
          </a:p>
          <a:p>
            <a:pPr indent="0" lvl="0" marL="0" rtl="0" algn="l">
              <a:spcBef>
                <a:spcPts val="500"/>
              </a:spcBef>
              <a:spcAft>
                <a:spcPts val="0"/>
              </a:spcAft>
              <a:buNone/>
            </a:pPr>
            <a:r>
              <a:rPr lang="nl" sz="850">
                <a:solidFill>
                  <a:srgbClr val="39586A"/>
                </a:solidFill>
                <a:highlight>
                  <a:srgbClr val="E6B8AF"/>
                </a:highlight>
                <a:latin typeface="Montserrat"/>
                <a:ea typeface="Montserrat"/>
                <a:cs typeface="Montserrat"/>
                <a:sym typeface="Montserrat"/>
              </a:rPr>
              <a:t>De popart zette zich gedeeltelijk af tegen het Amerikaanse </a:t>
            </a:r>
            <a:r>
              <a:rPr lang="nl" sz="850">
                <a:solidFill>
                  <a:srgbClr val="39586A"/>
                </a:solidFill>
                <a:highlight>
                  <a:srgbClr val="E6B8AF"/>
                </a:highlight>
                <a:uFill>
                  <a:noFill/>
                </a:uFill>
                <a:latin typeface="Montserrat"/>
                <a:ea typeface="Montserrat"/>
                <a:cs typeface="Montserrat"/>
                <a:sym typeface="Montserrat"/>
                <a:hlinkClick r:id="rId3">
                  <a:extLst>
                    <a:ext uri="{A12FA001-AC4F-418D-AE19-62706E023703}">
                      <ahyp:hlinkClr val="tx"/>
                    </a:ext>
                  </a:extLst>
                </a:hlinkClick>
              </a:rPr>
              <a:t>abstract expressionisme</a:t>
            </a:r>
            <a:r>
              <a:rPr lang="nl" sz="850">
                <a:solidFill>
                  <a:srgbClr val="39586A"/>
                </a:solidFill>
                <a:highlight>
                  <a:srgbClr val="E6B8AF"/>
                </a:highlight>
                <a:latin typeface="Montserrat"/>
                <a:ea typeface="Montserrat"/>
                <a:cs typeface="Montserrat"/>
                <a:sym typeface="Montserrat"/>
              </a:rPr>
              <a:t>. Het hyperserieuze en -conceptuele karakter van deze kunststroming was de ideale voedingsbodem voor een reactionaire beweging als de popart. Omdat kunstenaars van het abstract expressionisme het museum zagen als de ideale elitaire plek voor hun kunstwerken was de logische reactie dat de popart de kunst naar de mensen wilde brengen (tot op straat - zie verder over </a:t>
            </a:r>
            <a:r>
              <a:rPr i="1" lang="nl" sz="850">
                <a:solidFill>
                  <a:srgbClr val="39586A"/>
                </a:solidFill>
                <a:highlight>
                  <a:srgbClr val="E6B8AF"/>
                </a:highlight>
                <a:uFill>
                  <a:noFill/>
                </a:uFill>
                <a:latin typeface="Montserrat"/>
                <a:ea typeface="Montserrat"/>
                <a:cs typeface="Montserrat"/>
                <a:sym typeface="Montserrat"/>
                <a:hlinkClick r:id="rId4">
                  <a:extLst>
                    <a:ext uri="{A12FA001-AC4F-418D-AE19-62706E023703}">
                      <ahyp:hlinkClr val="tx"/>
                    </a:ext>
                  </a:extLst>
                </a:hlinkClick>
              </a:rPr>
              <a:t>happenings</a:t>
            </a:r>
            <a:r>
              <a:rPr lang="nl" sz="850">
                <a:solidFill>
                  <a:srgbClr val="39586A"/>
                </a:solidFill>
                <a:highlight>
                  <a:srgbClr val="E6B8AF"/>
                </a:highlight>
                <a:latin typeface="Montserrat"/>
                <a:ea typeface="Montserrat"/>
                <a:cs typeface="Montserrat"/>
                <a:sym typeface="Montserrat"/>
              </a:rPr>
              <a:t>). Veel popartwerken zijn op de eerste plaats decoratief en hebben nauwelijks een diepere boodschap. Alledaagse gebruiksvoorwerpen uit de </a:t>
            </a:r>
            <a:r>
              <a:rPr lang="nl" sz="850">
                <a:solidFill>
                  <a:srgbClr val="39586A"/>
                </a:solidFill>
                <a:highlight>
                  <a:srgbClr val="E6B8AF"/>
                </a:highlight>
                <a:uFill>
                  <a:noFill/>
                </a:uFill>
                <a:latin typeface="Montserrat"/>
                <a:ea typeface="Montserrat"/>
                <a:cs typeface="Montserrat"/>
                <a:sym typeface="Montserrat"/>
                <a:hlinkClick r:id="rId5">
                  <a:extLst>
                    <a:ext uri="{A12FA001-AC4F-418D-AE19-62706E023703}">
                      <ahyp:hlinkClr val="tx"/>
                    </a:ext>
                  </a:extLst>
                </a:hlinkClick>
              </a:rPr>
              <a:t>consumptiemaatschappij</a:t>
            </a:r>
            <a:r>
              <a:rPr lang="nl" sz="850">
                <a:solidFill>
                  <a:srgbClr val="39586A"/>
                </a:solidFill>
                <a:highlight>
                  <a:srgbClr val="E6B8AF"/>
                </a:highlight>
                <a:latin typeface="Montserrat"/>
                <a:ea typeface="Montserrat"/>
                <a:cs typeface="Montserrat"/>
                <a:sym typeface="Montserrat"/>
              </a:rPr>
              <a:t>, massaal vervaardigde serieproducten, alle mogelijke reproduceerbare objecten worden voortaan als motieven aanvaard in de kunst. Daarmee stond de popartbeweging dichter bij het leven en was het veel platter dan de werken die daarvoor werden gemaakt. Bij meerdere popartkunstenaars speelde de ironie een grote rol in hun werk. In overeenstemming met het politieke klimaat in de jaren zestig hield de popart zich toch ook wel bezig met politieke thema's. Tot de belangrijke verschijnselen die verband houden met deze kunststroming behoren de </a:t>
            </a:r>
            <a:r>
              <a:rPr i="1" lang="nl" sz="850">
                <a:solidFill>
                  <a:srgbClr val="39586A"/>
                </a:solidFill>
                <a:highlight>
                  <a:srgbClr val="E6B8AF"/>
                </a:highlight>
                <a:latin typeface="Montserrat"/>
                <a:ea typeface="Montserrat"/>
                <a:cs typeface="Montserrat"/>
                <a:sym typeface="Montserrat"/>
              </a:rPr>
              <a:t>happenings</a:t>
            </a:r>
            <a:r>
              <a:rPr lang="nl" sz="850">
                <a:solidFill>
                  <a:srgbClr val="39586A"/>
                </a:solidFill>
                <a:highlight>
                  <a:srgbClr val="E6B8AF"/>
                </a:highlight>
                <a:latin typeface="Montserrat"/>
                <a:ea typeface="Montserrat"/>
                <a:cs typeface="Montserrat"/>
                <a:sym typeface="Montserrat"/>
              </a:rPr>
              <a:t>. Aan de hand van </a:t>
            </a:r>
            <a:r>
              <a:rPr i="1" lang="nl" sz="850">
                <a:solidFill>
                  <a:srgbClr val="39586A"/>
                </a:solidFill>
                <a:highlight>
                  <a:srgbClr val="E6B8AF"/>
                </a:highlight>
                <a:uFill>
                  <a:noFill/>
                </a:uFill>
                <a:latin typeface="Montserrat"/>
                <a:ea typeface="Montserrat"/>
                <a:cs typeface="Montserrat"/>
                <a:sym typeface="Montserrat"/>
                <a:hlinkClick r:id="rId6">
                  <a:extLst>
                    <a:ext uri="{A12FA001-AC4F-418D-AE19-62706E023703}">
                      <ahyp:hlinkClr val="tx"/>
                    </a:ext>
                  </a:extLst>
                </a:hlinkClick>
              </a:rPr>
              <a:t>performances</a:t>
            </a:r>
            <a:r>
              <a:rPr lang="nl" sz="850">
                <a:solidFill>
                  <a:srgbClr val="39586A"/>
                </a:solidFill>
                <a:highlight>
                  <a:srgbClr val="E6B8AF"/>
                </a:highlight>
                <a:latin typeface="Montserrat"/>
                <a:ea typeface="Montserrat"/>
                <a:cs typeface="Montserrat"/>
                <a:sym typeface="Montserrat"/>
              </a:rPr>
              <a:t> op straat drukten kunstenaars op expressieve wijze hun vrijheid uit.</a:t>
            </a:r>
            <a:endParaRPr sz="850">
              <a:solidFill>
                <a:srgbClr val="39586A"/>
              </a:solidFill>
              <a:highlight>
                <a:srgbClr val="E6B8AF"/>
              </a:highlight>
              <a:latin typeface="Montserrat"/>
              <a:ea typeface="Montserrat"/>
              <a:cs typeface="Montserrat"/>
              <a:sym typeface="Montserrat"/>
            </a:endParaRPr>
          </a:p>
          <a:p>
            <a:pPr indent="0" lvl="0" marL="0" rtl="0" algn="l">
              <a:spcBef>
                <a:spcPts val="500"/>
              </a:spcBef>
              <a:spcAft>
                <a:spcPts val="0"/>
              </a:spcAft>
              <a:buNone/>
            </a:pPr>
            <a:r>
              <a:rPr lang="nl" sz="850">
                <a:solidFill>
                  <a:srgbClr val="39586A"/>
                </a:solidFill>
                <a:highlight>
                  <a:srgbClr val="E6B8AF"/>
                </a:highlight>
                <a:latin typeface="Montserrat"/>
                <a:ea typeface="Montserrat"/>
                <a:cs typeface="Montserrat"/>
                <a:sym typeface="Montserrat"/>
              </a:rPr>
              <a:t>De thema's van de popart zijn ontleend aan </a:t>
            </a:r>
            <a:r>
              <a:rPr lang="nl" sz="850">
                <a:solidFill>
                  <a:srgbClr val="39586A"/>
                </a:solidFill>
                <a:highlight>
                  <a:srgbClr val="E6B8AF"/>
                </a:highlight>
                <a:uFill>
                  <a:noFill/>
                </a:uFill>
                <a:latin typeface="Montserrat"/>
                <a:ea typeface="Montserrat"/>
                <a:cs typeface="Montserrat"/>
                <a:sym typeface="Montserrat"/>
                <a:hlinkClick r:id="rId7">
                  <a:extLst>
                    <a:ext uri="{A12FA001-AC4F-418D-AE19-62706E023703}">
                      <ahyp:hlinkClr val="tx"/>
                    </a:ext>
                  </a:extLst>
                </a:hlinkClick>
              </a:rPr>
              <a:t>stripverhalen</a:t>
            </a:r>
            <a:r>
              <a:rPr lang="nl" sz="850">
                <a:solidFill>
                  <a:srgbClr val="39586A"/>
                </a:solidFill>
                <a:highlight>
                  <a:srgbClr val="E6B8AF"/>
                </a:highlight>
                <a:latin typeface="Montserrat"/>
                <a:ea typeface="Montserrat"/>
                <a:cs typeface="Montserrat"/>
                <a:sym typeface="Montserrat"/>
              </a:rPr>
              <a:t>, </a:t>
            </a:r>
            <a:r>
              <a:rPr lang="nl" sz="850">
                <a:solidFill>
                  <a:srgbClr val="39586A"/>
                </a:solidFill>
                <a:highlight>
                  <a:srgbClr val="E6B8AF"/>
                </a:highlight>
                <a:uFill>
                  <a:noFill/>
                </a:uFill>
                <a:latin typeface="Montserrat"/>
                <a:ea typeface="Montserrat"/>
                <a:cs typeface="Montserrat"/>
                <a:sym typeface="Montserrat"/>
                <a:hlinkClick r:id="rId8">
                  <a:extLst>
                    <a:ext uri="{A12FA001-AC4F-418D-AE19-62706E023703}">
                      <ahyp:hlinkClr val="tx"/>
                    </a:ext>
                  </a:extLst>
                </a:hlinkClick>
              </a:rPr>
              <a:t>reclame</a:t>
            </a:r>
            <a:r>
              <a:rPr lang="nl" sz="850">
                <a:solidFill>
                  <a:srgbClr val="39586A"/>
                </a:solidFill>
                <a:highlight>
                  <a:srgbClr val="E6B8AF"/>
                </a:highlight>
                <a:latin typeface="Montserrat"/>
                <a:ea typeface="Montserrat"/>
                <a:cs typeface="Montserrat"/>
                <a:sym typeface="Montserrat"/>
              </a:rPr>
              <a:t>, </a:t>
            </a:r>
            <a:r>
              <a:rPr lang="nl" sz="850">
                <a:solidFill>
                  <a:srgbClr val="39586A"/>
                </a:solidFill>
                <a:highlight>
                  <a:srgbClr val="E6B8AF"/>
                </a:highlight>
                <a:uFill>
                  <a:noFill/>
                </a:uFill>
                <a:latin typeface="Montserrat"/>
                <a:ea typeface="Montserrat"/>
                <a:cs typeface="Montserrat"/>
                <a:sym typeface="Montserrat"/>
                <a:hlinkClick r:id="rId9">
                  <a:extLst>
                    <a:ext uri="{A12FA001-AC4F-418D-AE19-62706E023703}">
                      <ahyp:hlinkClr val="tx"/>
                    </a:ext>
                  </a:extLst>
                </a:hlinkClick>
              </a:rPr>
              <a:t>televisie</a:t>
            </a:r>
            <a:r>
              <a:rPr lang="nl" sz="850">
                <a:solidFill>
                  <a:srgbClr val="39586A"/>
                </a:solidFill>
                <a:highlight>
                  <a:srgbClr val="E6B8AF"/>
                </a:highlight>
                <a:latin typeface="Montserrat"/>
                <a:ea typeface="Montserrat"/>
                <a:cs typeface="Montserrat"/>
                <a:sym typeface="Montserrat"/>
              </a:rPr>
              <a:t>, </a:t>
            </a:r>
            <a:r>
              <a:rPr lang="nl" sz="850">
                <a:solidFill>
                  <a:srgbClr val="39586A"/>
                </a:solidFill>
                <a:highlight>
                  <a:srgbClr val="E6B8AF"/>
                </a:highlight>
                <a:uFill>
                  <a:noFill/>
                </a:uFill>
                <a:latin typeface="Montserrat"/>
                <a:ea typeface="Montserrat"/>
                <a:cs typeface="Montserrat"/>
                <a:sym typeface="Montserrat"/>
                <a:hlinkClick r:id="rId10">
                  <a:extLst>
                    <a:ext uri="{A12FA001-AC4F-418D-AE19-62706E023703}">
                      <ahyp:hlinkClr val="tx"/>
                    </a:ext>
                  </a:extLst>
                </a:hlinkClick>
              </a:rPr>
              <a:t>kranten</a:t>
            </a:r>
            <a:r>
              <a:rPr lang="nl" sz="850">
                <a:solidFill>
                  <a:srgbClr val="39586A"/>
                </a:solidFill>
                <a:highlight>
                  <a:srgbClr val="E6B8AF"/>
                </a:highlight>
                <a:latin typeface="Montserrat"/>
                <a:ea typeface="Montserrat"/>
                <a:cs typeface="Montserrat"/>
                <a:sym typeface="Montserrat"/>
              </a:rPr>
              <a:t> en </a:t>
            </a:r>
            <a:r>
              <a:rPr lang="nl" sz="850">
                <a:solidFill>
                  <a:srgbClr val="39586A"/>
                </a:solidFill>
                <a:highlight>
                  <a:srgbClr val="E6B8AF"/>
                </a:highlight>
                <a:uFill>
                  <a:noFill/>
                </a:uFill>
                <a:latin typeface="Montserrat"/>
                <a:ea typeface="Montserrat"/>
                <a:cs typeface="Montserrat"/>
                <a:sym typeface="Montserrat"/>
                <a:hlinkClick r:id="rId11">
                  <a:extLst>
                    <a:ext uri="{A12FA001-AC4F-418D-AE19-62706E023703}">
                      <ahyp:hlinkClr val="tx"/>
                    </a:ext>
                  </a:extLst>
                </a:hlinkClick>
              </a:rPr>
              <a:t>tijdschriften</a:t>
            </a:r>
            <a:r>
              <a:rPr lang="nl" sz="850">
                <a:solidFill>
                  <a:srgbClr val="39586A"/>
                </a:solidFill>
                <a:highlight>
                  <a:srgbClr val="E6B8AF"/>
                </a:highlight>
                <a:latin typeface="Montserrat"/>
                <a:ea typeface="Montserrat"/>
                <a:cs typeface="Montserrat"/>
                <a:sym typeface="Montserrat"/>
              </a:rPr>
              <a:t>. Popart is het in beeld brengen en de verheerlijking van de consumptiemaatschappij met behulp van alledaagse afbeeldingen en triviale voorwerpen. Afbeeldingen van algemeen bekende beroemdheden als </a:t>
            </a:r>
            <a:r>
              <a:rPr lang="nl" sz="850">
                <a:solidFill>
                  <a:srgbClr val="39586A"/>
                </a:solidFill>
                <a:highlight>
                  <a:srgbClr val="E6B8AF"/>
                </a:highlight>
                <a:uFill>
                  <a:noFill/>
                </a:uFill>
                <a:latin typeface="Montserrat"/>
                <a:ea typeface="Montserrat"/>
                <a:cs typeface="Montserrat"/>
                <a:sym typeface="Montserrat"/>
                <a:hlinkClick r:id="rId12">
                  <a:extLst>
                    <a:ext uri="{A12FA001-AC4F-418D-AE19-62706E023703}">
                      <ahyp:hlinkClr val="tx"/>
                    </a:ext>
                  </a:extLst>
                </a:hlinkClick>
              </a:rPr>
              <a:t>Elvis Presley</a:t>
            </a:r>
            <a:r>
              <a:rPr lang="nl" sz="850">
                <a:solidFill>
                  <a:srgbClr val="39586A"/>
                </a:solidFill>
                <a:highlight>
                  <a:srgbClr val="E6B8AF"/>
                </a:highlight>
                <a:latin typeface="Montserrat"/>
                <a:ea typeface="Montserrat"/>
                <a:cs typeface="Montserrat"/>
                <a:sym typeface="Montserrat"/>
              </a:rPr>
              <a:t>, </a:t>
            </a:r>
            <a:r>
              <a:rPr lang="nl" sz="850">
                <a:solidFill>
                  <a:srgbClr val="39586A"/>
                </a:solidFill>
                <a:highlight>
                  <a:srgbClr val="E6B8AF"/>
                </a:highlight>
                <a:uFill>
                  <a:noFill/>
                </a:uFill>
                <a:latin typeface="Montserrat"/>
                <a:ea typeface="Montserrat"/>
                <a:cs typeface="Montserrat"/>
                <a:sym typeface="Montserrat"/>
                <a:hlinkClick r:id="rId13">
                  <a:extLst>
                    <a:ext uri="{A12FA001-AC4F-418D-AE19-62706E023703}">
                      <ahyp:hlinkClr val="tx"/>
                    </a:ext>
                  </a:extLst>
                </a:hlinkClick>
              </a:rPr>
              <a:t>Marilyn Monroe</a:t>
            </a:r>
            <a:r>
              <a:rPr lang="nl" sz="850">
                <a:solidFill>
                  <a:srgbClr val="39586A"/>
                </a:solidFill>
                <a:highlight>
                  <a:srgbClr val="E6B8AF"/>
                </a:highlight>
                <a:latin typeface="Montserrat"/>
                <a:ea typeface="Montserrat"/>
                <a:cs typeface="Montserrat"/>
                <a:sym typeface="Montserrat"/>
              </a:rPr>
              <a:t> en </a:t>
            </a:r>
            <a:r>
              <a:rPr lang="nl" sz="850">
                <a:solidFill>
                  <a:srgbClr val="39586A"/>
                </a:solidFill>
                <a:highlight>
                  <a:srgbClr val="E6B8AF"/>
                </a:highlight>
                <a:uFill>
                  <a:noFill/>
                </a:uFill>
                <a:latin typeface="Montserrat"/>
                <a:ea typeface="Montserrat"/>
                <a:cs typeface="Montserrat"/>
                <a:sym typeface="Montserrat"/>
                <a:hlinkClick r:id="rId14">
                  <a:extLst>
                    <a:ext uri="{A12FA001-AC4F-418D-AE19-62706E023703}">
                      <ahyp:hlinkClr val="tx"/>
                    </a:ext>
                  </a:extLst>
                </a:hlinkClick>
              </a:rPr>
              <a:t>Mao</a:t>
            </a:r>
            <a:r>
              <a:rPr lang="nl" sz="850">
                <a:solidFill>
                  <a:srgbClr val="39586A"/>
                </a:solidFill>
                <a:highlight>
                  <a:srgbClr val="E6B8AF"/>
                </a:highlight>
                <a:latin typeface="Montserrat"/>
                <a:ea typeface="Montserrat"/>
                <a:cs typeface="Montserrat"/>
                <a:sym typeface="Montserrat"/>
              </a:rPr>
              <a:t>, en ook </a:t>
            </a:r>
            <a:r>
              <a:rPr lang="nl" sz="850">
                <a:solidFill>
                  <a:srgbClr val="39586A"/>
                </a:solidFill>
                <a:highlight>
                  <a:srgbClr val="E6B8AF"/>
                </a:highlight>
                <a:uFill>
                  <a:noFill/>
                </a:uFill>
                <a:latin typeface="Montserrat"/>
                <a:ea typeface="Montserrat"/>
                <a:cs typeface="Montserrat"/>
                <a:sym typeface="Montserrat"/>
                <a:hlinkClick r:id="rId15">
                  <a:extLst>
                    <a:ext uri="{A12FA001-AC4F-418D-AE19-62706E023703}">
                      <ahyp:hlinkClr val="tx"/>
                    </a:ext>
                  </a:extLst>
                </a:hlinkClick>
              </a:rPr>
              <a:t>soepblikken</a:t>
            </a:r>
            <a:r>
              <a:rPr lang="nl" sz="850">
                <a:solidFill>
                  <a:srgbClr val="39586A"/>
                </a:solidFill>
                <a:highlight>
                  <a:srgbClr val="E6B8AF"/>
                </a:highlight>
                <a:latin typeface="Montserrat"/>
                <a:ea typeface="Montserrat"/>
                <a:cs typeface="Montserrat"/>
                <a:sym typeface="Montserrat"/>
              </a:rPr>
              <a:t>, </a:t>
            </a:r>
            <a:r>
              <a:rPr lang="nl" sz="850">
                <a:solidFill>
                  <a:srgbClr val="39586A"/>
                </a:solidFill>
                <a:highlight>
                  <a:srgbClr val="E6B8AF"/>
                </a:highlight>
                <a:uFill>
                  <a:noFill/>
                </a:uFill>
                <a:latin typeface="Montserrat"/>
                <a:ea typeface="Montserrat"/>
                <a:cs typeface="Montserrat"/>
                <a:sym typeface="Montserrat"/>
                <a:hlinkClick r:id="rId16">
                  <a:extLst>
                    <a:ext uri="{A12FA001-AC4F-418D-AE19-62706E023703}">
                      <ahyp:hlinkClr val="tx"/>
                    </a:ext>
                  </a:extLst>
                </a:hlinkClick>
              </a:rPr>
              <a:t>spaghettiverpakkingen</a:t>
            </a:r>
            <a:r>
              <a:rPr lang="nl" sz="850">
                <a:solidFill>
                  <a:srgbClr val="39586A"/>
                </a:solidFill>
                <a:highlight>
                  <a:srgbClr val="E6B8AF"/>
                </a:highlight>
                <a:latin typeface="Montserrat"/>
                <a:ea typeface="Montserrat"/>
                <a:cs typeface="Montserrat"/>
                <a:sym typeface="Montserrat"/>
              </a:rPr>
              <a:t>, </a:t>
            </a:r>
            <a:r>
              <a:rPr lang="nl" sz="850">
                <a:solidFill>
                  <a:srgbClr val="39586A"/>
                </a:solidFill>
                <a:highlight>
                  <a:srgbClr val="E6B8AF"/>
                </a:highlight>
                <a:uFill>
                  <a:noFill/>
                </a:uFill>
                <a:latin typeface="Montserrat"/>
                <a:ea typeface="Montserrat"/>
                <a:cs typeface="Montserrat"/>
                <a:sym typeface="Montserrat"/>
                <a:hlinkClick r:id="rId17">
                  <a:extLst>
                    <a:ext uri="{A12FA001-AC4F-418D-AE19-62706E023703}">
                      <ahyp:hlinkClr val="tx"/>
                    </a:ext>
                  </a:extLst>
                </a:hlinkClick>
              </a:rPr>
              <a:t>colaflessen</a:t>
            </a:r>
            <a:r>
              <a:rPr lang="nl" sz="850">
                <a:solidFill>
                  <a:srgbClr val="39586A"/>
                </a:solidFill>
                <a:highlight>
                  <a:srgbClr val="E6B8AF"/>
                </a:highlight>
                <a:latin typeface="Montserrat"/>
                <a:ea typeface="Montserrat"/>
                <a:cs typeface="Montserrat"/>
                <a:sym typeface="Montserrat"/>
              </a:rPr>
              <a:t> en andere </a:t>
            </a:r>
            <a:r>
              <a:rPr lang="nl" sz="850">
                <a:solidFill>
                  <a:srgbClr val="39586A"/>
                </a:solidFill>
                <a:highlight>
                  <a:srgbClr val="E6B8AF"/>
                </a:highlight>
                <a:uFill>
                  <a:noFill/>
                </a:uFill>
                <a:latin typeface="Montserrat"/>
                <a:ea typeface="Montserrat"/>
                <a:cs typeface="Montserrat"/>
                <a:sym typeface="Montserrat"/>
                <a:hlinkClick r:id="rId18">
                  <a:extLst>
                    <a:ext uri="{A12FA001-AC4F-418D-AE19-62706E023703}">
                      <ahyp:hlinkClr val="tx"/>
                    </a:ext>
                  </a:extLst>
                </a:hlinkClick>
              </a:rPr>
              <a:t>supermarktproducten</a:t>
            </a:r>
            <a:r>
              <a:rPr lang="nl" sz="850">
                <a:solidFill>
                  <a:srgbClr val="39586A"/>
                </a:solidFill>
                <a:highlight>
                  <a:srgbClr val="E6B8AF"/>
                </a:highlight>
                <a:latin typeface="Montserrat"/>
                <a:ea typeface="Montserrat"/>
                <a:cs typeface="Montserrat"/>
                <a:sym typeface="Montserrat"/>
              </a:rPr>
              <a:t> konden in de kunstwerken als onderwerp uitgebeeld worden.</a:t>
            </a:r>
            <a:endParaRPr sz="850">
              <a:solidFill>
                <a:srgbClr val="39586A"/>
              </a:solidFill>
              <a:highlight>
                <a:srgbClr val="E6B8AF"/>
              </a:highlight>
              <a:latin typeface="Montserrat"/>
              <a:ea typeface="Montserrat"/>
              <a:cs typeface="Montserrat"/>
              <a:sym typeface="Montserrat"/>
            </a:endParaRPr>
          </a:p>
          <a:p>
            <a:pPr indent="0" lvl="0" marL="0" rtl="0" algn="l">
              <a:spcBef>
                <a:spcPts val="500"/>
              </a:spcBef>
              <a:spcAft>
                <a:spcPts val="1200"/>
              </a:spcAft>
              <a:buNone/>
            </a:pPr>
            <a:r>
              <a:t/>
            </a:r>
            <a:endParaRPr sz="19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3"/>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sz="4422"/>
              <a:t>pop art</a:t>
            </a:r>
            <a:r>
              <a:rPr lang="nl"/>
              <a:t>-</a:t>
            </a:r>
            <a:r>
              <a:rPr lang="nl"/>
              <a:t>Andy Warhol</a:t>
            </a:r>
            <a:endParaRPr/>
          </a:p>
        </p:txBody>
      </p:sp>
      <p:pic>
        <p:nvPicPr>
          <p:cNvPr descr="http://www.videobash.com&#10;&quot;Excuse me Mr. W, but that burger had 11 minutes left.&quot;" id="220" name="Google Shape;220;p33" title="Andy Warhol Eating a Hamburger">
            <a:hlinkClick r:id="rId3"/>
          </p:cNvPr>
          <p:cNvPicPr preferRelativeResize="0"/>
          <p:nvPr/>
        </p:nvPicPr>
        <p:blipFill>
          <a:blip r:embed="rId4">
            <a:alphaModFix/>
          </a:blip>
          <a:stretch>
            <a:fillRect/>
          </a:stretch>
        </p:blipFill>
        <p:spPr>
          <a:xfrm>
            <a:off x="311708" y="1228675"/>
            <a:ext cx="2701067" cy="2025800"/>
          </a:xfrm>
          <a:prstGeom prst="rect">
            <a:avLst/>
          </a:prstGeom>
          <a:noFill/>
          <a:ln>
            <a:noFill/>
          </a:ln>
        </p:spPr>
      </p:pic>
      <p:sp>
        <p:nvSpPr>
          <p:cNvPr id="221" name="Google Shape;221;p33"/>
          <p:cNvSpPr txBox="1"/>
          <p:nvPr/>
        </p:nvSpPr>
        <p:spPr>
          <a:xfrm>
            <a:off x="3183725" y="857800"/>
            <a:ext cx="3820500" cy="1938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500"/>
              </a:spcBef>
              <a:spcAft>
                <a:spcPts val="0"/>
              </a:spcAft>
              <a:buNone/>
            </a:pPr>
            <a:r>
              <a:rPr lang="nl" sz="750">
                <a:solidFill>
                  <a:srgbClr val="39586A"/>
                </a:solidFill>
                <a:highlight>
                  <a:srgbClr val="E6B8AF"/>
                </a:highlight>
                <a:latin typeface="Montserrat"/>
                <a:ea typeface="Montserrat"/>
                <a:cs typeface="Montserrat"/>
                <a:sym typeface="Montserrat"/>
              </a:rPr>
              <a:t> </a:t>
            </a:r>
            <a:endParaRPr sz="950">
              <a:solidFill>
                <a:srgbClr val="39586A"/>
              </a:solidFill>
              <a:highlight>
                <a:srgbClr val="E6B8AF"/>
              </a:highlight>
              <a:latin typeface="Montserrat"/>
              <a:ea typeface="Montserrat"/>
              <a:cs typeface="Montserrat"/>
              <a:sym typeface="Montserrat"/>
            </a:endParaRPr>
          </a:p>
          <a:p>
            <a:pPr indent="0" lvl="0" marL="0" rtl="0" algn="l">
              <a:spcBef>
                <a:spcPts val="500"/>
              </a:spcBef>
              <a:spcAft>
                <a:spcPts val="0"/>
              </a:spcAft>
              <a:buNone/>
            </a:pPr>
            <a:r>
              <a:t/>
            </a:r>
            <a:endParaRPr sz="950">
              <a:solidFill>
                <a:srgbClr val="39586A"/>
              </a:solidFill>
              <a:highlight>
                <a:srgbClr val="E6B8AF"/>
              </a:highlight>
              <a:latin typeface="Montserrat"/>
              <a:ea typeface="Montserrat"/>
              <a:cs typeface="Montserrat"/>
              <a:sym typeface="Montserrat"/>
            </a:endParaRPr>
          </a:p>
          <a:p>
            <a:pPr indent="0" lvl="0" marL="0" rtl="0" algn="l">
              <a:spcBef>
                <a:spcPts val="0"/>
              </a:spcBef>
              <a:spcAft>
                <a:spcPts val="0"/>
              </a:spcAft>
              <a:buNone/>
            </a:pPr>
            <a:r>
              <a:rPr lang="nl" sz="950">
                <a:solidFill>
                  <a:srgbClr val="39586A"/>
                </a:solidFill>
                <a:highlight>
                  <a:srgbClr val="E6B8AF"/>
                </a:highlight>
                <a:latin typeface="Montserrat"/>
                <a:ea typeface="Montserrat"/>
                <a:cs typeface="Montserrat"/>
                <a:sym typeface="Montserrat"/>
              </a:rPr>
              <a:t>Andy Warhol was een Amerikaans kunstenaar, filmregisseur en auteur. Warhol werkte tevens als muziekproducent en acteur. Vanuit zijn achtergrond en ervaring in de toegepaste kunst was Warhol een van de protagonisten van de popart in de Verenigde Staten in de jaren 50 en 60 van de 20e eeuw.</a:t>
            </a:r>
            <a:endParaRPr sz="950">
              <a:solidFill>
                <a:srgbClr val="39586A"/>
              </a:solidFill>
              <a:highlight>
                <a:srgbClr val="E6B8AF"/>
              </a:highlight>
              <a:latin typeface="Montserrat"/>
              <a:ea typeface="Montserrat"/>
              <a:cs typeface="Montserrat"/>
              <a:sym typeface="Montserrat"/>
            </a:endParaRPr>
          </a:p>
          <a:p>
            <a:pPr indent="0" lvl="0" marL="0" rtl="0" algn="l">
              <a:spcBef>
                <a:spcPts val="0"/>
              </a:spcBef>
              <a:spcAft>
                <a:spcPts val="0"/>
              </a:spcAft>
              <a:buNone/>
            </a:pPr>
            <a:r>
              <a:t/>
            </a:r>
            <a:endParaRPr sz="950">
              <a:solidFill>
                <a:srgbClr val="39586A"/>
              </a:solidFill>
              <a:highlight>
                <a:srgbClr val="E6B8AF"/>
              </a:highlight>
              <a:latin typeface="Montserrat"/>
              <a:ea typeface="Montserrat"/>
              <a:cs typeface="Montserrat"/>
              <a:sym typeface="Montserrat"/>
            </a:endParaRPr>
          </a:p>
          <a:p>
            <a:pPr indent="0" lvl="0" marL="457200" rtl="0" algn="l">
              <a:lnSpc>
                <a:spcPct val="115000"/>
              </a:lnSpc>
              <a:spcBef>
                <a:spcPts val="600"/>
              </a:spcBef>
              <a:spcAft>
                <a:spcPts val="0"/>
              </a:spcAft>
              <a:buNone/>
            </a:pPr>
            <a:r>
              <a:t/>
            </a:r>
            <a:endParaRPr sz="850">
              <a:solidFill>
                <a:srgbClr val="39586A"/>
              </a:solidFill>
              <a:highlight>
                <a:srgbClr val="E6B8AF"/>
              </a:highlight>
              <a:latin typeface="Montserrat"/>
              <a:ea typeface="Montserrat"/>
              <a:cs typeface="Montserrat"/>
              <a:sym typeface="Montserrat"/>
            </a:endParaRPr>
          </a:p>
          <a:p>
            <a:pPr indent="0" lvl="0" marL="0" rtl="0" algn="l">
              <a:spcBef>
                <a:spcPts val="100"/>
              </a:spcBef>
              <a:spcAft>
                <a:spcPts val="0"/>
              </a:spcAft>
              <a:buNone/>
            </a:pPr>
            <a:r>
              <a:t/>
            </a:r>
            <a:endParaRPr sz="950">
              <a:solidFill>
                <a:srgbClr val="39586A"/>
              </a:solidFill>
              <a:highlight>
                <a:srgbClr val="E6B8AF"/>
              </a:highlight>
              <a:latin typeface="Montserrat"/>
              <a:ea typeface="Montserrat"/>
              <a:cs typeface="Montserrat"/>
              <a:sym typeface="Montserrat"/>
            </a:endParaRPr>
          </a:p>
        </p:txBody>
      </p:sp>
      <p:pic>
        <p:nvPicPr>
          <p:cNvPr descr="Exploding plastic inevitable with The Velvet Underground:&#10;&#10;http://en.wikipedia.org/wiki/Exploding_Plastic_Inevitable" id="222" name="Google Shape;222;p33" title="Andy Warhol - Exploding Plastic Inevitable (High quality)">
            <a:hlinkClick r:id="rId5"/>
          </p:cNvPr>
          <p:cNvPicPr preferRelativeResize="0"/>
          <p:nvPr/>
        </p:nvPicPr>
        <p:blipFill>
          <a:blip r:embed="rId6">
            <a:alphaModFix/>
          </a:blip>
          <a:stretch>
            <a:fillRect/>
          </a:stretch>
        </p:blipFill>
        <p:spPr>
          <a:xfrm>
            <a:off x="3543000" y="2624900"/>
            <a:ext cx="2762350" cy="2071775"/>
          </a:xfrm>
          <a:prstGeom prst="rect">
            <a:avLst/>
          </a:prstGeom>
          <a:noFill/>
          <a:ln>
            <a:noFill/>
          </a:ln>
        </p:spPr>
      </p:pic>
      <p:sp>
        <p:nvSpPr>
          <p:cNvPr id="223" name="Google Shape;223;p33"/>
          <p:cNvSpPr txBox="1"/>
          <p:nvPr/>
        </p:nvSpPr>
        <p:spPr>
          <a:xfrm>
            <a:off x="5935900" y="2795800"/>
            <a:ext cx="2701200" cy="1820100"/>
          </a:xfrm>
          <a:prstGeom prst="rect">
            <a:avLst/>
          </a:prstGeom>
          <a:noFill/>
          <a:ln>
            <a:noFill/>
          </a:ln>
        </p:spPr>
        <p:txBody>
          <a:bodyPr anchorCtr="0" anchor="t" bIns="91425" lIns="91425" spcFirstLastPara="1" rIns="91425" wrap="square" tIns="91425">
            <a:spAutoFit/>
          </a:bodyPr>
          <a:lstStyle/>
          <a:p>
            <a:pPr indent="-282575" lvl="0" marL="685800" rtl="0" algn="l">
              <a:lnSpc>
                <a:spcPct val="115000"/>
              </a:lnSpc>
              <a:spcBef>
                <a:spcPts val="600"/>
              </a:spcBef>
              <a:spcAft>
                <a:spcPts val="0"/>
              </a:spcAft>
              <a:buClr>
                <a:srgbClr val="39586A"/>
              </a:buClr>
              <a:buSzPts val="850"/>
              <a:buFont typeface="Montserrat"/>
              <a:buChar char="●"/>
            </a:pPr>
            <a:r>
              <a:rPr lang="nl" sz="850">
                <a:solidFill>
                  <a:srgbClr val="39586A"/>
                </a:solidFill>
                <a:highlight>
                  <a:srgbClr val="E6B8AF"/>
                </a:highlight>
                <a:uFill>
                  <a:noFill/>
                </a:uFill>
                <a:latin typeface="Montserrat"/>
                <a:ea typeface="Montserrat"/>
                <a:cs typeface="Montserrat"/>
                <a:sym typeface="Montserrat"/>
                <a:hlinkClick r:id="rId7">
                  <a:extLst>
                    <a:ext uri="{A12FA001-AC4F-418D-AE19-62706E023703}">
                      <ahyp:hlinkClr val="tx"/>
                    </a:ext>
                  </a:extLst>
                </a:hlinkClick>
              </a:rPr>
              <a:t>Performances</a:t>
            </a:r>
            <a:r>
              <a:rPr lang="nl" sz="850">
                <a:solidFill>
                  <a:srgbClr val="39586A"/>
                </a:solidFill>
                <a:highlight>
                  <a:srgbClr val="E6B8AF"/>
                </a:highlight>
                <a:latin typeface="Montserrat"/>
                <a:ea typeface="Montserrat"/>
                <a:cs typeface="Montserrat"/>
                <a:sym typeface="Montserrat"/>
              </a:rPr>
              <a:t> — Warhol en zijn entourage organiseerden </a:t>
            </a:r>
            <a:r>
              <a:rPr i="1" lang="nl" sz="850">
                <a:solidFill>
                  <a:srgbClr val="39586A"/>
                </a:solidFill>
                <a:highlight>
                  <a:srgbClr val="E6B8AF"/>
                </a:highlight>
                <a:latin typeface="Montserrat"/>
                <a:ea typeface="Montserrat"/>
                <a:cs typeface="Montserrat"/>
                <a:sym typeface="Montserrat"/>
              </a:rPr>
              <a:t>happenings</a:t>
            </a:r>
            <a:r>
              <a:rPr lang="nl" sz="850">
                <a:solidFill>
                  <a:srgbClr val="39586A"/>
                </a:solidFill>
                <a:highlight>
                  <a:srgbClr val="E6B8AF"/>
                </a:highlight>
                <a:latin typeface="Montserrat"/>
                <a:ea typeface="Montserrat"/>
                <a:cs typeface="Montserrat"/>
                <a:sym typeface="Montserrat"/>
              </a:rPr>
              <a:t>: theatrale multimediapresentaties tijdens feestjes met muziek, film, diaprojecties en Gerard Malanga in een S&amp;M-outfit met een zweep slaand. </a:t>
            </a:r>
            <a:r>
              <a:rPr b="1" lang="nl" sz="850">
                <a:solidFill>
                  <a:srgbClr val="39586A"/>
                </a:solidFill>
                <a:highlight>
                  <a:srgbClr val="E6B8AF"/>
                </a:highlight>
                <a:latin typeface="Montserrat"/>
                <a:ea typeface="Montserrat"/>
                <a:cs typeface="Montserrat"/>
                <a:sym typeface="Montserrat"/>
              </a:rPr>
              <a:t>Het hoogtepunt in deze periode van Warhols leven was de </a:t>
            </a:r>
            <a:r>
              <a:rPr b="1" i="1" lang="nl" sz="850">
                <a:solidFill>
                  <a:srgbClr val="39586A"/>
                </a:solidFill>
                <a:highlight>
                  <a:srgbClr val="E6B8AF"/>
                </a:highlight>
                <a:latin typeface="Montserrat"/>
                <a:ea typeface="Montserrat"/>
                <a:cs typeface="Montserrat"/>
                <a:sym typeface="Montserrat"/>
              </a:rPr>
              <a:t>The Exploding Plastic Inevitable</a:t>
            </a:r>
            <a:r>
              <a:rPr b="1" lang="nl" sz="850">
                <a:solidFill>
                  <a:srgbClr val="39586A"/>
                </a:solidFill>
                <a:highlight>
                  <a:srgbClr val="E6B8AF"/>
                </a:highlight>
                <a:latin typeface="Montserrat"/>
                <a:ea typeface="Montserrat"/>
                <a:cs typeface="Montserrat"/>
                <a:sym typeface="Montserrat"/>
              </a:rPr>
              <a:t>.</a:t>
            </a:r>
            <a:endParaRPr b="1">
              <a:latin typeface="Source Code Pro"/>
              <a:ea typeface="Source Code Pro"/>
              <a:cs typeface="Source Code Pro"/>
              <a:sym typeface="Source Code Pr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1000"/>
                                        <p:tgtEl>
                                          <p:spTgt spid="2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1000"/>
                                        <p:tgtEl>
                                          <p:spTgt spid="2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4"/>
          <p:cNvSpPr txBox="1"/>
          <p:nvPr>
            <p:ph type="title"/>
          </p:nvPr>
        </p:nvSpPr>
        <p:spPr>
          <a:xfrm>
            <a:off x="3049300" y="1238125"/>
            <a:ext cx="2929200" cy="31029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nl"/>
              <a:t>Performance</a:t>
            </a:r>
            <a:endParaRPr/>
          </a:p>
          <a:p>
            <a:pPr indent="0" lvl="0" marL="0" rtl="0" algn="ctr">
              <a:spcBef>
                <a:spcPts val="0"/>
              </a:spcBef>
              <a:spcAft>
                <a:spcPts val="0"/>
              </a:spcAft>
              <a:buNone/>
            </a:pPr>
            <a:r>
              <a:t/>
            </a:r>
            <a:endParaRPr sz="1800"/>
          </a:p>
        </p:txBody>
      </p:sp>
      <p:pic>
        <p:nvPicPr>
          <p:cNvPr id="229" name="Google Shape;229;p34"/>
          <p:cNvPicPr preferRelativeResize="0"/>
          <p:nvPr/>
        </p:nvPicPr>
        <p:blipFill>
          <a:blip r:embed="rId3">
            <a:alphaModFix amt="24000"/>
          </a:blip>
          <a:stretch>
            <a:fillRect/>
          </a:stretch>
        </p:blipFill>
        <p:spPr>
          <a:xfrm>
            <a:off x="3083550" y="1935275"/>
            <a:ext cx="2860700" cy="190247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5"/>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Martha Rosler</a:t>
            </a:r>
            <a:endParaRPr/>
          </a:p>
        </p:txBody>
      </p:sp>
      <p:sp>
        <p:nvSpPr>
          <p:cNvPr id="235" name="Google Shape;235;p35"/>
          <p:cNvSpPr txBox="1"/>
          <p:nvPr>
            <p:ph idx="1" type="body"/>
          </p:nvPr>
        </p:nvSpPr>
        <p:spPr>
          <a:xfrm>
            <a:off x="311700" y="1228675"/>
            <a:ext cx="8520600" cy="3340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descr="In this performance Rosler takes on the role of an apron-clad housewife and parodies the television cooking demonstrations popularized by Julia Child in the 1960s. Standing in a kitchen, surrounded by refrigerator, table, and stove, she moves through the alphabet from A to Z, assigning a letter to the various tools found in this domestic space. Wielding knives, a nutcracker, and a rolling pin, she warms to her task, her gestures sharply punctuating the rage and frustration of oppressive women's roles. Rosler has said of this work, &quot;I was concerned with something like the notion of 'language speaking the subject,' and with the transformation of the woman herself into a sign in a system of signs that represent a system of food production, a system of harnessed subjectivity.&quot;&#10;&#10;© 2017 Martha Rosler. Courtesy Electronic Arts Intermix (EAI), New York." id="236" name="Google Shape;236;p35" title="Martha Rosler - Semiotics of the Kitchen  1975">
            <a:hlinkClick r:id="rId3"/>
          </p:cNvPr>
          <p:cNvPicPr preferRelativeResize="0"/>
          <p:nvPr/>
        </p:nvPicPr>
        <p:blipFill>
          <a:blip r:embed="rId4">
            <a:alphaModFix/>
          </a:blip>
          <a:stretch>
            <a:fillRect/>
          </a:stretch>
        </p:blipFill>
        <p:spPr>
          <a:xfrm>
            <a:off x="311700" y="1228675"/>
            <a:ext cx="4572000" cy="3429000"/>
          </a:xfrm>
          <a:prstGeom prst="rect">
            <a:avLst/>
          </a:prstGeom>
          <a:noFill/>
          <a:ln>
            <a:noFill/>
          </a:ln>
        </p:spPr>
      </p:pic>
      <p:sp>
        <p:nvSpPr>
          <p:cNvPr id="237" name="Google Shape;237;p35"/>
          <p:cNvSpPr txBox="1"/>
          <p:nvPr/>
        </p:nvSpPr>
        <p:spPr>
          <a:xfrm>
            <a:off x="5065675" y="1365475"/>
            <a:ext cx="3332400" cy="3057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500"/>
              </a:spcBef>
              <a:spcAft>
                <a:spcPts val="0"/>
              </a:spcAft>
              <a:buNone/>
            </a:pPr>
            <a:r>
              <a:rPr lang="nl" sz="1050">
                <a:solidFill>
                  <a:srgbClr val="434343"/>
                </a:solidFill>
                <a:highlight>
                  <a:srgbClr val="E6B8AF"/>
                </a:highlight>
                <a:uFill>
                  <a:noFill/>
                </a:uFill>
                <a:latin typeface="Montserrat"/>
                <a:ea typeface="Montserrat"/>
                <a:cs typeface="Montserrat"/>
                <a:sym typeface="Montserrat"/>
                <a:hlinkClick r:id="rId5">
                  <a:extLst>
                    <a:ext uri="{A12FA001-AC4F-418D-AE19-62706E023703}">
                      <ahyp:hlinkClr val="tx"/>
                    </a:ext>
                  </a:extLst>
                </a:hlinkClick>
              </a:rPr>
              <a:t>Semiotics of the Kitchen</a:t>
            </a:r>
            <a:r>
              <a:rPr lang="nl" sz="1050">
                <a:solidFill>
                  <a:srgbClr val="434343"/>
                </a:solidFill>
                <a:highlight>
                  <a:srgbClr val="E6B8AF"/>
                </a:highlight>
                <a:latin typeface="Montserrat"/>
                <a:ea typeface="Montserrat"/>
                <a:cs typeface="Montserrat"/>
                <a:sym typeface="Montserrat"/>
              </a:rPr>
              <a:t> (1974/75)</a:t>
            </a:r>
            <a:r>
              <a:rPr lang="nl" sz="750">
                <a:solidFill>
                  <a:srgbClr val="434343"/>
                </a:solidFill>
                <a:highlight>
                  <a:srgbClr val="E6B8AF"/>
                </a:highlight>
                <a:latin typeface="Montserrat"/>
                <a:ea typeface="Montserrat"/>
                <a:cs typeface="Montserrat"/>
                <a:sym typeface="Montserrat"/>
              </a:rPr>
              <a:t>is een baanbrekend werk van feministische</a:t>
            </a:r>
            <a:r>
              <a:rPr lang="nl" sz="750">
                <a:solidFill>
                  <a:srgbClr val="434343"/>
                </a:solidFill>
                <a:highlight>
                  <a:srgbClr val="E6B8AF"/>
                </a:highlight>
                <a:uFill>
                  <a:noFill/>
                </a:uFill>
                <a:latin typeface="Montserrat"/>
                <a:ea typeface="Montserrat"/>
                <a:cs typeface="Montserrat"/>
                <a:sym typeface="Montserrat"/>
                <a:hlinkClick r:id="rId6">
                  <a:extLst>
                    <a:ext uri="{A12FA001-AC4F-418D-AE19-62706E023703}">
                      <ahyp:hlinkClr val="tx"/>
                    </a:ext>
                  </a:extLst>
                </a:hlinkClick>
              </a:rPr>
              <a:t> videokunst</a:t>
            </a:r>
            <a:r>
              <a:rPr lang="nl" sz="750">
                <a:solidFill>
                  <a:srgbClr val="434343"/>
                </a:solidFill>
                <a:highlight>
                  <a:srgbClr val="E6B8AF"/>
                </a:highlight>
                <a:latin typeface="Montserrat"/>
                <a:ea typeface="Montserrat"/>
                <a:cs typeface="Montserrat"/>
                <a:sym typeface="Montserrat"/>
              </a:rPr>
              <a:t> waarin Rosler, een parodie op vroege kookprogramma's op televisie, een aantal handgereedschappen van de keuken in alfabetische volgorde demonstreert. Terwijl haar gebaren in een onverwachte en mogelijk alarmerende richting beginnen te veranderen, ziet het personage uiteindelijk af van de gereedschappen en gebruikt ze haar lichaam als een soort semafoorsysteem. Rosler heeft gesuggereerd dat dit duistere humoristische werk bedoeld is om de sociale verwachtingen van vrouwen met betrekking tot voedselproductie en, meer in het algemeen, de rol van taal bij het bepalen van deze verwachtingen, ter discussie te stellen. De kwestie die het werk oproept, is of van de vrouw kan worden gezegd dat ze 'zelf spreekt'. </a:t>
            </a:r>
            <a:endParaRPr baseline="30000" sz="1100">
              <a:solidFill>
                <a:srgbClr val="434343"/>
              </a:solidFill>
              <a:highlight>
                <a:srgbClr val="E6B8AF"/>
              </a:highlight>
              <a:latin typeface="Montserrat"/>
              <a:ea typeface="Montserrat"/>
              <a:cs typeface="Montserrat"/>
              <a:sym typeface="Montserrat"/>
            </a:endParaRPr>
          </a:p>
          <a:p>
            <a:pPr indent="0" lvl="0" marL="0" rtl="0" algn="l">
              <a:lnSpc>
                <a:spcPct val="115000"/>
              </a:lnSpc>
              <a:spcBef>
                <a:spcPts val="500"/>
              </a:spcBef>
              <a:spcAft>
                <a:spcPts val="0"/>
              </a:spcAft>
              <a:buNone/>
            </a:pPr>
            <a:r>
              <a:rPr lang="nl" sz="750">
                <a:solidFill>
                  <a:srgbClr val="434343"/>
                </a:solidFill>
                <a:highlight>
                  <a:srgbClr val="E6B8AF"/>
                </a:highlight>
                <a:latin typeface="Montserrat"/>
                <a:ea typeface="Montserrat"/>
                <a:cs typeface="Montserrat"/>
                <a:sym typeface="Montserrat"/>
              </a:rPr>
              <a:t>"Hoewel het er obscuur uitzag (met opzet) en onelegant (met opzet) en onbewerkt (met opzet), begon het eruit te zien als een naïef productiemoment dat op dat moment het beste was dat kon worden gedaan. Met andere woorden, het werd gezien als een pionierswerk vanwege de lage kwaliteit van de productie". </a:t>
            </a:r>
            <a:endParaRPr baseline="30000" sz="1100">
              <a:solidFill>
                <a:srgbClr val="434343"/>
              </a:solidFill>
              <a:highlight>
                <a:srgbClr val="E6B8AF"/>
              </a:highlight>
              <a:latin typeface="Montserrat"/>
              <a:ea typeface="Montserrat"/>
              <a:cs typeface="Montserrat"/>
              <a:sym typeface="Montserrat"/>
            </a:endParaRPr>
          </a:p>
          <a:p>
            <a:pPr indent="0" lvl="0" marL="0" rtl="0" algn="l">
              <a:spcBef>
                <a:spcPts val="500"/>
              </a:spcBef>
              <a:spcAft>
                <a:spcPts val="0"/>
              </a:spcAft>
              <a:buNone/>
            </a:pPr>
            <a:r>
              <a:t/>
            </a:r>
            <a:endParaRPr sz="1100">
              <a:solidFill>
                <a:srgbClr val="434343"/>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1000"/>
                                        <p:tgtEl>
                                          <p:spTgt spid="2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6"/>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Marina Abramovic</a:t>
            </a:r>
            <a:endParaRPr/>
          </a:p>
        </p:txBody>
      </p:sp>
      <p:pic>
        <p:nvPicPr>
          <p:cNvPr descr="Subscribe to TRAILERS: http://bit.ly/sxaw6h&#10;Subscribe to COMING SOON: http://bit.ly/H2vZUn&#10;Like us on FACEBOOK: http://goo.gl/dHs73&#10;Follow us on TWITTER: http://bit.ly/1ghOWmt&#10;Marina Abramovi The Artist is Present Official Trailer #1 (2012) Documentary HD&#10;&#10;A documentary that follows the Serbian performance artist as she prepares for a retrospective of her work at The Museum of Modern Art in New York." id="243" name="Google Shape;243;p36" title="Marina Abramovi The Artist is Present Trailer (2012) Documentary HD">
            <a:hlinkClick r:id="rId3"/>
          </p:cNvPr>
          <p:cNvPicPr preferRelativeResize="0"/>
          <p:nvPr/>
        </p:nvPicPr>
        <p:blipFill>
          <a:blip r:embed="rId4">
            <a:alphaModFix/>
          </a:blip>
          <a:stretch>
            <a:fillRect/>
          </a:stretch>
        </p:blipFill>
        <p:spPr>
          <a:xfrm>
            <a:off x="2936100" y="2497026"/>
            <a:ext cx="2668250" cy="2001160"/>
          </a:xfrm>
          <a:prstGeom prst="rect">
            <a:avLst/>
          </a:prstGeom>
          <a:noFill/>
          <a:ln>
            <a:noFill/>
          </a:ln>
        </p:spPr>
      </p:pic>
      <p:pic>
        <p:nvPicPr>
          <p:cNvPr descr="Marina Abramovic - ARTIST IS PRESENT (La muraglia cinese)" id="244" name="Google Shape;244;p36" title="Marina Abramovic - ARTIST IS PRESENT (La muraglia cinese)">
            <a:hlinkClick r:id="rId5"/>
          </p:cNvPr>
          <p:cNvPicPr preferRelativeResize="0"/>
          <p:nvPr/>
        </p:nvPicPr>
        <p:blipFill>
          <a:blip r:embed="rId6">
            <a:alphaModFix/>
          </a:blip>
          <a:stretch>
            <a:fillRect/>
          </a:stretch>
        </p:blipFill>
        <p:spPr>
          <a:xfrm>
            <a:off x="346675" y="1052387"/>
            <a:ext cx="2377175" cy="1782875"/>
          </a:xfrm>
          <a:prstGeom prst="rect">
            <a:avLst/>
          </a:prstGeom>
          <a:noFill/>
          <a:ln>
            <a:noFill/>
          </a:ln>
        </p:spPr>
      </p:pic>
      <p:sp>
        <p:nvSpPr>
          <p:cNvPr id="245" name="Google Shape;245;p36"/>
          <p:cNvSpPr txBox="1"/>
          <p:nvPr/>
        </p:nvSpPr>
        <p:spPr>
          <a:xfrm>
            <a:off x="2936100" y="1052375"/>
            <a:ext cx="4428900" cy="1694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500"/>
              </a:spcBef>
              <a:spcAft>
                <a:spcPts val="0"/>
              </a:spcAft>
              <a:buNone/>
            </a:pPr>
            <a:r>
              <a:rPr lang="nl" sz="650">
                <a:solidFill>
                  <a:srgbClr val="39586A"/>
                </a:solidFill>
                <a:highlight>
                  <a:srgbClr val="E6B8AF"/>
                </a:highlight>
                <a:latin typeface="Montserrat"/>
                <a:ea typeface="Montserrat"/>
                <a:cs typeface="Montserrat"/>
                <a:sym typeface="Montserrat"/>
              </a:rPr>
              <a:t>Van 1976 tot 1988 heeft ze samengewerkt met de kunstenaar </a:t>
            </a:r>
            <a:r>
              <a:rPr lang="nl" sz="650">
                <a:solidFill>
                  <a:srgbClr val="39586A"/>
                </a:solidFill>
                <a:highlight>
                  <a:srgbClr val="E6B8AF"/>
                </a:highlight>
                <a:uFill>
                  <a:noFill/>
                </a:uFill>
                <a:latin typeface="Montserrat"/>
                <a:ea typeface="Montserrat"/>
                <a:cs typeface="Montserrat"/>
                <a:sym typeface="Montserrat"/>
                <a:hlinkClick r:id="rId7">
                  <a:extLst>
                    <a:ext uri="{A12FA001-AC4F-418D-AE19-62706E023703}">
                      <ahyp:hlinkClr val="tx"/>
                    </a:ext>
                  </a:extLst>
                </a:hlinkClick>
              </a:rPr>
              <a:t>Ulay</a:t>
            </a:r>
            <a:r>
              <a:rPr lang="nl" sz="650">
                <a:solidFill>
                  <a:srgbClr val="39586A"/>
                </a:solidFill>
                <a:highlight>
                  <a:srgbClr val="E6B8AF"/>
                </a:highlight>
                <a:latin typeface="Montserrat"/>
                <a:ea typeface="Montserrat"/>
                <a:cs typeface="Montserrat"/>
                <a:sym typeface="Montserrat"/>
              </a:rPr>
              <a:t>, met wie ze ook samenleefde. Het doorstaan van langdurige lichamelijke pijn was onderdeel van hun werk. Bij alles stelden Ulay en Abramović hun fysieke of mentale uithoudingsvermogen op de proef. Zo lijkt de opname van </a:t>
            </a:r>
            <a:r>
              <a:rPr i="1" lang="nl" sz="650">
                <a:solidFill>
                  <a:srgbClr val="39586A"/>
                </a:solidFill>
                <a:highlight>
                  <a:srgbClr val="E6B8AF"/>
                </a:highlight>
                <a:latin typeface="Montserrat"/>
                <a:ea typeface="Montserrat"/>
                <a:cs typeface="Montserrat"/>
                <a:sym typeface="Montserrat"/>
              </a:rPr>
              <a:t>Breathing In - Breathing Out</a:t>
            </a:r>
            <a:r>
              <a:rPr lang="nl" sz="650">
                <a:solidFill>
                  <a:srgbClr val="39586A"/>
                </a:solidFill>
                <a:highlight>
                  <a:srgbClr val="E6B8AF"/>
                </a:highlight>
                <a:latin typeface="Montserrat"/>
                <a:ea typeface="Montserrat"/>
                <a:cs typeface="Montserrat"/>
                <a:sym typeface="Montserrat"/>
              </a:rPr>
              <a:t> (1977) op het eerste gezicht een intieme zoen. Maar hun neuzen zitten dicht met sigarettenfilters, zodat het duo negentien minuten lang elkaars adem in moet ademen. In de serie </a:t>
            </a:r>
            <a:r>
              <a:rPr i="1" lang="nl" sz="650">
                <a:solidFill>
                  <a:srgbClr val="39586A"/>
                </a:solidFill>
                <a:highlight>
                  <a:srgbClr val="E6B8AF"/>
                </a:highlight>
                <a:latin typeface="Montserrat"/>
                <a:ea typeface="Montserrat"/>
                <a:cs typeface="Montserrat"/>
                <a:sym typeface="Montserrat"/>
              </a:rPr>
              <a:t>Nightsea Crossing</a:t>
            </a:r>
            <a:r>
              <a:rPr lang="nl" sz="650">
                <a:solidFill>
                  <a:srgbClr val="39586A"/>
                </a:solidFill>
                <a:highlight>
                  <a:srgbClr val="E6B8AF"/>
                </a:highlight>
                <a:latin typeface="Montserrat"/>
                <a:ea typeface="Montserrat"/>
                <a:cs typeface="Montserrat"/>
                <a:sym typeface="Montserrat"/>
              </a:rPr>
              <a:t> zitten ze op verschillende plaatsen ter wereld urenlang zonder eten of drinken aan weerszijden van een lange tafel. In 1988 kwam er een einde aan de intensieve samenwerking van het duo. In hun laatste performance liepen ze over de </a:t>
            </a:r>
            <a:r>
              <a:rPr lang="nl" sz="650">
                <a:solidFill>
                  <a:srgbClr val="39586A"/>
                </a:solidFill>
                <a:highlight>
                  <a:srgbClr val="E6B8AF"/>
                </a:highlight>
                <a:uFill>
                  <a:noFill/>
                </a:uFill>
                <a:latin typeface="Montserrat"/>
                <a:ea typeface="Montserrat"/>
                <a:cs typeface="Montserrat"/>
                <a:sym typeface="Montserrat"/>
                <a:hlinkClick r:id="rId8">
                  <a:extLst>
                    <a:ext uri="{A12FA001-AC4F-418D-AE19-62706E023703}">
                      <ahyp:hlinkClr val="tx"/>
                    </a:ext>
                  </a:extLst>
                </a:hlinkClick>
              </a:rPr>
              <a:t>Chinese Muur</a:t>
            </a:r>
            <a:r>
              <a:rPr lang="nl" sz="650">
                <a:solidFill>
                  <a:srgbClr val="39586A"/>
                </a:solidFill>
                <a:highlight>
                  <a:srgbClr val="E6B8AF"/>
                </a:highlight>
                <a:latin typeface="Montserrat"/>
                <a:ea typeface="Montserrat"/>
                <a:cs typeface="Montserrat"/>
                <a:sym typeface="Montserrat"/>
              </a:rPr>
              <a:t>, waarbij ze elk aan één kant begonnen om elkaar na drie maanden halverwege te treffen.</a:t>
            </a:r>
            <a:endParaRPr sz="650">
              <a:solidFill>
                <a:srgbClr val="39586A"/>
              </a:solidFill>
              <a:highlight>
                <a:srgbClr val="E6B8AF"/>
              </a:highlight>
              <a:latin typeface="Montserrat"/>
              <a:ea typeface="Montserrat"/>
              <a:cs typeface="Montserrat"/>
              <a:sym typeface="Montserrat"/>
            </a:endParaRPr>
          </a:p>
          <a:p>
            <a:pPr indent="0" lvl="0" marL="0" rtl="0" algn="l">
              <a:lnSpc>
                <a:spcPct val="115000"/>
              </a:lnSpc>
              <a:spcBef>
                <a:spcPts val="500"/>
              </a:spcBef>
              <a:spcAft>
                <a:spcPts val="0"/>
              </a:spcAft>
              <a:buNone/>
            </a:pPr>
            <a:r>
              <a:t/>
            </a:r>
            <a:endParaRPr sz="1100"/>
          </a:p>
          <a:p>
            <a:pPr indent="0" lvl="0" marL="0" rtl="0" algn="l">
              <a:spcBef>
                <a:spcPts val="0"/>
              </a:spcBef>
              <a:spcAft>
                <a:spcPts val="0"/>
              </a:spcAft>
              <a:buNone/>
            </a:pPr>
            <a:r>
              <a:t/>
            </a:r>
            <a:endParaRPr>
              <a:latin typeface="Source Code Pro"/>
              <a:ea typeface="Source Code Pro"/>
              <a:cs typeface="Source Code Pro"/>
              <a:sym typeface="Source Code Pro"/>
            </a:endParaRPr>
          </a:p>
        </p:txBody>
      </p:sp>
      <p:sp>
        <p:nvSpPr>
          <p:cNvPr id="246" name="Google Shape;246;p36"/>
          <p:cNvSpPr txBox="1"/>
          <p:nvPr/>
        </p:nvSpPr>
        <p:spPr>
          <a:xfrm>
            <a:off x="5914675" y="2497025"/>
            <a:ext cx="2957400" cy="218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nl" sz="650">
                <a:solidFill>
                  <a:srgbClr val="39586A"/>
                </a:solidFill>
                <a:highlight>
                  <a:srgbClr val="E6B8AF"/>
                </a:highlight>
                <a:latin typeface="Montserrat"/>
                <a:ea typeface="Montserrat"/>
                <a:cs typeface="Montserrat"/>
                <a:sym typeface="Montserrat"/>
              </a:rPr>
              <a:t>Van 14 maart tot 31 mei 2010 wijdde het </a:t>
            </a:r>
            <a:r>
              <a:rPr lang="nl" sz="650">
                <a:solidFill>
                  <a:srgbClr val="39586A"/>
                </a:solidFill>
                <a:highlight>
                  <a:srgbClr val="E6B8AF"/>
                </a:highlight>
                <a:uFill>
                  <a:noFill/>
                </a:uFill>
                <a:latin typeface="Montserrat"/>
                <a:ea typeface="Montserrat"/>
                <a:cs typeface="Montserrat"/>
                <a:sym typeface="Montserrat"/>
                <a:hlinkClick r:id="rId9">
                  <a:extLst>
                    <a:ext uri="{A12FA001-AC4F-418D-AE19-62706E023703}">
                      <ahyp:hlinkClr val="tx"/>
                    </a:ext>
                  </a:extLst>
                </a:hlinkClick>
              </a:rPr>
              <a:t>Museum of Modern Art</a:t>
            </a:r>
            <a:r>
              <a:rPr lang="nl" sz="650">
                <a:solidFill>
                  <a:srgbClr val="39586A"/>
                </a:solidFill>
                <a:highlight>
                  <a:srgbClr val="E6B8AF"/>
                </a:highlight>
                <a:latin typeface="Montserrat"/>
                <a:ea typeface="Montserrat"/>
                <a:cs typeface="Montserrat"/>
                <a:sym typeface="Montserrat"/>
              </a:rPr>
              <a:t> (MoMA) in </a:t>
            </a:r>
            <a:r>
              <a:rPr lang="nl" sz="650">
                <a:solidFill>
                  <a:srgbClr val="39586A"/>
                </a:solidFill>
                <a:highlight>
                  <a:srgbClr val="E6B8AF"/>
                </a:highlight>
                <a:uFill>
                  <a:noFill/>
                </a:uFill>
                <a:latin typeface="Montserrat"/>
                <a:ea typeface="Montserrat"/>
                <a:cs typeface="Montserrat"/>
                <a:sym typeface="Montserrat"/>
                <a:hlinkClick r:id="rId10">
                  <a:extLst>
                    <a:ext uri="{A12FA001-AC4F-418D-AE19-62706E023703}">
                      <ahyp:hlinkClr val="tx"/>
                    </a:ext>
                  </a:extLst>
                </a:hlinkClick>
              </a:rPr>
              <a:t>New York</a:t>
            </a:r>
            <a:r>
              <a:rPr lang="nl" sz="650">
                <a:solidFill>
                  <a:srgbClr val="39586A"/>
                </a:solidFill>
                <a:highlight>
                  <a:srgbClr val="E6B8AF"/>
                </a:highlight>
                <a:latin typeface="Montserrat"/>
                <a:ea typeface="Montserrat"/>
                <a:cs typeface="Montserrat"/>
                <a:sym typeface="Montserrat"/>
              </a:rPr>
              <a:t> een retrospectief aan het werk van Abramović getiteld </a:t>
            </a:r>
            <a:r>
              <a:rPr i="1" lang="nl" sz="650">
                <a:solidFill>
                  <a:srgbClr val="39586A"/>
                </a:solidFill>
                <a:highlight>
                  <a:srgbClr val="E6B8AF"/>
                </a:highlight>
                <a:latin typeface="Montserrat"/>
                <a:ea typeface="Montserrat"/>
                <a:cs typeface="Montserrat"/>
                <a:sym typeface="Montserrat"/>
              </a:rPr>
              <a:t>Marina Abramović: The Artist is Present.</a:t>
            </a:r>
            <a:r>
              <a:rPr lang="nl" sz="650">
                <a:solidFill>
                  <a:srgbClr val="39586A"/>
                </a:solidFill>
                <a:highlight>
                  <a:srgbClr val="E6B8AF"/>
                </a:highlight>
                <a:latin typeface="Montserrat"/>
                <a:ea typeface="Montserrat"/>
                <a:cs typeface="Montserrat"/>
                <a:sym typeface="Montserrat"/>
              </a:rPr>
              <a:t> </a:t>
            </a:r>
            <a:r>
              <a:rPr lang="nl" sz="650">
                <a:solidFill>
                  <a:srgbClr val="39586A"/>
                </a:solidFill>
                <a:highlight>
                  <a:srgbClr val="E6B8AF"/>
                </a:highlight>
                <a:latin typeface="Montserrat"/>
                <a:ea typeface="Montserrat"/>
                <a:cs typeface="Montserrat"/>
                <a:sym typeface="Montserrat"/>
              </a:rPr>
              <a:t>De tentoonstelling </a:t>
            </a:r>
            <a:r>
              <a:rPr lang="nl" sz="650">
                <a:solidFill>
                  <a:srgbClr val="39586A"/>
                </a:solidFill>
                <a:highlight>
                  <a:srgbClr val="E6B8AF"/>
                </a:highlight>
                <a:latin typeface="Montserrat"/>
                <a:ea typeface="Montserrat"/>
                <a:cs typeface="Montserrat"/>
                <a:sym typeface="Montserrat"/>
              </a:rPr>
              <a:t>bevatte naast documentatiemateriaal ook heruitvoeringen van oudere performances van Abramović en Ulay. Het was het eerste retrospectief in het MoMA dat volledig in het teken stond van performancekunst, en met meer dan 850.000 bezoekers tevens een van de succesvolste tentoonstellingen in de geschiedenis van het museum. Bij deze gelegenheid voerde Abramović ook zelf een nieuwe performance uit, eveneens onder de titel </a:t>
            </a:r>
            <a:r>
              <a:rPr i="1" lang="nl" sz="650">
                <a:solidFill>
                  <a:srgbClr val="39586A"/>
                </a:solidFill>
                <a:highlight>
                  <a:srgbClr val="E6B8AF"/>
                </a:highlight>
                <a:latin typeface="Montserrat"/>
                <a:ea typeface="Montserrat"/>
                <a:cs typeface="Montserrat"/>
                <a:sym typeface="Montserrat"/>
              </a:rPr>
              <a:t>The Artist is Present</a:t>
            </a:r>
            <a:r>
              <a:rPr lang="nl" sz="650">
                <a:solidFill>
                  <a:srgbClr val="39586A"/>
                </a:solidFill>
                <a:highlight>
                  <a:srgbClr val="E6B8AF"/>
                </a:highlight>
                <a:latin typeface="Montserrat"/>
                <a:ea typeface="Montserrat"/>
                <a:cs typeface="Montserrat"/>
                <a:sym typeface="Montserrat"/>
              </a:rPr>
              <a:t>. Voor deze performance, die net als de tentoonstelling ongeveer drie maanden duurde, zat de kunstenaar gedurende de openingstijden van het MoMA in stilte op een stoel in het atrium van het museum. Bezoekers konden op een stoel tegenover Abramović plaatsnemen om haar in stilte recht in de ogen te kijken zo lang als zij zelf wilden. Op de eerste dag van de performance schoof Ulay aan bij Abramović, wat resulteerde in een emotioneel moment gevolgd door applaus. In totaal zat Abramović 736 uur en 30 minuten op de stoel, en maakte zij oogcontact met ruim 1500 mensen. </a:t>
            </a:r>
            <a:endParaRPr sz="1000">
              <a:solidFill>
                <a:srgbClr val="39586A"/>
              </a:solidFill>
              <a:highlight>
                <a:srgbClr val="E6B8AF"/>
              </a:highlight>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1000"/>
                                        <p:tgtEl>
                                          <p:spTgt spid="2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1000"/>
                                        <p:tgtEl>
                                          <p:spTgt spid="2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37"/>
          <p:cNvSpPr txBox="1"/>
          <p:nvPr>
            <p:ph type="title"/>
          </p:nvPr>
        </p:nvSpPr>
        <p:spPr>
          <a:xfrm>
            <a:off x="3049300" y="1238125"/>
            <a:ext cx="2929200" cy="31029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nl"/>
              <a:t>Vandaag</a:t>
            </a:r>
            <a:endParaRPr/>
          </a:p>
          <a:p>
            <a:pPr indent="0" lvl="0" marL="0" rtl="0" algn="ctr">
              <a:spcBef>
                <a:spcPts val="0"/>
              </a:spcBef>
              <a:spcAft>
                <a:spcPts val="0"/>
              </a:spcAft>
              <a:buNone/>
            </a:pPr>
            <a:r>
              <a:t/>
            </a:r>
            <a:endParaRPr sz="1800"/>
          </a:p>
        </p:txBody>
      </p:sp>
      <p:pic>
        <p:nvPicPr>
          <p:cNvPr id="252" name="Google Shape;252;p37"/>
          <p:cNvPicPr preferRelativeResize="0"/>
          <p:nvPr/>
        </p:nvPicPr>
        <p:blipFill>
          <a:blip r:embed="rId3">
            <a:alphaModFix amt="56000"/>
          </a:blip>
          <a:stretch>
            <a:fillRect/>
          </a:stretch>
        </p:blipFill>
        <p:spPr>
          <a:xfrm>
            <a:off x="3642363" y="1479888"/>
            <a:ext cx="1743075" cy="26193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38"/>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Miet Warlop - </a:t>
            </a:r>
            <a:r>
              <a:rPr lang="nl" sz="2422" u="sng">
                <a:solidFill>
                  <a:srgbClr val="CC4125"/>
                </a:solidFill>
                <a:hlinkClick r:id="rId3">
                  <a:extLst>
                    <a:ext uri="{A12FA001-AC4F-418D-AE19-62706E023703}">
                      <ahyp:hlinkClr val="tx"/>
                    </a:ext>
                  </a:extLst>
                </a:hlinkClick>
              </a:rPr>
              <a:t>website</a:t>
            </a:r>
            <a:endParaRPr sz="2422">
              <a:solidFill>
                <a:srgbClr val="CC4125"/>
              </a:solidFill>
            </a:endParaRPr>
          </a:p>
        </p:txBody>
      </p:sp>
      <p:sp>
        <p:nvSpPr>
          <p:cNvPr id="258" name="Google Shape;258;p38"/>
          <p:cNvSpPr txBox="1"/>
          <p:nvPr>
            <p:ph idx="1" type="body"/>
          </p:nvPr>
        </p:nvSpPr>
        <p:spPr>
          <a:xfrm>
            <a:off x="3169575" y="2040775"/>
            <a:ext cx="7200" cy="606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1200"/>
              </a:spcAft>
              <a:buNone/>
            </a:pPr>
            <a:r>
              <a:t/>
            </a:r>
            <a:endParaRPr/>
          </a:p>
        </p:txBody>
      </p:sp>
      <p:pic>
        <p:nvPicPr>
          <p:cNvPr descr="In het kader van 40 jaar de Brakke Grond presenteren we het komend seizoen een serie portretten van bekende kunstenaars die een persoonlijke relatie met ons hebben. Via deze Kroongetuigen komt het verhaal van vier decennia Vlaams Cultuurhuis in hartje Amsterdam tot leven, in de vorm van videoportretten en tekstverhalen. Kroongetuigen is een samenwerking tussen de Brakke Grond en De Zendelingen." id="259" name="Google Shape;259;p38" title="Kroongetuigen: Miet Warlop">
            <a:hlinkClick r:id="rId4"/>
          </p:cNvPr>
          <p:cNvPicPr preferRelativeResize="0"/>
          <p:nvPr/>
        </p:nvPicPr>
        <p:blipFill>
          <a:blip r:embed="rId5">
            <a:alphaModFix/>
          </a:blip>
          <a:stretch>
            <a:fillRect/>
          </a:stretch>
        </p:blipFill>
        <p:spPr>
          <a:xfrm>
            <a:off x="276325" y="1128100"/>
            <a:ext cx="2287975" cy="1716000"/>
          </a:xfrm>
          <a:prstGeom prst="rect">
            <a:avLst/>
          </a:prstGeom>
          <a:noFill/>
          <a:ln>
            <a:noFill/>
          </a:ln>
        </p:spPr>
      </p:pic>
      <p:sp>
        <p:nvSpPr>
          <p:cNvPr id="260" name="Google Shape;260;p38"/>
          <p:cNvSpPr txBox="1"/>
          <p:nvPr/>
        </p:nvSpPr>
        <p:spPr>
          <a:xfrm>
            <a:off x="5030300" y="1627250"/>
            <a:ext cx="3657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pic>
        <p:nvPicPr>
          <p:cNvPr descr="Miet Warlop brengt haar iconische voorstelling 'After all Springville' naar TAZ#2021. Duik mee in haar surrealistisch uiterst inrigerend universum!&#10;&#10;Video &amp; montage: RITCS Brussel" id="261" name="Google Shape;261;p38" title="TAZ#2021 - After all Springville, Miet Warlop">
            <a:hlinkClick r:id="rId6"/>
          </p:cNvPr>
          <p:cNvPicPr preferRelativeResize="0"/>
          <p:nvPr/>
        </p:nvPicPr>
        <p:blipFill>
          <a:blip r:embed="rId7">
            <a:alphaModFix/>
          </a:blip>
          <a:stretch>
            <a:fillRect/>
          </a:stretch>
        </p:blipFill>
        <p:spPr>
          <a:xfrm>
            <a:off x="276325" y="3151594"/>
            <a:ext cx="2287975" cy="1715981"/>
          </a:xfrm>
          <a:prstGeom prst="rect">
            <a:avLst/>
          </a:prstGeom>
          <a:noFill/>
          <a:ln>
            <a:noFill/>
          </a:ln>
        </p:spPr>
      </p:pic>
      <p:sp>
        <p:nvSpPr>
          <p:cNvPr id="262" name="Google Shape;262;p38"/>
          <p:cNvSpPr txBox="1"/>
          <p:nvPr/>
        </p:nvSpPr>
        <p:spPr>
          <a:xfrm>
            <a:off x="2815825" y="1093850"/>
            <a:ext cx="5775900" cy="4817400"/>
          </a:xfrm>
          <a:prstGeom prst="rect">
            <a:avLst/>
          </a:prstGeom>
          <a:noFill/>
          <a:ln>
            <a:noFill/>
          </a:ln>
        </p:spPr>
        <p:txBody>
          <a:bodyPr anchorCtr="0" anchor="t" bIns="91425" lIns="91425" spcFirstLastPara="1" rIns="91425" wrap="square" tIns="91425">
            <a:spAutoFit/>
          </a:bodyPr>
          <a:lstStyle/>
          <a:p>
            <a:pPr indent="0" lvl="0" marL="228600" rtl="0" algn="l">
              <a:lnSpc>
                <a:spcPct val="100000"/>
              </a:lnSpc>
              <a:spcBef>
                <a:spcPts val="0"/>
              </a:spcBef>
              <a:spcAft>
                <a:spcPts val="0"/>
              </a:spcAft>
              <a:buNone/>
            </a:pPr>
            <a:r>
              <a:rPr lang="nl" sz="800">
                <a:solidFill>
                  <a:srgbClr val="39586A"/>
                </a:solidFill>
                <a:highlight>
                  <a:srgbClr val="E6B8AF"/>
                </a:highlight>
                <a:latin typeface="Montserrat"/>
                <a:ea typeface="Montserrat"/>
                <a:cs typeface="Montserrat"/>
                <a:sym typeface="Montserrat"/>
              </a:rPr>
              <a:t>Miet Warlop is een Belgisch beeldend kunstenaar, geboren in 1978 in Torhout. Ze woont en werkt tussen Gent, Berlijn en Brussel. Miet Warlop behaalde een masterdiploma Multimediale Kunsten aan het KASK te Gent. Voor haar afstudeerproject 'Huilend Hert, Aangeschoten Wild', een 'bewoonde installatie', won ze de Franciscus Pycke Jury Award en de residentie prijs voor Jong Theaterwerk 2004. Sindsdien realiseerde ze tal van performances en eigen projecten en was ze ook verantwoordelijk voor het decorontwerp voor optredens van Pieter Genard, Raven Ruëll, DitoDito-Jef Lambrecht, KVS (Brussel), kunstencentrum Vooruit (Gent) en Les Ballets C de la B (Gent).</a:t>
            </a:r>
            <a:endParaRPr sz="800">
              <a:solidFill>
                <a:srgbClr val="39586A"/>
              </a:solidFill>
              <a:highlight>
                <a:srgbClr val="E6B8AF"/>
              </a:highlight>
              <a:latin typeface="Montserrat"/>
              <a:ea typeface="Montserrat"/>
              <a:cs typeface="Montserrat"/>
              <a:sym typeface="Montserrat"/>
            </a:endParaRPr>
          </a:p>
          <a:p>
            <a:pPr indent="0" lvl="0" marL="228600" rtl="0" algn="l">
              <a:lnSpc>
                <a:spcPct val="100000"/>
              </a:lnSpc>
              <a:spcBef>
                <a:spcPts val="1100"/>
              </a:spcBef>
              <a:spcAft>
                <a:spcPts val="0"/>
              </a:spcAft>
              <a:buNone/>
            </a:pPr>
            <a:r>
              <a:rPr lang="nl" sz="800">
                <a:solidFill>
                  <a:srgbClr val="39586A"/>
                </a:solidFill>
                <a:highlight>
                  <a:srgbClr val="E6B8AF"/>
                </a:highlight>
                <a:latin typeface="Montserrat"/>
                <a:ea typeface="Montserrat"/>
                <a:cs typeface="Montserrat"/>
                <a:sym typeface="Montserrat"/>
              </a:rPr>
              <a:t>Van 2006 tot 2007 was Miet Warlop kunstenaar van DE BANK in kunstencentrum CAMPO te Gent, waar ze werkte aan haar serie 'Propositions', Grote Hoop / Berg. Miet Warlop verhuisde voor drie jaar naar Berlijn om zich te concentreren op haar beeldend werk en een nieuw stuk voor te bereiden met de naam "Mystery Magnet", dat in 2012 in première ging op Kunstenfestivaldesarts in Brussel. "Mystery Magnet" won de "Stückemarkt Theatertreffen"-prijs op het Berliner Festspiele voor nieuwe vormen van theater en speelde meer dan 100 keer over de hele wereld.</a:t>
            </a:r>
            <a:endParaRPr sz="800">
              <a:solidFill>
                <a:srgbClr val="39586A"/>
              </a:solidFill>
              <a:highlight>
                <a:srgbClr val="E6B8AF"/>
              </a:highlight>
              <a:latin typeface="Montserrat"/>
              <a:ea typeface="Montserrat"/>
              <a:cs typeface="Montserrat"/>
              <a:sym typeface="Montserrat"/>
            </a:endParaRPr>
          </a:p>
          <a:p>
            <a:pPr indent="0" lvl="0" marL="228600" rtl="0" algn="l">
              <a:lnSpc>
                <a:spcPct val="100000"/>
              </a:lnSpc>
              <a:spcBef>
                <a:spcPts val="1100"/>
              </a:spcBef>
              <a:spcAft>
                <a:spcPts val="0"/>
              </a:spcAft>
              <a:buNone/>
            </a:pPr>
            <a:r>
              <a:rPr lang="nl" sz="800">
                <a:solidFill>
                  <a:srgbClr val="39586A"/>
                </a:solidFill>
                <a:highlight>
                  <a:srgbClr val="E6B8AF"/>
                </a:highlight>
                <a:latin typeface="Montserrat"/>
                <a:ea typeface="Montserrat"/>
                <a:cs typeface="Montserrat"/>
                <a:sym typeface="Montserrat"/>
              </a:rPr>
              <a:t>In de periode 2012-2016 was Miet Warlop  artist in residence aan de Beursschouwburg in Brussel. Ze onderzocht verschillende vormen en esthetica, zowel in de beeldende kunst als in een theatercontext (Baltic Triennial Vilnius, Hebbel am Ufer Berlin, Lisson Gallery London). In 2014 startte Miet Warlop een eigen juridische structuur "Irene Wool" en presenteerde haar eerste productie "Slegging the Bone", een soloperformance op een gebeeldhouwde planeet, die in première ging in Beursschouwburg Brussel. In 2015 vroeg Art Gallery Barbican London haar om een voorstelling in het project "Station to Station" van Doug Aitken en opende ze haar eerste solotentoonstellingsproject in KIOSK-galerie Gent met als titel "Crumbling Down the Circle of my Iconoclasm". In 2016 werd een nieuw groot stuk voor het podium gemaakt, "Fruits of Labor", een diepe nachtmuziekuitvoering die functioneert als pijnstiller voor de wereld (in première gegaan op Kunstenfestivaldesarts 2016). In 2017 toonde ze een aantal van haar "Nervous Pictures" samen met de Trisha Brown Company en Guy de Cointet aan KW - Kunstwerke Berlin, opende Art Institute Vooruit in Gent met haar monumentale performance "Amusement Park" en in Brussel de tentoonstelling Yves Klein aan BOZAR. In april 2018 ging Miet Warlop in première met "Big Bears Cry Too", een show voor alle leeftijden, in HETPALEIS Antwerpen.</a:t>
            </a:r>
            <a:endParaRPr sz="800">
              <a:solidFill>
                <a:srgbClr val="39586A"/>
              </a:solidFill>
              <a:highlight>
                <a:srgbClr val="E6B8AF"/>
              </a:highlight>
              <a:latin typeface="Montserrat"/>
              <a:ea typeface="Montserrat"/>
              <a:cs typeface="Montserrat"/>
              <a:sym typeface="Montserrat"/>
            </a:endParaRPr>
          </a:p>
          <a:p>
            <a:pPr indent="0" lvl="0" marL="0" rtl="0" algn="l">
              <a:lnSpc>
                <a:spcPct val="115000"/>
              </a:lnSpc>
              <a:spcBef>
                <a:spcPts val="1100"/>
              </a:spcBef>
              <a:spcAft>
                <a:spcPts val="0"/>
              </a:spcAft>
              <a:buNone/>
            </a:pPr>
            <a:r>
              <a:t/>
            </a:r>
            <a:endParaRPr sz="1100"/>
          </a:p>
          <a:p>
            <a:pPr indent="0" lvl="0" marL="228600" rtl="0" algn="l">
              <a:lnSpc>
                <a:spcPct val="100000"/>
              </a:lnSpc>
              <a:spcBef>
                <a:spcPts val="0"/>
              </a:spcBef>
              <a:spcAft>
                <a:spcPts val="0"/>
              </a:spcAft>
              <a:buNone/>
            </a:pPr>
            <a:r>
              <a:t/>
            </a:r>
            <a:endParaRPr sz="900">
              <a:solidFill>
                <a:srgbClr val="39586A"/>
              </a:solidFill>
              <a:highlight>
                <a:srgbClr val="E6B8AF"/>
              </a:highlight>
              <a:latin typeface="Montserrat"/>
              <a:ea typeface="Montserrat"/>
              <a:cs typeface="Montserrat"/>
              <a:sym typeface="Montserrat"/>
            </a:endParaRPr>
          </a:p>
          <a:p>
            <a:pPr indent="0" lvl="0" marL="0" rtl="0" algn="l">
              <a:lnSpc>
                <a:spcPct val="115000"/>
              </a:lnSpc>
              <a:spcBef>
                <a:spcPts val="1100"/>
              </a:spcBef>
              <a:spcAft>
                <a:spcPts val="0"/>
              </a:spcAft>
              <a:buNone/>
            </a:pPr>
            <a:r>
              <a:t/>
            </a:r>
            <a:endParaRPr sz="1100">
              <a:solidFill>
                <a:srgbClr val="39586A"/>
              </a:solidFill>
              <a:highlight>
                <a:srgbClr val="E6B8AF"/>
              </a:highlight>
              <a:latin typeface="Montserrat"/>
              <a:ea typeface="Montserrat"/>
              <a:cs typeface="Montserrat"/>
              <a:sym typeface="Montserrat"/>
            </a:endParaRPr>
          </a:p>
          <a:p>
            <a:pPr indent="0" lvl="0" marL="0" rtl="0" algn="l">
              <a:spcBef>
                <a:spcPts val="0"/>
              </a:spcBef>
              <a:spcAft>
                <a:spcPts val="0"/>
              </a:spcAft>
              <a:buNone/>
            </a:pPr>
            <a:r>
              <a:t/>
            </a:r>
            <a:endParaRPr>
              <a:latin typeface="Source Code Pro"/>
              <a:ea typeface="Source Code Pro"/>
              <a:cs typeface="Source Code Pro"/>
              <a:sym typeface="Source Code Pr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1000"/>
                                        <p:tgtEl>
                                          <p:spTgt spid="2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1"/>
                                        </p:tgtEl>
                                        <p:attrNameLst>
                                          <p:attrName>style.visibility</p:attrName>
                                        </p:attrNameLst>
                                      </p:cBhvr>
                                      <p:to>
                                        <p:strVal val="visible"/>
                                      </p:to>
                                    </p:set>
                                    <p:animEffect filter="fade" transition="in">
                                      <p:cBhvr>
                                        <p:cTn dur="1000"/>
                                        <p:tgtEl>
                                          <p:spTgt spid="2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39"/>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Frank en Robbert- </a:t>
            </a:r>
            <a:r>
              <a:rPr lang="nl" sz="2977" u="sng">
                <a:solidFill>
                  <a:schemeClr val="hlink"/>
                </a:solidFill>
                <a:hlinkClick r:id="rId3"/>
              </a:rPr>
              <a:t>website</a:t>
            </a:r>
            <a:endParaRPr sz="2977"/>
          </a:p>
        </p:txBody>
      </p:sp>
      <p:sp>
        <p:nvSpPr>
          <p:cNvPr id="268" name="Google Shape;268;p39"/>
          <p:cNvSpPr txBox="1"/>
          <p:nvPr>
            <p:ph idx="1" type="body"/>
          </p:nvPr>
        </p:nvSpPr>
        <p:spPr>
          <a:xfrm>
            <a:off x="3862925" y="1221600"/>
            <a:ext cx="4969500" cy="33402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nl" sz="900">
                <a:solidFill>
                  <a:srgbClr val="39586A"/>
                </a:solidFill>
                <a:highlight>
                  <a:srgbClr val="E6B8AF"/>
                </a:highlight>
                <a:latin typeface="Montserrat"/>
                <a:ea typeface="Montserrat"/>
                <a:cs typeface="Montserrat"/>
                <a:sym typeface="Montserrat"/>
              </a:rPr>
              <a:t>Als kunstenaars de barometer zouden zijn van wat er roert in onze hedendaagse maatschappij dan geeft het werk van het duo F&amp;R R&amp;F een rijkgeschakeerde kleurkaart prijs. Volledig doordrongen van de tijdgeest en mee op het ritme van een voortrazende geglobaliseerde wereld bouwen ze hypergezwind als een goed geolied team aan een veelvormig oeuvre. Beeldende kunst, videowerk, theatervoorstellingen, performances,... de multidisciplinaire wereld van F&amp;R R&amp;F installeert zich als een supernatie zonder hinderende grenzen.</a:t>
            </a:r>
            <a:endParaRPr sz="900">
              <a:solidFill>
                <a:srgbClr val="39586A"/>
              </a:solidFill>
              <a:highlight>
                <a:srgbClr val="E6B8AF"/>
              </a:highlight>
              <a:latin typeface="Montserrat"/>
              <a:ea typeface="Montserrat"/>
              <a:cs typeface="Montserrat"/>
              <a:sym typeface="Montserrat"/>
            </a:endParaRPr>
          </a:p>
          <a:p>
            <a:pPr indent="0" lvl="0" marL="0" rtl="0" algn="l">
              <a:spcBef>
                <a:spcPts val="800"/>
              </a:spcBef>
              <a:spcAft>
                <a:spcPts val="0"/>
              </a:spcAft>
              <a:buNone/>
            </a:pPr>
            <a:r>
              <a:rPr lang="nl" sz="900">
                <a:solidFill>
                  <a:srgbClr val="39586A"/>
                </a:solidFill>
                <a:highlight>
                  <a:srgbClr val="E6B8AF"/>
                </a:highlight>
                <a:latin typeface="Montserrat"/>
                <a:ea typeface="Montserrat"/>
                <a:cs typeface="Montserrat"/>
                <a:sym typeface="Montserrat"/>
              </a:rPr>
              <a:t>Robbert&amp;Frank leerden elkaar op 15-jarige leeftijd kennen tijdens hun middelbare schoolopleiding in  Kortrijk. Sinds 2006 vormen ze een artistiek duo. Waar Frank aanvankelijk de plastische kunstenaar was – schilderijen, sculptuur en installaties – was Robbert vooral degene die digitaal aan de slag ging met montage en beeldbewerking. Frank stond voor de camera, Robbert er achter.</a:t>
            </a:r>
            <a:endParaRPr sz="900">
              <a:solidFill>
                <a:srgbClr val="39586A"/>
              </a:solidFill>
              <a:highlight>
                <a:srgbClr val="E6B8AF"/>
              </a:highlight>
              <a:latin typeface="Montserrat"/>
              <a:ea typeface="Montserrat"/>
              <a:cs typeface="Montserrat"/>
              <a:sym typeface="Montserrat"/>
            </a:endParaRPr>
          </a:p>
          <a:p>
            <a:pPr indent="0" lvl="0" marL="0" rtl="0" algn="l">
              <a:spcBef>
                <a:spcPts val="800"/>
              </a:spcBef>
              <a:spcAft>
                <a:spcPts val="0"/>
              </a:spcAft>
              <a:buNone/>
            </a:pPr>
            <a:r>
              <a:rPr lang="nl" sz="900">
                <a:solidFill>
                  <a:srgbClr val="39586A"/>
                </a:solidFill>
                <a:highlight>
                  <a:srgbClr val="E6B8AF"/>
                </a:highlight>
                <a:latin typeface="Montserrat"/>
                <a:ea typeface="Montserrat"/>
                <a:cs typeface="Montserrat"/>
                <a:sym typeface="Montserrat"/>
              </a:rPr>
              <a:t>Gaandeweg bekwaamden beiden zich echter in datgene waar de ander goed in was, zodat ze vandaag een duo zijn dat op creatief en technisch vlak elkaars evenknie is. Ze rijgen probleemloos diverse artistieke technieken en uitingsvormen aaneen en bouwen zo aan een oeuvre dat niet binnen één stijl of medium past.</a:t>
            </a:r>
            <a:endParaRPr sz="900">
              <a:solidFill>
                <a:srgbClr val="39586A"/>
              </a:solidFill>
              <a:highlight>
                <a:srgbClr val="E6B8AF"/>
              </a:highlight>
              <a:latin typeface="Montserrat"/>
              <a:ea typeface="Montserrat"/>
              <a:cs typeface="Montserrat"/>
              <a:sym typeface="Montserrat"/>
            </a:endParaRPr>
          </a:p>
          <a:p>
            <a:pPr indent="0" lvl="0" marL="0" rtl="0" algn="l">
              <a:spcBef>
                <a:spcPts val="800"/>
              </a:spcBef>
              <a:spcAft>
                <a:spcPts val="0"/>
              </a:spcAft>
              <a:buNone/>
            </a:pPr>
            <a:r>
              <a:t/>
            </a:r>
            <a:endParaRPr sz="1000">
              <a:solidFill>
                <a:srgbClr val="39586A"/>
              </a:solidFill>
              <a:highlight>
                <a:srgbClr val="E6B8AF"/>
              </a:highlight>
              <a:latin typeface="Montserrat"/>
              <a:ea typeface="Montserrat"/>
              <a:cs typeface="Montserrat"/>
              <a:sym typeface="Montserrat"/>
            </a:endParaRPr>
          </a:p>
          <a:p>
            <a:pPr indent="0" lvl="0" marL="0" rtl="0" algn="l">
              <a:spcBef>
                <a:spcPts val="0"/>
              </a:spcBef>
              <a:spcAft>
                <a:spcPts val="1200"/>
              </a:spcAft>
              <a:buNone/>
            </a:pPr>
            <a:r>
              <a:rPr lang="nl" sz="1700" u="sng">
                <a:solidFill>
                  <a:schemeClr val="hlink"/>
                </a:solidFill>
                <a:highlight>
                  <a:srgbClr val="E6B8AF"/>
                </a:highlight>
                <a:latin typeface="Montserrat"/>
                <a:ea typeface="Montserrat"/>
                <a:cs typeface="Montserrat"/>
                <a:sym typeface="Montserrat"/>
                <a:hlinkClick r:id="rId4"/>
              </a:rPr>
              <a:t>https://www.campo.nu/nl/artist/721/robbertfrank-frankrobbert</a:t>
            </a:r>
            <a:endParaRPr sz="1700">
              <a:solidFill>
                <a:srgbClr val="39586A"/>
              </a:solidFill>
              <a:highlight>
                <a:srgbClr val="E6B8AF"/>
              </a:highlight>
              <a:latin typeface="Montserrat"/>
              <a:ea typeface="Montserrat"/>
              <a:cs typeface="Montserrat"/>
              <a:sym typeface="Montserrat"/>
            </a:endParaRPr>
          </a:p>
        </p:txBody>
      </p:sp>
      <p:pic>
        <p:nvPicPr>
          <p:cNvPr id="269" name="Google Shape;269;p39"/>
          <p:cNvPicPr preferRelativeResize="0"/>
          <p:nvPr/>
        </p:nvPicPr>
        <p:blipFill rotWithShape="1">
          <a:blip r:embed="rId5">
            <a:alphaModFix amt="9000"/>
          </a:blip>
          <a:srcRect b="0" l="12640" r="0" t="0"/>
          <a:stretch/>
        </p:blipFill>
        <p:spPr>
          <a:xfrm>
            <a:off x="4151875" y="-370525"/>
            <a:ext cx="4680550" cy="5009050"/>
          </a:xfrm>
          <a:prstGeom prst="rect">
            <a:avLst/>
          </a:prstGeom>
          <a:noFill/>
          <a:ln>
            <a:noFill/>
          </a:ln>
        </p:spPr>
      </p:pic>
      <p:pic>
        <p:nvPicPr>
          <p:cNvPr descr="null" id="270" name="Google Shape;270;p39" title="De Zendelingen Beeldenstrom #1 Robbert en Frank">
            <a:hlinkClick r:id="rId6"/>
          </p:cNvPr>
          <p:cNvPicPr preferRelativeResize="0"/>
          <p:nvPr/>
        </p:nvPicPr>
        <p:blipFill>
          <a:blip r:embed="rId7">
            <a:alphaModFix/>
          </a:blip>
          <a:stretch>
            <a:fillRect/>
          </a:stretch>
        </p:blipFill>
        <p:spPr>
          <a:xfrm>
            <a:off x="152400" y="1246250"/>
            <a:ext cx="3558125" cy="266859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gtEl>
                                        <p:attrNameLst>
                                          <p:attrName>style.visibility</p:attrName>
                                        </p:attrNameLst>
                                      </p:cBhvr>
                                      <p:to>
                                        <p:strVal val="visible"/>
                                      </p:to>
                                    </p:set>
                                    <p:animEffect filter="fade" transition="in">
                                      <p:cBhvr>
                                        <p:cTn dur="1000"/>
                                        <p:tgtEl>
                                          <p:spTgt spid="2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40"/>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Spencer Tunick</a:t>
            </a:r>
            <a:endParaRPr/>
          </a:p>
        </p:txBody>
      </p:sp>
      <p:sp>
        <p:nvSpPr>
          <p:cNvPr id="276" name="Google Shape;276;p40"/>
          <p:cNvSpPr txBox="1"/>
          <p:nvPr>
            <p:ph idx="1" type="body"/>
          </p:nvPr>
        </p:nvSpPr>
        <p:spPr>
          <a:xfrm>
            <a:off x="2547000" y="1157925"/>
            <a:ext cx="6285300" cy="3340200"/>
          </a:xfrm>
          <a:prstGeom prst="rect">
            <a:avLst/>
          </a:prstGeom>
        </p:spPr>
        <p:txBody>
          <a:bodyPr anchorCtr="0" anchor="t" bIns="91425" lIns="91425" spcFirstLastPara="1" rIns="91425" wrap="square" tIns="91425">
            <a:normAutofit fontScale="40000" lnSpcReduction="10000"/>
          </a:bodyPr>
          <a:lstStyle/>
          <a:p>
            <a:pPr indent="0" lvl="0" marL="0" rtl="0" algn="l">
              <a:spcBef>
                <a:spcPts val="0"/>
              </a:spcBef>
              <a:spcAft>
                <a:spcPts val="0"/>
              </a:spcAft>
              <a:buNone/>
            </a:pPr>
            <a:r>
              <a:rPr lang="nl" u="sng">
                <a:solidFill>
                  <a:schemeClr val="hlink"/>
                </a:solidFill>
                <a:hlinkClick r:id="rId3"/>
              </a:rPr>
              <a:t>filmpje link</a:t>
            </a:r>
            <a:endParaRPr/>
          </a:p>
          <a:p>
            <a:pPr indent="0" lvl="0" marL="0" rtl="0" algn="l">
              <a:spcBef>
                <a:spcPts val="1200"/>
              </a:spcBef>
              <a:spcAft>
                <a:spcPts val="0"/>
              </a:spcAft>
              <a:buNone/>
            </a:pPr>
            <a:r>
              <a:t/>
            </a:r>
            <a:endParaRPr/>
          </a:p>
          <a:p>
            <a:pPr indent="0" lvl="0" marL="0" rtl="0" algn="l">
              <a:lnSpc>
                <a:spcPct val="144444"/>
              </a:lnSpc>
              <a:spcBef>
                <a:spcPts val="1200"/>
              </a:spcBef>
              <a:spcAft>
                <a:spcPts val="0"/>
              </a:spcAft>
              <a:buNone/>
            </a:pPr>
            <a:r>
              <a:rPr lang="nl" sz="2112">
                <a:solidFill>
                  <a:srgbClr val="39586A"/>
                </a:solidFill>
                <a:highlight>
                  <a:srgbClr val="E6B8AF"/>
                </a:highlight>
                <a:latin typeface="Montserrat"/>
                <a:ea typeface="Montserrat"/>
                <a:cs typeface="Montserrat"/>
                <a:sym typeface="Montserrat"/>
              </a:rPr>
              <a:t>Tweehonderd vrijwilligers poseerden in de buurt van de stad Arad voor de camera van de Amerikaanse fotograaf Spencer Tunick, die van beelden van naakte mensenmassa’s zijn handelsmerk heeft gemaakt. Dit keer werden de modellen met witte bodypaint ­beschilderd.</a:t>
            </a:r>
            <a:endParaRPr sz="2112">
              <a:solidFill>
                <a:srgbClr val="39586A"/>
              </a:solidFill>
              <a:highlight>
                <a:srgbClr val="E6B8AF"/>
              </a:highlight>
              <a:latin typeface="Montserrat"/>
              <a:ea typeface="Montserrat"/>
              <a:cs typeface="Montserrat"/>
              <a:sym typeface="Montserrat"/>
            </a:endParaRPr>
          </a:p>
          <a:p>
            <a:pPr indent="0" lvl="0" marL="0" rtl="0" algn="l">
              <a:lnSpc>
                <a:spcPct val="144444"/>
              </a:lnSpc>
              <a:spcBef>
                <a:spcPts val="1000"/>
              </a:spcBef>
              <a:spcAft>
                <a:spcPts val="0"/>
              </a:spcAft>
              <a:buNone/>
            </a:pPr>
            <a:r>
              <a:rPr lang="nl" sz="2112">
                <a:solidFill>
                  <a:srgbClr val="39586A"/>
                </a:solidFill>
                <a:highlight>
                  <a:srgbClr val="E6B8AF"/>
                </a:highlight>
                <a:latin typeface="Montserrat"/>
                <a:ea typeface="Montserrat"/>
                <a:cs typeface="Montserrat"/>
                <a:sym typeface="Montserrat"/>
              </a:rPr>
              <a:t>Tunick kreeg de opdracht van het ministerie van Toerisme van ­Israël, om de aandacht te vestigen op de Dode Zee. Het hoopt zo meer toeristen te trekken naar de plek. Het laagstgelegen meer ter wereld is ook bedreigd. Het zouthoudende water van de Dode Zee is de voorbije jaren sterk geslonken, omdat Israël en Jordanië bronnen in de omgeving gebruiken voor de landbouw.</a:t>
            </a:r>
            <a:endParaRPr sz="2112">
              <a:solidFill>
                <a:srgbClr val="39586A"/>
              </a:solidFill>
              <a:highlight>
                <a:srgbClr val="E6B8AF"/>
              </a:highlight>
              <a:latin typeface="Montserrat"/>
              <a:ea typeface="Montserrat"/>
              <a:cs typeface="Montserrat"/>
              <a:sym typeface="Montserrat"/>
            </a:endParaRPr>
          </a:p>
          <a:p>
            <a:pPr indent="0" lvl="0" marL="0" rtl="0" algn="l">
              <a:lnSpc>
                <a:spcPct val="144444"/>
              </a:lnSpc>
              <a:spcBef>
                <a:spcPts val="1000"/>
              </a:spcBef>
              <a:spcAft>
                <a:spcPts val="0"/>
              </a:spcAft>
              <a:buNone/>
            </a:pPr>
            <a:r>
              <a:rPr lang="nl" sz="2112">
                <a:solidFill>
                  <a:srgbClr val="39586A"/>
                </a:solidFill>
                <a:highlight>
                  <a:srgbClr val="E6B8AF"/>
                </a:highlight>
                <a:latin typeface="Montserrat"/>
                <a:ea typeface="Montserrat"/>
                <a:cs typeface="Montserrat"/>
                <a:sym typeface="Montserrat"/>
              </a:rPr>
              <a:t>Het was de derde keer dat ­Tunick de Dode Zee fotografeerde. Tien jaar geleden verzamelde hij ruim duizend naaktmodellen aan de kust van het meer, die jaarlijks met zowat een meter terugtrekt. </a:t>
            </a:r>
            <a:endParaRPr sz="2112">
              <a:solidFill>
                <a:srgbClr val="39586A"/>
              </a:solidFill>
              <a:highlight>
                <a:srgbClr val="E6B8AF"/>
              </a:highlight>
              <a:latin typeface="Montserrat"/>
              <a:ea typeface="Montserrat"/>
              <a:cs typeface="Montserrat"/>
              <a:sym typeface="Montserrat"/>
            </a:endParaRPr>
          </a:p>
          <a:p>
            <a:pPr indent="0" lvl="0" marL="0" rtl="0" algn="l">
              <a:lnSpc>
                <a:spcPct val="144444"/>
              </a:lnSpc>
              <a:spcBef>
                <a:spcPts val="1000"/>
              </a:spcBef>
              <a:spcAft>
                <a:spcPts val="0"/>
              </a:spcAft>
              <a:buNone/>
            </a:pPr>
            <a:r>
              <a:rPr lang="nl" sz="2112">
                <a:solidFill>
                  <a:srgbClr val="39586A"/>
                </a:solidFill>
                <a:highlight>
                  <a:srgbClr val="E6B8AF"/>
                </a:highlight>
                <a:latin typeface="Montserrat"/>
                <a:ea typeface="Montserrat"/>
                <a:cs typeface="Montserrat"/>
                <a:sym typeface="Montserrat"/>
              </a:rPr>
              <a:t>‘Ik verheug me er telkens op om naar hier terug te keren,’ aldus de fotograaf, ‘en om foto’s te maken in het enige land in het Nabije Oosten dat kunst zoals deze toelaat.’ </a:t>
            </a:r>
            <a:r>
              <a:rPr lang="nl" sz="1712">
                <a:solidFill>
                  <a:srgbClr val="39586A"/>
                </a:solidFill>
                <a:highlight>
                  <a:srgbClr val="E6B8AF"/>
                </a:highlight>
                <a:latin typeface="Montserrat"/>
                <a:ea typeface="Montserrat"/>
                <a:cs typeface="Montserrat"/>
                <a:sym typeface="Montserrat"/>
              </a:rPr>
              <a:t>(gvds)</a:t>
            </a:r>
            <a:endParaRPr sz="1712">
              <a:solidFill>
                <a:srgbClr val="39586A"/>
              </a:solidFill>
              <a:highlight>
                <a:srgbClr val="E6B8AF"/>
              </a:highlight>
              <a:latin typeface="Montserrat"/>
              <a:ea typeface="Montserrat"/>
              <a:cs typeface="Montserrat"/>
              <a:sym typeface="Montserrat"/>
            </a:endParaRPr>
          </a:p>
          <a:p>
            <a:pPr indent="0" lvl="0" marL="0" rtl="0" algn="l">
              <a:spcBef>
                <a:spcPts val="1000"/>
              </a:spcBef>
              <a:spcAft>
                <a:spcPts val="1200"/>
              </a:spcAft>
              <a:buNone/>
            </a:pPr>
            <a:r>
              <a:t/>
            </a:r>
            <a:endParaRPr sz="1600">
              <a:solidFill>
                <a:srgbClr val="000000"/>
              </a:solidFill>
              <a:highlight>
                <a:srgbClr val="FFFFFF"/>
              </a:highlight>
              <a:latin typeface="Georgia"/>
              <a:ea typeface="Georgia"/>
              <a:cs typeface="Georgia"/>
              <a:sym typeface="Georgia"/>
            </a:endParaRPr>
          </a:p>
        </p:txBody>
      </p:sp>
      <p:pic>
        <p:nvPicPr>
          <p:cNvPr id="277" name="Google Shape;277;p40"/>
          <p:cNvPicPr preferRelativeResize="0"/>
          <p:nvPr/>
        </p:nvPicPr>
        <p:blipFill rotWithShape="1">
          <a:blip r:embed="rId4">
            <a:alphaModFix amt="23000"/>
          </a:blip>
          <a:srcRect b="4166" l="33193" r="4948" t="17229"/>
          <a:stretch/>
        </p:blipFill>
        <p:spPr>
          <a:xfrm>
            <a:off x="2547000" y="0"/>
            <a:ext cx="6547500" cy="5143500"/>
          </a:xfrm>
          <a:prstGeom prst="rect">
            <a:avLst/>
          </a:prstGeom>
          <a:noFill/>
          <a:ln>
            <a:noFill/>
          </a:ln>
        </p:spPr>
      </p:pic>
      <p:pic>
        <p:nvPicPr>
          <p:cNvPr descr="More than 300 people have stripped naked by the Dead Sea in Israel to draw attention to its dramatically receding shoreline.&#10;&#10;The event was part of a live installation by the artist Spencer Tunick, who’s used similar photo-shoots around the world to highlight environmental change.&#10;&#10;Please subscribe HERE http://bit.ly/1rbfUog&#10;&#10;#Israel #DeadSea #ClimateChange #BBCNews" id="278" name="Google Shape;278;p40" title="Hundreds strip naked by the Dead Sea in Israel - BBC News">
            <a:hlinkClick r:id="rId5"/>
          </p:cNvPr>
          <p:cNvPicPr preferRelativeResize="0"/>
          <p:nvPr/>
        </p:nvPicPr>
        <p:blipFill>
          <a:blip r:embed="rId6">
            <a:alphaModFix/>
          </a:blip>
          <a:stretch>
            <a:fillRect/>
          </a:stretch>
        </p:blipFill>
        <p:spPr>
          <a:xfrm>
            <a:off x="152400" y="1246250"/>
            <a:ext cx="2242200" cy="16816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1000"/>
                                        <p:tgtEl>
                                          <p:spTgt spid="2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41"/>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christo-parijs</a:t>
            </a:r>
            <a:endParaRPr/>
          </a:p>
          <a:p>
            <a:pPr indent="0" lvl="0" marL="0" rtl="0" algn="l">
              <a:spcBef>
                <a:spcPts val="0"/>
              </a:spcBef>
              <a:spcAft>
                <a:spcPts val="0"/>
              </a:spcAft>
              <a:buNone/>
            </a:pPr>
            <a:r>
              <a:t/>
            </a:r>
            <a:endParaRPr/>
          </a:p>
        </p:txBody>
      </p:sp>
      <p:sp>
        <p:nvSpPr>
          <p:cNvPr id="284" name="Google Shape;284;p41"/>
          <p:cNvSpPr txBox="1"/>
          <p:nvPr>
            <p:ph idx="1" type="body"/>
          </p:nvPr>
        </p:nvSpPr>
        <p:spPr>
          <a:xfrm>
            <a:off x="3516250" y="431575"/>
            <a:ext cx="5316000" cy="4280400"/>
          </a:xfrm>
          <a:prstGeom prst="rect">
            <a:avLst/>
          </a:prstGeom>
        </p:spPr>
        <p:txBody>
          <a:bodyPr anchorCtr="0" anchor="t" bIns="91425" lIns="91425" spcFirstLastPara="1" rIns="91425" wrap="square" tIns="91425">
            <a:normAutofit/>
          </a:bodyPr>
          <a:lstStyle/>
          <a:p>
            <a:pPr indent="0" lvl="0" marL="0" rtl="0" algn="l">
              <a:spcBef>
                <a:spcPts val="500"/>
              </a:spcBef>
              <a:spcAft>
                <a:spcPts val="0"/>
              </a:spcAft>
              <a:buNone/>
            </a:pPr>
            <a:r>
              <a:rPr lang="nl" sz="650">
                <a:solidFill>
                  <a:srgbClr val="39586A"/>
                </a:solidFill>
                <a:highlight>
                  <a:srgbClr val="E6B8AF"/>
                </a:highlight>
                <a:latin typeface="Montserrat"/>
                <a:ea typeface="Montserrat"/>
                <a:cs typeface="Montserrat"/>
                <a:sym typeface="Montserrat"/>
              </a:rPr>
              <a:t>Christo werkte vanuit de </a:t>
            </a:r>
            <a:r>
              <a:rPr lang="nl" sz="650">
                <a:solidFill>
                  <a:srgbClr val="39586A"/>
                </a:solidFill>
                <a:highlight>
                  <a:srgbClr val="E6B8AF"/>
                </a:highlight>
                <a:uFill>
                  <a:noFill/>
                </a:uFill>
                <a:latin typeface="Montserrat"/>
                <a:ea typeface="Montserrat"/>
                <a:cs typeface="Montserrat"/>
                <a:sym typeface="Montserrat"/>
                <a:hlinkClick r:id="rId3">
                  <a:extLst>
                    <a:ext uri="{A12FA001-AC4F-418D-AE19-62706E023703}">
                      <ahyp:hlinkClr val="tx"/>
                    </a:ext>
                  </a:extLst>
                </a:hlinkClick>
              </a:rPr>
              <a:t>Verenigde Staten</a:t>
            </a:r>
            <a:r>
              <a:rPr lang="nl" sz="650">
                <a:solidFill>
                  <a:srgbClr val="39586A"/>
                </a:solidFill>
                <a:highlight>
                  <a:srgbClr val="E6B8AF"/>
                </a:highlight>
                <a:latin typeface="Montserrat"/>
                <a:ea typeface="Montserrat"/>
                <a:cs typeface="Montserrat"/>
                <a:sym typeface="Montserrat"/>
              </a:rPr>
              <a:t> altijd samen met zijn vrouw Jeanne-Claude Denat de Guillebon</a:t>
            </a:r>
            <a:r>
              <a:rPr lang="nl" sz="350">
                <a:solidFill>
                  <a:srgbClr val="39586A"/>
                </a:solidFill>
                <a:highlight>
                  <a:srgbClr val="E6B8AF"/>
                </a:highlight>
                <a:latin typeface="Montserrat"/>
                <a:ea typeface="Montserrat"/>
                <a:cs typeface="Montserrat"/>
                <a:sym typeface="Montserrat"/>
              </a:rPr>
              <a:t> </a:t>
            </a:r>
            <a:r>
              <a:rPr lang="nl" sz="650">
                <a:solidFill>
                  <a:srgbClr val="39586A"/>
                </a:solidFill>
                <a:highlight>
                  <a:srgbClr val="E6B8AF"/>
                </a:highlight>
                <a:latin typeface="Montserrat"/>
                <a:ea typeface="Montserrat"/>
                <a:cs typeface="Montserrat"/>
                <a:sym typeface="Montserrat"/>
              </a:rPr>
              <a:t>Christo en Jeanne-Claude vonden het als kunstenaars belangrijk dat zij samen genoemd worden. </a:t>
            </a:r>
            <a:endParaRPr sz="650">
              <a:solidFill>
                <a:srgbClr val="39586A"/>
              </a:solidFill>
              <a:highlight>
                <a:srgbClr val="E6B8AF"/>
              </a:highlight>
              <a:latin typeface="Montserrat"/>
              <a:ea typeface="Montserrat"/>
              <a:cs typeface="Montserrat"/>
              <a:sym typeface="Montserrat"/>
            </a:endParaRPr>
          </a:p>
          <a:p>
            <a:pPr indent="0" lvl="0" marL="0" rtl="0" algn="l">
              <a:spcBef>
                <a:spcPts val="500"/>
              </a:spcBef>
              <a:spcAft>
                <a:spcPts val="0"/>
              </a:spcAft>
              <a:buNone/>
            </a:pPr>
            <a:r>
              <a:rPr lang="nl" sz="650">
                <a:solidFill>
                  <a:srgbClr val="39586A"/>
                </a:solidFill>
                <a:highlight>
                  <a:srgbClr val="E6B8AF"/>
                </a:highlight>
                <a:latin typeface="Montserrat"/>
                <a:ea typeface="Montserrat"/>
                <a:cs typeface="Montserrat"/>
                <a:sym typeface="Montserrat"/>
              </a:rPr>
              <a:t>Verder dan de kunstenaars die </a:t>
            </a:r>
            <a:r>
              <a:rPr lang="nl" sz="650">
                <a:solidFill>
                  <a:srgbClr val="39586A"/>
                </a:solidFill>
                <a:highlight>
                  <a:srgbClr val="E6B8AF"/>
                </a:highlight>
                <a:uFill>
                  <a:noFill/>
                </a:uFill>
                <a:latin typeface="Montserrat"/>
                <a:ea typeface="Montserrat"/>
                <a:cs typeface="Montserrat"/>
                <a:sym typeface="Montserrat"/>
                <a:hlinkClick r:id="rId4">
                  <a:extLst>
                    <a:ext uri="{A12FA001-AC4F-418D-AE19-62706E023703}">
                      <ahyp:hlinkClr val="tx"/>
                    </a:ext>
                  </a:extLst>
                </a:hlinkClick>
              </a:rPr>
              <a:t>conceptuele kunst</a:t>
            </a:r>
            <a:r>
              <a:rPr lang="nl" sz="650">
                <a:solidFill>
                  <a:srgbClr val="39586A"/>
                </a:solidFill>
                <a:highlight>
                  <a:srgbClr val="E6B8AF"/>
                </a:highlight>
                <a:latin typeface="Montserrat"/>
                <a:ea typeface="Montserrat"/>
                <a:cs typeface="Montserrat"/>
                <a:sym typeface="Montserrat"/>
              </a:rPr>
              <a:t> brengen waarbij het bij een concept blijft, hebben Christo en Jeanne-Claude hun ideeën werkelijk uitgevoerd. We zouden het landschapskunstwerken kunnen noemen waarbij het landschap zowel stedelijk als landelijk kan zijn.</a:t>
            </a:r>
            <a:endParaRPr baseline="30000" sz="650">
              <a:solidFill>
                <a:srgbClr val="39586A"/>
              </a:solidFill>
              <a:highlight>
                <a:srgbClr val="E6B8AF"/>
              </a:highlight>
              <a:latin typeface="Montserrat"/>
              <a:ea typeface="Montserrat"/>
              <a:cs typeface="Montserrat"/>
              <a:sym typeface="Montserrat"/>
            </a:endParaRPr>
          </a:p>
          <a:p>
            <a:pPr indent="0" lvl="0" marL="0" rtl="0" algn="l">
              <a:spcBef>
                <a:spcPts val="500"/>
              </a:spcBef>
              <a:spcAft>
                <a:spcPts val="0"/>
              </a:spcAft>
              <a:buNone/>
            </a:pPr>
            <a:r>
              <a:rPr lang="nl" sz="650">
                <a:solidFill>
                  <a:srgbClr val="39586A"/>
                </a:solidFill>
                <a:highlight>
                  <a:srgbClr val="E6B8AF"/>
                </a:highlight>
                <a:latin typeface="Montserrat"/>
                <a:ea typeface="Montserrat"/>
                <a:cs typeface="Montserrat"/>
                <a:sym typeface="Montserrat"/>
              </a:rPr>
              <a:t>De kunstzinnige strategie van Christo en Jeanne-Claude was om grote opvallende bouwwerken of landschappen met stof tijdelijk 'aan te kleden'. Het inpakken van gebouwen of objecten leidt tot de abstractie van deze onderwerpen. Voorbeelden van dit soort werk zijn de </a:t>
            </a:r>
            <a:r>
              <a:rPr lang="nl" sz="650">
                <a:solidFill>
                  <a:srgbClr val="39586A"/>
                </a:solidFill>
                <a:highlight>
                  <a:srgbClr val="E6B8AF"/>
                </a:highlight>
                <a:uFill>
                  <a:noFill/>
                </a:uFill>
                <a:latin typeface="Montserrat"/>
                <a:ea typeface="Montserrat"/>
                <a:cs typeface="Montserrat"/>
                <a:sym typeface="Montserrat"/>
                <a:hlinkClick r:id="rId5">
                  <a:extLst>
                    <a:ext uri="{A12FA001-AC4F-418D-AE19-62706E023703}">
                      <ahyp:hlinkClr val="tx"/>
                    </a:ext>
                  </a:extLst>
                </a:hlinkClick>
              </a:rPr>
              <a:t>Pont Neuf</a:t>
            </a:r>
            <a:r>
              <a:rPr lang="nl" sz="650">
                <a:solidFill>
                  <a:srgbClr val="39586A"/>
                </a:solidFill>
                <a:highlight>
                  <a:srgbClr val="E6B8AF"/>
                </a:highlight>
                <a:latin typeface="Montserrat"/>
                <a:ea typeface="Montserrat"/>
                <a:cs typeface="Montserrat"/>
                <a:sym typeface="Montserrat"/>
              </a:rPr>
              <a:t> in </a:t>
            </a:r>
            <a:r>
              <a:rPr lang="nl" sz="650">
                <a:solidFill>
                  <a:srgbClr val="39586A"/>
                </a:solidFill>
                <a:highlight>
                  <a:srgbClr val="E6B8AF"/>
                </a:highlight>
                <a:uFill>
                  <a:noFill/>
                </a:uFill>
                <a:latin typeface="Montserrat"/>
                <a:ea typeface="Montserrat"/>
                <a:cs typeface="Montserrat"/>
                <a:sym typeface="Montserrat"/>
                <a:hlinkClick r:id="rId6">
                  <a:extLst>
                    <a:ext uri="{A12FA001-AC4F-418D-AE19-62706E023703}">
                      <ahyp:hlinkClr val="tx"/>
                    </a:ext>
                  </a:extLst>
                </a:hlinkClick>
              </a:rPr>
              <a:t>Parijs</a:t>
            </a:r>
            <a:r>
              <a:rPr lang="nl" sz="650">
                <a:solidFill>
                  <a:srgbClr val="39586A"/>
                </a:solidFill>
                <a:highlight>
                  <a:srgbClr val="E6B8AF"/>
                </a:highlight>
                <a:latin typeface="Montserrat"/>
                <a:ea typeface="Montserrat"/>
                <a:cs typeface="Montserrat"/>
                <a:sym typeface="Montserrat"/>
              </a:rPr>
              <a:t> (</a:t>
            </a:r>
            <a:r>
              <a:rPr lang="nl" sz="650">
                <a:solidFill>
                  <a:srgbClr val="39586A"/>
                </a:solidFill>
                <a:highlight>
                  <a:srgbClr val="E6B8AF"/>
                </a:highlight>
                <a:uFill>
                  <a:noFill/>
                </a:uFill>
                <a:latin typeface="Montserrat"/>
                <a:ea typeface="Montserrat"/>
                <a:cs typeface="Montserrat"/>
                <a:sym typeface="Montserrat"/>
                <a:hlinkClick r:id="rId7">
                  <a:extLst>
                    <a:ext uri="{A12FA001-AC4F-418D-AE19-62706E023703}">
                      <ahyp:hlinkClr val="tx"/>
                    </a:ext>
                  </a:extLst>
                </a:hlinkClick>
              </a:rPr>
              <a:t>1985</a:t>
            </a:r>
            <a:r>
              <a:rPr lang="nl" sz="650">
                <a:solidFill>
                  <a:srgbClr val="39586A"/>
                </a:solidFill>
                <a:highlight>
                  <a:srgbClr val="E6B8AF"/>
                </a:highlight>
                <a:latin typeface="Montserrat"/>
                <a:ea typeface="Montserrat"/>
                <a:cs typeface="Montserrat"/>
                <a:sym typeface="Montserrat"/>
              </a:rPr>
              <a:t>), de </a:t>
            </a:r>
            <a:r>
              <a:rPr lang="nl" sz="650">
                <a:solidFill>
                  <a:srgbClr val="39586A"/>
                </a:solidFill>
                <a:highlight>
                  <a:srgbClr val="E6B8AF"/>
                </a:highlight>
                <a:uFill>
                  <a:noFill/>
                </a:uFill>
                <a:latin typeface="Montserrat"/>
                <a:ea typeface="Montserrat"/>
                <a:cs typeface="Montserrat"/>
                <a:sym typeface="Montserrat"/>
                <a:hlinkClick r:id="rId8">
                  <a:extLst>
                    <a:ext uri="{A12FA001-AC4F-418D-AE19-62706E023703}">
                      <ahyp:hlinkClr val="tx"/>
                    </a:ext>
                  </a:extLst>
                </a:hlinkClick>
              </a:rPr>
              <a:t>Rijksdag</a:t>
            </a:r>
            <a:r>
              <a:rPr lang="nl" sz="650">
                <a:solidFill>
                  <a:srgbClr val="39586A"/>
                </a:solidFill>
                <a:highlight>
                  <a:srgbClr val="E6B8AF"/>
                </a:highlight>
                <a:latin typeface="Montserrat"/>
                <a:ea typeface="Montserrat"/>
                <a:cs typeface="Montserrat"/>
                <a:sym typeface="Montserrat"/>
              </a:rPr>
              <a:t> in </a:t>
            </a:r>
            <a:r>
              <a:rPr lang="nl" sz="650">
                <a:solidFill>
                  <a:srgbClr val="39586A"/>
                </a:solidFill>
                <a:highlight>
                  <a:srgbClr val="E6B8AF"/>
                </a:highlight>
                <a:uFill>
                  <a:noFill/>
                </a:uFill>
                <a:latin typeface="Montserrat"/>
                <a:ea typeface="Montserrat"/>
                <a:cs typeface="Montserrat"/>
                <a:sym typeface="Montserrat"/>
                <a:hlinkClick r:id="rId9">
                  <a:extLst>
                    <a:ext uri="{A12FA001-AC4F-418D-AE19-62706E023703}">
                      <ahyp:hlinkClr val="tx"/>
                    </a:ext>
                  </a:extLst>
                </a:hlinkClick>
              </a:rPr>
              <a:t>Berlijn</a:t>
            </a:r>
            <a:r>
              <a:rPr lang="nl" sz="650">
                <a:solidFill>
                  <a:srgbClr val="39586A"/>
                </a:solidFill>
                <a:highlight>
                  <a:srgbClr val="E6B8AF"/>
                </a:highlight>
                <a:latin typeface="Montserrat"/>
                <a:ea typeface="Montserrat"/>
                <a:cs typeface="Montserrat"/>
                <a:sym typeface="Montserrat"/>
              </a:rPr>
              <a:t> (</a:t>
            </a:r>
            <a:r>
              <a:rPr lang="nl" sz="650">
                <a:solidFill>
                  <a:srgbClr val="39586A"/>
                </a:solidFill>
                <a:highlight>
                  <a:srgbClr val="E6B8AF"/>
                </a:highlight>
                <a:uFill>
                  <a:noFill/>
                </a:uFill>
                <a:latin typeface="Montserrat"/>
                <a:ea typeface="Montserrat"/>
                <a:cs typeface="Montserrat"/>
                <a:sym typeface="Montserrat"/>
                <a:hlinkClick r:id="rId10">
                  <a:extLst>
                    <a:ext uri="{A12FA001-AC4F-418D-AE19-62706E023703}">
                      <ahyp:hlinkClr val="tx"/>
                    </a:ext>
                  </a:extLst>
                </a:hlinkClick>
              </a:rPr>
              <a:t>1995</a:t>
            </a:r>
            <a:r>
              <a:rPr lang="nl" sz="650">
                <a:solidFill>
                  <a:srgbClr val="39586A"/>
                </a:solidFill>
                <a:highlight>
                  <a:srgbClr val="E6B8AF"/>
                </a:highlight>
                <a:latin typeface="Montserrat"/>
                <a:ea typeface="Montserrat"/>
                <a:cs typeface="Montserrat"/>
                <a:sym typeface="Montserrat"/>
              </a:rPr>
              <a:t>). In het </a:t>
            </a:r>
            <a:r>
              <a:rPr lang="nl" sz="650">
                <a:solidFill>
                  <a:srgbClr val="39586A"/>
                </a:solidFill>
                <a:highlight>
                  <a:srgbClr val="E6B8AF"/>
                </a:highlight>
                <a:uFill>
                  <a:noFill/>
                </a:uFill>
                <a:latin typeface="Montserrat"/>
                <a:ea typeface="Montserrat"/>
                <a:cs typeface="Montserrat"/>
                <a:sym typeface="Montserrat"/>
                <a:hlinkClick r:id="rId11">
                  <a:extLst>
                    <a:ext uri="{A12FA001-AC4F-418D-AE19-62706E023703}">
                      <ahyp:hlinkClr val="tx"/>
                    </a:ext>
                  </a:extLst>
                </a:hlinkClick>
              </a:rPr>
              <a:t>Central Park</a:t>
            </a:r>
            <a:r>
              <a:rPr lang="nl" sz="650">
                <a:solidFill>
                  <a:srgbClr val="39586A"/>
                </a:solidFill>
                <a:highlight>
                  <a:srgbClr val="E6B8AF"/>
                </a:highlight>
                <a:latin typeface="Montserrat"/>
                <a:ea typeface="Montserrat"/>
                <a:cs typeface="Montserrat"/>
                <a:sym typeface="Montserrat"/>
              </a:rPr>
              <a:t> in </a:t>
            </a:r>
            <a:r>
              <a:rPr lang="nl" sz="650">
                <a:solidFill>
                  <a:srgbClr val="39586A"/>
                </a:solidFill>
                <a:highlight>
                  <a:srgbClr val="E6B8AF"/>
                </a:highlight>
                <a:uFill>
                  <a:noFill/>
                </a:uFill>
                <a:latin typeface="Montserrat"/>
                <a:ea typeface="Montserrat"/>
                <a:cs typeface="Montserrat"/>
                <a:sym typeface="Montserrat"/>
                <a:hlinkClick r:id="rId12">
                  <a:extLst>
                    <a:ext uri="{A12FA001-AC4F-418D-AE19-62706E023703}">
                      <ahyp:hlinkClr val="tx"/>
                    </a:ext>
                  </a:extLst>
                </a:hlinkClick>
              </a:rPr>
              <a:t>New York</a:t>
            </a:r>
            <a:r>
              <a:rPr lang="nl" sz="650">
                <a:solidFill>
                  <a:srgbClr val="39586A"/>
                </a:solidFill>
                <a:highlight>
                  <a:srgbClr val="E6B8AF"/>
                </a:highlight>
                <a:latin typeface="Montserrat"/>
                <a:ea typeface="Montserrat"/>
                <a:cs typeface="Montserrat"/>
                <a:sym typeface="Montserrat"/>
              </a:rPr>
              <a:t> voerden zij een kunstproject uit in </a:t>
            </a:r>
            <a:r>
              <a:rPr lang="nl" sz="650">
                <a:solidFill>
                  <a:srgbClr val="39586A"/>
                </a:solidFill>
                <a:highlight>
                  <a:srgbClr val="E6B8AF"/>
                </a:highlight>
                <a:uFill>
                  <a:noFill/>
                </a:uFill>
                <a:latin typeface="Montserrat"/>
                <a:ea typeface="Montserrat"/>
                <a:cs typeface="Montserrat"/>
                <a:sym typeface="Montserrat"/>
                <a:hlinkClick r:id="rId13">
                  <a:extLst>
                    <a:ext uri="{A12FA001-AC4F-418D-AE19-62706E023703}">
                      <ahyp:hlinkClr val="tx"/>
                    </a:ext>
                  </a:extLst>
                </a:hlinkClick>
              </a:rPr>
              <a:t>2004</a:t>
            </a:r>
            <a:r>
              <a:rPr lang="nl" sz="650">
                <a:solidFill>
                  <a:srgbClr val="39586A"/>
                </a:solidFill>
                <a:highlight>
                  <a:srgbClr val="E6B8AF"/>
                </a:highlight>
                <a:latin typeface="Montserrat"/>
                <a:ea typeface="Montserrat"/>
                <a:cs typeface="Montserrat"/>
                <a:sym typeface="Montserrat"/>
              </a:rPr>
              <a:t>.</a:t>
            </a:r>
            <a:endParaRPr baseline="30000" sz="650">
              <a:solidFill>
                <a:srgbClr val="39586A"/>
              </a:solidFill>
              <a:highlight>
                <a:srgbClr val="E6B8AF"/>
              </a:highlight>
              <a:latin typeface="Montserrat"/>
              <a:ea typeface="Montserrat"/>
              <a:cs typeface="Montserrat"/>
              <a:sym typeface="Montserrat"/>
            </a:endParaRPr>
          </a:p>
          <a:p>
            <a:pPr indent="0" lvl="0" marL="0" rtl="0" algn="l">
              <a:spcBef>
                <a:spcPts val="500"/>
              </a:spcBef>
              <a:spcAft>
                <a:spcPts val="0"/>
              </a:spcAft>
              <a:buNone/>
            </a:pPr>
            <a:r>
              <a:rPr lang="nl" sz="650">
                <a:solidFill>
                  <a:srgbClr val="39586A"/>
                </a:solidFill>
                <a:highlight>
                  <a:srgbClr val="E6B8AF"/>
                </a:highlight>
                <a:latin typeface="Montserrat"/>
                <a:ea typeface="Montserrat"/>
                <a:cs typeface="Montserrat"/>
                <a:sym typeface="Montserrat"/>
              </a:rPr>
              <a:t>Voor Christo en Jeanne-Claude was het zeer belangrijk dat de werken toegankelijk zijn voor het grote publiek. Meestal kost het veel overtuigingskracht en duurt het lange tijd voordat een gepland project daadwerkelijk uitgevoerd kan worden. Voor de uitvoering van hun projecten maakten ze gebruik van een grote groep medewerkers. Het resultaat van hun werk is puur esthetisch bedoeld en heeft tot doel de mensen 'met andere ogen' te laten kijken naar de omgeving.</a:t>
            </a:r>
            <a:endParaRPr sz="650">
              <a:solidFill>
                <a:srgbClr val="39586A"/>
              </a:solidFill>
              <a:highlight>
                <a:srgbClr val="E6B8AF"/>
              </a:highlight>
              <a:latin typeface="Montserrat"/>
              <a:ea typeface="Montserrat"/>
              <a:cs typeface="Montserrat"/>
              <a:sym typeface="Montserrat"/>
            </a:endParaRPr>
          </a:p>
          <a:p>
            <a:pPr indent="0" lvl="0" marL="0" rtl="0" algn="l">
              <a:spcBef>
                <a:spcPts val="500"/>
              </a:spcBef>
              <a:spcAft>
                <a:spcPts val="1200"/>
              </a:spcAft>
              <a:buNone/>
            </a:pPr>
            <a:r>
              <a:t/>
            </a:r>
            <a:endParaRPr sz="1400">
              <a:solidFill>
                <a:srgbClr val="39586A"/>
              </a:solidFill>
              <a:highlight>
                <a:srgbClr val="E6B8AF"/>
              </a:highlight>
              <a:latin typeface="Montserrat"/>
              <a:ea typeface="Montserrat"/>
              <a:cs typeface="Montserrat"/>
              <a:sym typeface="Montserrat"/>
            </a:endParaRPr>
          </a:p>
        </p:txBody>
      </p:sp>
      <p:pic>
        <p:nvPicPr>
          <p:cNvPr descr="France's Arc de Triomphe has become a temporary art installation, following the wishes of the late Bulgarian couple Christo and his wife Jeanne-Claude. &#10;They laid out detailed drawings and instructions on how to transform the landmark structure 60 years ago but never lived to see their plans materialise. &#10;The artists became famous for wrapping buildings and even surrounding whole islands with eye-catching materials. &#10;Al Jazeera's Natacha Butler reports from Paris, France. &#10; &#10;- Subscribe to our channel: http://aje.io/AJSubscribe  &#10;- Follow us on Twitter: https://twitter.com/AJEnglish  &#10;- Find us on Facebook: https://www.facebook.com/aljazeera  &#10;- Check our website: https://www.aljazeera.com/ &#10; &#10;#AlJazeeraEnglish #Paris #ArcDeTriomphe" id="285" name="Google Shape;285;p41" title="Paris's Arc de Triomphe gets 'wrapped' in homage to late artist Christo">
            <a:hlinkClick r:id="rId14"/>
          </p:cNvPr>
          <p:cNvPicPr preferRelativeResize="0"/>
          <p:nvPr/>
        </p:nvPicPr>
        <p:blipFill>
          <a:blip r:embed="rId15">
            <a:alphaModFix/>
          </a:blip>
          <a:stretch>
            <a:fillRect/>
          </a:stretch>
        </p:blipFill>
        <p:spPr>
          <a:xfrm>
            <a:off x="311700" y="2332425"/>
            <a:ext cx="3172724" cy="2379550"/>
          </a:xfrm>
          <a:prstGeom prst="rect">
            <a:avLst/>
          </a:prstGeom>
          <a:noFill/>
          <a:ln>
            <a:noFill/>
          </a:ln>
        </p:spPr>
      </p:pic>
      <p:sp>
        <p:nvSpPr>
          <p:cNvPr id="286" name="Google Shape;286;p41"/>
          <p:cNvSpPr txBox="1"/>
          <p:nvPr/>
        </p:nvSpPr>
        <p:spPr>
          <a:xfrm>
            <a:off x="3558700" y="3603775"/>
            <a:ext cx="25188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nl" sz="750">
                <a:solidFill>
                  <a:srgbClr val="39586A"/>
                </a:solidFill>
                <a:highlight>
                  <a:srgbClr val="E6B8AF"/>
                </a:highlight>
                <a:latin typeface="Montserrat"/>
                <a:ea typeface="Montserrat"/>
                <a:cs typeface="Montserrat"/>
                <a:sym typeface="Montserrat"/>
              </a:rPr>
              <a:t>Het project ‘arc de triomphe’ lag al geruime tijd op de planken. Reeds in de jaren 60 maakte Christo een fotomontage van een ingepakte Arc de Triomphe, gezien vanaf de Avenue Foch. In 1989 volgde een collage, waarna hij het project in 2017 weer oppakte om verder uit te werken. Bijna 60 jaar later, zal het dan eindelijk gerealiseerd worden.</a:t>
            </a:r>
            <a:endParaRPr sz="800">
              <a:solidFill>
                <a:srgbClr val="39586A"/>
              </a:solidFill>
              <a:highlight>
                <a:srgbClr val="E6B8AF"/>
              </a:highlight>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1000"/>
                                        <p:tgtEl>
                                          <p:spTgt spid="2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type="title"/>
          </p:nvPr>
        </p:nvSpPr>
        <p:spPr>
          <a:xfrm>
            <a:off x="3049300" y="1238125"/>
            <a:ext cx="2929200" cy="31029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nl"/>
              <a:t>Spoedcursus</a:t>
            </a:r>
            <a:endParaRPr/>
          </a:p>
          <a:p>
            <a:pPr indent="0" lvl="0" marL="0" rtl="0" algn="ctr">
              <a:spcBef>
                <a:spcPts val="0"/>
              </a:spcBef>
              <a:spcAft>
                <a:spcPts val="0"/>
              </a:spcAft>
              <a:buNone/>
            </a:pPr>
            <a:r>
              <a:rPr lang="nl" sz="3700"/>
              <a:t>Performen</a:t>
            </a:r>
            <a:endParaRPr sz="3700"/>
          </a:p>
        </p:txBody>
      </p:sp>
      <p:pic>
        <p:nvPicPr>
          <p:cNvPr id="69" name="Google Shape;69;p15"/>
          <p:cNvPicPr preferRelativeResize="0"/>
          <p:nvPr/>
        </p:nvPicPr>
        <p:blipFill>
          <a:blip r:embed="rId3">
            <a:alphaModFix amt="50000"/>
          </a:blip>
          <a:stretch>
            <a:fillRect/>
          </a:stretch>
        </p:blipFill>
        <p:spPr>
          <a:xfrm>
            <a:off x="3166612" y="1440675"/>
            <a:ext cx="2694574" cy="258197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42"/>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0" lang="nl" sz="2500">
                <a:solidFill>
                  <a:srgbClr val="111111"/>
                </a:solidFill>
                <a:highlight>
                  <a:srgbClr val="E6B8AF"/>
                </a:highlight>
              </a:rPr>
              <a:t>Sun &amp; Sea (Marina)</a:t>
            </a:r>
            <a:r>
              <a:rPr b="0" lang="nl" sz="1700">
                <a:solidFill>
                  <a:srgbClr val="111111"/>
                </a:solidFill>
                <a:highlight>
                  <a:srgbClr val="E6B8AF"/>
                </a:highlight>
              </a:rPr>
              <a:t>,</a:t>
            </a:r>
            <a:r>
              <a:rPr b="0" lang="nl" sz="1333">
                <a:solidFill>
                  <a:srgbClr val="202122"/>
                </a:solidFill>
                <a:highlight>
                  <a:srgbClr val="E6B8AF"/>
                </a:highlight>
              </a:rPr>
              <a:t>Rugile Barzdziukaite, Vaiva Grainyte et Lina Lapelyte</a:t>
            </a:r>
            <a:r>
              <a:rPr b="0" lang="nl" sz="1700">
                <a:solidFill>
                  <a:srgbClr val="111111"/>
                </a:solidFill>
                <a:highlight>
                  <a:srgbClr val="E6B8AF"/>
                </a:highlight>
              </a:rPr>
              <a:t> </a:t>
            </a:r>
            <a:endParaRPr b="0" sz="1700">
              <a:solidFill>
                <a:srgbClr val="111111"/>
              </a:solidFill>
              <a:highlight>
                <a:srgbClr val="E6B8AF"/>
              </a:highlight>
            </a:endParaRPr>
          </a:p>
          <a:p>
            <a:pPr indent="0" lvl="0" marL="0" rtl="0" algn="l">
              <a:spcBef>
                <a:spcPts val="0"/>
              </a:spcBef>
              <a:spcAft>
                <a:spcPts val="0"/>
              </a:spcAft>
              <a:buNone/>
            </a:pPr>
            <a:r>
              <a:rPr b="0" lang="nl" sz="1700">
                <a:solidFill>
                  <a:srgbClr val="111111"/>
                </a:solidFill>
                <a:highlight>
                  <a:srgbClr val="E6B8AF"/>
                </a:highlight>
              </a:rPr>
              <a:t>een opera-installatie in het Litouwse paviljoen biënnale Venetië</a:t>
            </a:r>
            <a:endParaRPr b="0" sz="1700">
              <a:solidFill>
                <a:srgbClr val="111111"/>
              </a:solidFill>
              <a:highlight>
                <a:srgbClr val="E6B8AF"/>
              </a:highlight>
            </a:endParaRPr>
          </a:p>
          <a:p>
            <a:pPr indent="0" lvl="0" marL="0" rtl="0" algn="l">
              <a:spcBef>
                <a:spcPts val="0"/>
              </a:spcBef>
              <a:spcAft>
                <a:spcPts val="0"/>
              </a:spcAft>
              <a:buNone/>
            </a:pPr>
            <a:r>
              <a:t/>
            </a:r>
            <a:endParaRPr b="0" sz="1700">
              <a:solidFill>
                <a:srgbClr val="111111"/>
              </a:solidFill>
              <a:highlight>
                <a:srgbClr val="E6B8AF"/>
              </a:highlight>
            </a:endParaRPr>
          </a:p>
        </p:txBody>
      </p:sp>
      <p:sp>
        <p:nvSpPr>
          <p:cNvPr id="292" name="Google Shape;292;p42"/>
          <p:cNvSpPr txBox="1"/>
          <p:nvPr>
            <p:ph idx="1" type="body"/>
          </p:nvPr>
        </p:nvSpPr>
        <p:spPr>
          <a:xfrm>
            <a:off x="311700" y="1228675"/>
            <a:ext cx="8520600" cy="3340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descr="I talked with this years' Venice Biennale winners about their pavilion &#10;and the working method they went through to create this opera performance. &#10;The piece called Sun &amp; Sea (Marina) which tells us about climate change in a very unique way.&#10;&#10;Artists:&#10;Rugilė Barzdžiukaitė, Vaiva Grainytė, Lina Lapelytė&#10;Lithuanian Pavilion at the Venice Biennale&#10;May 11–October 31, 2019 &#10;Performing every Wednesday and Saturday from 10 am - 18 pm&#10;&#10;Follow them:&#10;https://www.instagram.com/sunandsea_lt/&#10;www.sunandsea.lt &#10;https://www.facebook.com/operasunandsea/&#10;&#10;HAVE A GOOD DAY opera:&#10;https://vimeo.com/205659461&#10;&#10;thank you for contributing:&#10;S I N G U L A R T Official&#10;&#10;Follow me on instagram: https://www.instagram.com/_barbart_/&#10;                         facebook: https://www.facebook.com/ilovenoses/&#10;                         twitter: https://twitter.com/babovary&#10;                         tumblr: http://barbara-mihalyi.tumblr.com" id="293" name="Google Shape;293;p42" title="Winner of the Venice Biennale 2019 - Lithuanian Pavilion - INTERVIEW WITH THE ARTISTS">
            <a:hlinkClick r:id="rId3"/>
          </p:cNvPr>
          <p:cNvPicPr preferRelativeResize="0"/>
          <p:nvPr/>
        </p:nvPicPr>
        <p:blipFill>
          <a:blip r:embed="rId4">
            <a:alphaModFix/>
          </a:blip>
          <a:stretch>
            <a:fillRect/>
          </a:stretch>
        </p:blipFill>
        <p:spPr>
          <a:xfrm>
            <a:off x="311700" y="1228675"/>
            <a:ext cx="4572000" cy="3429000"/>
          </a:xfrm>
          <a:prstGeom prst="rect">
            <a:avLst/>
          </a:prstGeom>
          <a:noFill/>
          <a:ln>
            <a:noFill/>
          </a:ln>
        </p:spPr>
      </p:pic>
      <p:sp>
        <p:nvSpPr>
          <p:cNvPr id="294" name="Google Shape;294;p42"/>
          <p:cNvSpPr txBox="1"/>
          <p:nvPr/>
        </p:nvSpPr>
        <p:spPr>
          <a:xfrm>
            <a:off x="5122275" y="1344250"/>
            <a:ext cx="3410100" cy="3801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300"/>
              </a:spcBef>
              <a:spcAft>
                <a:spcPts val="0"/>
              </a:spcAft>
              <a:buNone/>
            </a:pPr>
            <a:r>
              <a:rPr b="1" lang="nl" sz="900">
                <a:solidFill>
                  <a:srgbClr val="434343"/>
                </a:solidFill>
                <a:highlight>
                  <a:srgbClr val="E6B8AF"/>
                </a:highlight>
                <a:latin typeface="Montserrat"/>
                <a:ea typeface="Montserrat"/>
                <a:cs typeface="Montserrat"/>
                <a:sym typeface="Montserrat"/>
              </a:rPr>
              <a:t>Strandopera</a:t>
            </a:r>
            <a:endParaRPr b="1" sz="900">
              <a:solidFill>
                <a:srgbClr val="434343"/>
              </a:solidFill>
              <a:highlight>
                <a:srgbClr val="E6B8AF"/>
              </a:highlight>
              <a:latin typeface="Montserrat"/>
              <a:ea typeface="Montserrat"/>
              <a:cs typeface="Montserrat"/>
              <a:sym typeface="Montserrat"/>
            </a:endParaRPr>
          </a:p>
          <a:p>
            <a:pPr indent="0" lvl="0" marL="0" rtl="0" algn="l">
              <a:lnSpc>
                <a:spcPct val="150000"/>
              </a:lnSpc>
              <a:spcBef>
                <a:spcPts val="400"/>
              </a:spcBef>
              <a:spcAft>
                <a:spcPts val="0"/>
              </a:spcAft>
              <a:buNone/>
            </a:pPr>
            <a:r>
              <a:rPr lang="nl" sz="900">
                <a:solidFill>
                  <a:srgbClr val="434343"/>
                </a:solidFill>
                <a:highlight>
                  <a:srgbClr val="E6B8AF"/>
                </a:highlight>
                <a:latin typeface="Montserrat"/>
                <a:ea typeface="Montserrat"/>
                <a:cs typeface="Montserrat"/>
                <a:sym typeface="Montserrat"/>
              </a:rPr>
              <a:t>Het paviljoen van Litouwen is veranderd in een strand met ligstoelen, badlakens, speelgoed en andere spullen die we meeslepen voor een dagje zon en zee. Het tafereel is minder vredig dan het lijkt. Op vaste tijden stroomt het strand vol met badgasten die een opera opvoeren met vileine teksten over de schade die we aanrichten met onze reislust. Kijk naar het afval dat we achterlaten en de plastic flessen en zonnebrandvloeistoffen die in zee verdwijnen. Denk aan de CO2-uitstoot die onze vliegreizen naar tropische oorden veroorzaken. Litouwen won met dit strandpaviljoen de Gouden Leeuw voor de beste presentatie.</a:t>
            </a:r>
            <a:endParaRPr sz="900">
              <a:solidFill>
                <a:srgbClr val="434343"/>
              </a:solidFill>
              <a:highlight>
                <a:srgbClr val="E6B8AF"/>
              </a:highlight>
              <a:latin typeface="Montserrat"/>
              <a:ea typeface="Montserrat"/>
              <a:cs typeface="Montserrat"/>
              <a:sym typeface="Montserrat"/>
            </a:endParaRPr>
          </a:p>
          <a:p>
            <a:pPr indent="0" lvl="0" marL="0" rtl="0" algn="l">
              <a:lnSpc>
                <a:spcPct val="115000"/>
              </a:lnSpc>
              <a:spcBef>
                <a:spcPts val="2300"/>
              </a:spcBef>
              <a:spcAft>
                <a:spcPts val="0"/>
              </a:spcAft>
              <a:buNone/>
            </a:pPr>
            <a:r>
              <a:t/>
            </a:r>
            <a:endParaRPr sz="1100"/>
          </a:p>
          <a:p>
            <a:pPr indent="0" lvl="0" marL="0" rtl="0" algn="l">
              <a:spcBef>
                <a:spcPts val="0"/>
              </a:spcBef>
              <a:spcAft>
                <a:spcPts val="0"/>
              </a:spcAft>
              <a:buNone/>
            </a:pPr>
            <a:r>
              <a:t/>
            </a:r>
            <a:endParaRPr>
              <a:latin typeface="Source Code Pro"/>
              <a:ea typeface="Source Code Pro"/>
              <a:cs typeface="Source Code Pro"/>
              <a:sym typeface="Source Code Pr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1000"/>
                                        <p:tgtEl>
                                          <p:spTgt spid="2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43"/>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en wat nu met ons?</a:t>
            </a:r>
            <a:endParaRPr/>
          </a:p>
        </p:txBody>
      </p:sp>
      <p:sp>
        <p:nvSpPr>
          <p:cNvPr id="300" name="Google Shape;300;p43"/>
          <p:cNvSpPr txBox="1"/>
          <p:nvPr>
            <p:ph idx="1" type="body"/>
          </p:nvPr>
        </p:nvSpPr>
        <p:spPr>
          <a:xfrm>
            <a:off x="311700" y="1228675"/>
            <a:ext cx="8520600" cy="33402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b="1" lang="nl"/>
              <a:t>ideetjes aanbrengen</a:t>
            </a:r>
            <a:r>
              <a:rPr lang="nl"/>
              <a:t>:</a:t>
            </a:r>
            <a:endParaRPr/>
          </a:p>
          <a:p>
            <a:pPr indent="0" lvl="0" marL="0" rtl="0" algn="l">
              <a:spcBef>
                <a:spcPts val="1200"/>
              </a:spcBef>
              <a:spcAft>
                <a:spcPts val="0"/>
              </a:spcAft>
              <a:buNone/>
            </a:pPr>
            <a:r>
              <a:t/>
            </a:r>
            <a:endParaRPr/>
          </a:p>
          <a:p>
            <a:pPr indent="-297497" lvl="0" marL="457200" rtl="0" algn="l">
              <a:spcBef>
                <a:spcPts val="1200"/>
              </a:spcBef>
              <a:spcAft>
                <a:spcPts val="0"/>
              </a:spcAft>
              <a:buSzPct val="100000"/>
              <a:buChar char="●"/>
            </a:pPr>
            <a:r>
              <a:rPr lang="nl" sz="1400"/>
              <a:t>nest, ei</a:t>
            </a:r>
            <a:endParaRPr sz="1400"/>
          </a:p>
          <a:p>
            <a:pPr indent="-297497" lvl="0" marL="457200" rtl="0" algn="l">
              <a:spcBef>
                <a:spcPts val="0"/>
              </a:spcBef>
              <a:spcAft>
                <a:spcPts val="0"/>
              </a:spcAft>
              <a:buSzPct val="100000"/>
              <a:buChar char="●"/>
            </a:pPr>
            <a:r>
              <a:rPr lang="nl" sz="1400"/>
              <a:t>op punt om geboren te worden</a:t>
            </a:r>
            <a:endParaRPr sz="1400"/>
          </a:p>
          <a:p>
            <a:pPr indent="-297497" lvl="0" marL="457200" rtl="0" algn="l">
              <a:spcBef>
                <a:spcPts val="0"/>
              </a:spcBef>
              <a:spcAft>
                <a:spcPts val="0"/>
              </a:spcAft>
              <a:buSzPct val="100000"/>
              <a:buChar char="●"/>
            </a:pPr>
            <a:r>
              <a:rPr lang="nl" sz="1400"/>
              <a:t>dromenvanger (in de lucht)</a:t>
            </a:r>
            <a:endParaRPr sz="1400"/>
          </a:p>
          <a:p>
            <a:pPr indent="-297497" lvl="0" marL="457200" rtl="0" algn="l">
              <a:spcBef>
                <a:spcPts val="0"/>
              </a:spcBef>
              <a:spcAft>
                <a:spcPts val="0"/>
              </a:spcAft>
              <a:buSzPct val="100000"/>
              <a:buChar char="●"/>
            </a:pPr>
            <a:r>
              <a:rPr lang="nl" sz="1400"/>
              <a:t>spelen met echt en onecht-publiek</a:t>
            </a:r>
            <a:endParaRPr sz="1400"/>
          </a:p>
          <a:p>
            <a:pPr indent="-297497" lvl="0" marL="457200" rtl="0" algn="l">
              <a:spcBef>
                <a:spcPts val="0"/>
              </a:spcBef>
              <a:spcAft>
                <a:spcPts val="0"/>
              </a:spcAft>
              <a:buSzPct val="100000"/>
              <a:buChar char="●"/>
            </a:pPr>
            <a:r>
              <a:rPr lang="nl" sz="1400"/>
              <a:t>op een luchtige manier toch een serieuse inhoud</a:t>
            </a:r>
            <a:endParaRPr sz="1400"/>
          </a:p>
          <a:p>
            <a:pPr indent="-297497" lvl="0" marL="457200" rtl="0" algn="l">
              <a:spcBef>
                <a:spcPts val="0"/>
              </a:spcBef>
              <a:spcAft>
                <a:spcPts val="0"/>
              </a:spcAft>
              <a:buSzPct val="100000"/>
              <a:buChar char="●"/>
            </a:pPr>
            <a:r>
              <a:rPr lang="nl" sz="1400"/>
              <a:t>niet saai, luchtig met booedschap: lucht in een tasje</a:t>
            </a:r>
            <a:endParaRPr sz="1400"/>
          </a:p>
          <a:p>
            <a:pPr indent="-297497" lvl="0" marL="457200" rtl="0" algn="l">
              <a:spcBef>
                <a:spcPts val="0"/>
              </a:spcBef>
              <a:spcAft>
                <a:spcPts val="0"/>
              </a:spcAft>
              <a:buSzPct val="100000"/>
              <a:buChar char="●"/>
            </a:pPr>
            <a:r>
              <a:rPr lang="nl" sz="1400"/>
              <a:t>leonie: spoorzoekers, offers</a:t>
            </a:r>
            <a:endParaRPr sz="1400"/>
          </a:p>
          <a:p>
            <a:pPr indent="-297497" lvl="0" marL="457200" rtl="0" algn="l">
              <a:spcBef>
                <a:spcPts val="0"/>
              </a:spcBef>
              <a:spcAft>
                <a:spcPts val="0"/>
              </a:spcAft>
              <a:buSzPct val="100000"/>
              <a:buChar char="●"/>
            </a:pPr>
            <a:r>
              <a:rPr lang="nl" sz="1400"/>
              <a:t>normen en waarden zijn veranderlijk met de tijd</a:t>
            </a:r>
            <a:endParaRPr sz="1400"/>
          </a:p>
          <a:p>
            <a:pPr indent="-297497" lvl="0" marL="457200" rtl="0" algn="l">
              <a:spcBef>
                <a:spcPts val="0"/>
              </a:spcBef>
              <a:spcAft>
                <a:spcPts val="0"/>
              </a:spcAft>
              <a:buSzPct val="100000"/>
              <a:buChar char="●"/>
            </a:pPr>
            <a:r>
              <a:rPr lang="nl" sz="1400"/>
              <a:t>stereotypen die die volwassenen vaak herhalen: </a:t>
            </a:r>
            <a:endParaRPr sz="1400"/>
          </a:p>
          <a:p>
            <a:pPr indent="-297497" lvl="1" marL="914400" rtl="0" algn="l">
              <a:spcBef>
                <a:spcPts val="0"/>
              </a:spcBef>
              <a:spcAft>
                <a:spcPts val="0"/>
              </a:spcAft>
              <a:buSzPct val="100000"/>
              <a:buChar char="○"/>
            </a:pPr>
            <a:r>
              <a:rPr lang="nl"/>
              <a:t>tzijn de hormaonen weer zu</a:t>
            </a:r>
            <a:endParaRPr/>
          </a:p>
          <a:p>
            <a:pPr indent="-297497" lvl="1" marL="914400" rtl="0" algn="l">
              <a:spcBef>
                <a:spcPts val="0"/>
              </a:spcBef>
              <a:spcAft>
                <a:spcPts val="0"/>
              </a:spcAft>
              <a:buSzPct val="100000"/>
              <a:buChar char="○"/>
            </a:pPr>
            <a:r>
              <a:rPr lang="nl"/>
              <a:t>vroeger mochten wij dat niet</a:t>
            </a:r>
            <a:endParaRPr/>
          </a:p>
          <a:p>
            <a:pPr indent="-297497" lvl="1" marL="914400" rtl="0" algn="l">
              <a:spcBef>
                <a:spcPts val="0"/>
              </a:spcBef>
              <a:spcAft>
                <a:spcPts val="0"/>
              </a:spcAft>
              <a:buSzPct val="100000"/>
              <a:buChar char="○"/>
            </a:pPr>
            <a:r>
              <a:rPr lang="nl"/>
              <a:t>in inze tijd was het toch beter</a:t>
            </a:r>
            <a:endParaRPr/>
          </a:p>
          <a:p>
            <a:pPr indent="-297497" lvl="1" marL="914400" rtl="0" algn="l">
              <a:spcBef>
                <a:spcPts val="0"/>
              </a:spcBef>
              <a:spcAft>
                <a:spcPts val="0"/>
              </a:spcAft>
              <a:buSzPct val="100000"/>
              <a:buChar char="○"/>
            </a:pPr>
            <a:r>
              <a:rPr lang="nl"/>
              <a:t>vaak schuls van leerkrachten over de generatie, waarom niet denk op 1 lijn?</a:t>
            </a:r>
            <a:endParaRPr/>
          </a:p>
          <a:p>
            <a:pPr indent="-297497" lvl="1" marL="914400" rtl="0" algn="l">
              <a:spcBef>
                <a:spcPts val="0"/>
              </a:spcBef>
              <a:spcAft>
                <a:spcPts val="0"/>
              </a:spcAft>
              <a:buSzPct val="100000"/>
              <a:buChar char="○"/>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44"/>
          <p:cNvSpPr txBox="1"/>
          <p:nvPr/>
        </p:nvSpPr>
        <p:spPr>
          <a:xfrm>
            <a:off x="235325" y="392200"/>
            <a:ext cx="8729400" cy="384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nl">
                <a:latin typeface="Montserrat"/>
                <a:ea typeface="Montserrat"/>
                <a:cs typeface="Montserrat"/>
                <a:sym typeface="Montserrat"/>
              </a:rPr>
              <a:t>Id installatie:</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a:p>
            <a:pPr indent="-317500" lvl="0" marL="457200" rtl="0" algn="l">
              <a:spcBef>
                <a:spcPts val="0"/>
              </a:spcBef>
              <a:spcAft>
                <a:spcPts val="0"/>
              </a:spcAft>
              <a:buSzPts val="1400"/>
              <a:buFont typeface="Source Code Pro"/>
              <a:buChar char="●"/>
            </a:pPr>
            <a:r>
              <a:rPr b="1" lang="nl">
                <a:latin typeface="Montserrat"/>
                <a:ea typeface="Montserrat"/>
                <a:cs typeface="Montserrat"/>
                <a:sym typeface="Montserrat"/>
              </a:rPr>
              <a:t>Boxen systeem</a:t>
            </a:r>
            <a:r>
              <a:rPr lang="nl">
                <a:latin typeface="Montserrat"/>
                <a:ea typeface="Montserrat"/>
                <a:cs typeface="Montserrat"/>
                <a:sym typeface="Montserrat"/>
              </a:rPr>
              <a:t>, mensen confronteren met vooroordelen</a:t>
            </a:r>
            <a:endParaRPr>
              <a:latin typeface="Montserrat"/>
              <a:ea typeface="Montserrat"/>
              <a:cs typeface="Montserrat"/>
              <a:sym typeface="Montserrat"/>
            </a:endParaRPr>
          </a:p>
          <a:p>
            <a:pPr indent="-317500" lvl="0" marL="457200" rtl="0" algn="l">
              <a:spcBef>
                <a:spcPts val="0"/>
              </a:spcBef>
              <a:spcAft>
                <a:spcPts val="0"/>
              </a:spcAft>
              <a:buSzPts val="1400"/>
              <a:buFont typeface="Montserrat"/>
              <a:buChar char="●"/>
            </a:pPr>
            <a:r>
              <a:rPr lang="nl">
                <a:latin typeface="Montserrat"/>
                <a:ea typeface="Montserrat"/>
                <a:cs typeface="Montserrat"/>
                <a:sym typeface="Montserrat"/>
              </a:rPr>
              <a:t>parcours binnenin boxen met eventuele ondervragingen (met meerdere ondervragers pers box.</a:t>
            </a:r>
            <a:endParaRPr>
              <a:latin typeface="Montserrat"/>
              <a:ea typeface="Montserrat"/>
              <a:cs typeface="Montserrat"/>
              <a:sym typeface="Montserrat"/>
            </a:endParaRPr>
          </a:p>
          <a:p>
            <a:pPr indent="-317500" lvl="0" marL="457200" rtl="0" algn="l">
              <a:spcBef>
                <a:spcPts val="0"/>
              </a:spcBef>
              <a:spcAft>
                <a:spcPts val="0"/>
              </a:spcAft>
              <a:buSzPts val="1400"/>
              <a:buFont typeface="Montserrat"/>
              <a:buChar char="●"/>
            </a:pPr>
            <a:r>
              <a:rPr lang="nl">
                <a:latin typeface="Montserrat"/>
                <a:ea typeface="Montserrat"/>
                <a:cs typeface="Montserrat"/>
                <a:sym typeface="Montserrat"/>
              </a:rPr>
              <a:t>Bij start schrijven mensen stereotiepe beelden op van de jeugd, deze worden gebuikt in de performance</a:t>
            </a:r>
            <a:endParaRPr>
              <a:latin typeface="Montserrat"/>
              <a:ea typeface="Montserrat"/>
              <a:cs typeface="Montserrat"/>
              <a:sym typeface="Montserrat"/>
            </a:endParaRPr>
          </a:p>
          <a:p>
            <a:pPr indent="-317500" lvl="0" marL="457200" rtl="0" algn="l">
              <a:spcBef>
                <a:spcPts val="0"/>
              </a:spcBef>
              <a:spcAft>
                <a:spcPts val="0"/>
              </a:spcAft>
              <a:buSzPts val="1400"/>
              <a:buFont typeface="Montserrat"/>
              <a:buChar char="●"/>
            </a:pPr>
            <a:r>
              <a:rPr lang="nl">
                <a:latin typeface="Montserrat"/>
                <a:ea typeface="Montserrat"/>
                <a:cs typeface="Montserrat"/>
                <a:sym typeface="Montserrat"/>
              </a:rPr>
              <a:t>ondervraging: vb:</a:t>
            </a:r>
            <a:endParaRPr>
              <a:latin typeface="Montserrat"/>
              <a:ea typeface="Montserrat"/>
              <a:cs typeface="Montserrat"/>
              <a:sym typeface="Montserrat"/>
            </a:endParaRPr>
          </a:p>
          <a:p>
            <a:pPr indent="-317500" lvl="1" marL="914400" rtl="0" algn="l">
              <a:spcBef>
                <a:spcPts val="0"/>
              </a:spcBef>
              <a:spcAft>
                <a:spcPts val="0"/>
              </a:spcAft>
              <a:buSzPts val="1400"/>
              <a:buFont typeface="Montserrat"/>
              <a:buChar char="○"/>
            </a:pPr>
            <a:r>
              <a:rPr lang="nl">
                <a:latin typeface="Montserrat"/>
                <a:ea typeface="Montserrat"/>
                <a:cs typeface="Montserrat"/>
                <a:sym typeface="Montserrat"/>
              </a:rPr>
              <a:t>Boodschappelijstje omzetten naar franken</a:t>
            </a:r>
            <a:endParaRPr>
              <a:latin typeface="Montserrat"/>
              <a:ea typeface="Montserrat"/>
              <a:cs typeface="Montserrat"/>
              <a:sym typeface="Montserrat"/>
            </a:endParaRPr>
          </a:p>
          <a:p>
            <a:pPr indent="-317500" lvl="1" marL="914400" rtl="0" algn="l">
              <a:spcBef>
                <a:spcPts val="0"/>
              </a:spcBef>
              <a:spcAft>
                <a:spcPts val="0"/>
              </a:spcAft>
              <a:buSzPts val="1400"/>
              <a:buFont typeface="Montserrat"/>
              <a:buChar char="○"/>
            </a:pPr>
            <a:r>
              <a:rPr lang="nl">
                <a:latin typeface="Montserrat"/>
                <a:ea typeface="Montserrat"/>
                <a:cs typeface="Montserrat"/>
                <a:sym typeface="Montserrat"/>
              </a:rPr>
              <a:t>nutteloze dingen proberen bewijzen</a:t>
            </a:r>
            <a:endParaRPr>
              <a:latin typeface="Montserrat"/>
              <a:ea typeface="Montserrat"/>
              <a:cs typeface="Montserrat"/>
              <a:sym typeface="Montserrat"/>
            </a:endParaRPr>
          </a:p>
          <a:p>
            <a:pPr indent="-317500" lvl="1" marL="914400" rtl="0" algn="l">
              <a:spcBef>
                <a:spcPts val="0"/>
              </a:spcBef>
              <a:spcAft>
                <a:spcPts val="0"/>
              </a:spcAft>
              <a:buSzPts val="1400"/>
              <a:buFont typeface="Montserrat"/>
              <a:buChar char="○"/>
            </a:pPr>
            <a:r>
              <a:rPr lang="nl">
                <a:latin typeface="Montserrat"/>
                <a:ea typeface="Montserrat"/>
                <a:cs typeface="Montserrat"/>
                <a:sym typeface="Montserrat"/>
              </a:rPr>
              <a:t>er gaat telkens een alam af bij de zin: in onze tijd</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a:p>
            <a:pPr indent="0" lvl="0" marL="0" rtl="0" algn="l">
              <a:spcBef>
                <a:spcPts val="0"/>
              </a:spcBef>
              <a:spcAft>
                <a:spcPts val="0"/>
              </a:spcAft>
              <a:buNone/>
            </a:pPr>
            <a:r>
              <a:rPr b="1" lang="nl" sz="2100">
                <a:latin typeface="Montserrat"/>
                <a:ea typeface="Montserrat"/>
                <a:cs typeface="Montserrat"/>
                <a:sym typeface="Montserrat"/>
              </a:rPr>
              <a:t>Maak een korte monloloog (ikpersoon) waarin je jouw eigen stereotiep zwaar uitvergroot.</a:t>
            </a:r>
            <a:endParaRPr b="1" sz="2100">
              <a:latin typeface="Montserrat"/>
              <a:ea typeface="Montserrat"/>
              <a:cs typeface="Montserrat"/>
              <a:sym typeface="Montserrat"/>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45"/>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Vul volgende vragen in</a:t>
            </a:r>
            <a:endParaRPr/>
          </a:p>
        </p:txBody>
      </p:sp>
      <p:sp>
        <p:nvSpPr>
          <p:cNvPr id="311" name="Google Shape;311;p45"/>
          <p:cNvSpPr txBox="1"/>
          <p:nvPr>
            <p:ph idx="1" type="body"/>
          </p:nvPr>
        </p:nvSpPr>
        <p:spPr>
          <a:xfrm>
            <a:off x="311700" y="1228675"/>
            <a:ext cx="8520600" cy="3340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12" name="Google Shape;312;p45"/>
          <p:cNvPicPr preferRelativeResize="0"/>
          <p:nvPr/>
        </p:nvPicPr>
        <p:blipFill>
          <a:blip r:embed="rId3">
            <a:alphaModFix/>
          </a:blip>
          <a:stretch>
            <a:fillRect/>
          </a:stretch>
        </p:blipFill>
        <p:spPr>
          <a:xfrm rot="-5400000">
            <a:off x="2295900" y="-1174576"/>
            <a:ext cx="4071300" cy="825995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46"/>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990"/>
              <a:buNone/>
            </a:pPr>
            <a:r>
              <a:rPr lang="nl" sz="3659">
                <a:solidFill>
                  <a:srgbClr val="000000"/>
                </a:solidFill>
              </a:rPr>
              <a:t>Nog azo wa vraagskes</a:t>
            </a:r>
            <a:endParaRPr sz="3659">
              <a:solidFill>
                <a:srgbClr val="000000"/>
              </a:solidFill>
            </a:endParaRPr>
          </a:p>
          <a:p>
            <a:pPr indent="0" lvl="0" marL="0" rtl="0" algn="l">
              <a:spcBef>
                <a:spcPts val="0"/>
              </a:spcBef>
              <a:spcAft>
                <a:spcPts val="0"/>
              </a:spcAft>
              <a:buSzPts val="990"/>
              <a:buNone/>
            </a:pPr>
            <a:r>
              <a:t/>
            </a:r>
            <a:endParaRPr sz="2160">
              <a:solidFill>
                <a:srgbClr val="000000"/>
              </a:solidFill>
              <a:latin typeface="Comfortaa"/>
              <a:ea typeface="Comfortaa"/>
              <a:cs typeface="Comfortaa"/>
              <a:sym typeface="Comfortaa"/>
            </a:endParaRPr>
          </a:p>
        </p:txBody>
      </p:sp>
      <p:sp>
        <p:nvSpPr>
          <p:cNvPr id="318" name="Google Shape;318;p46"/>
          <p:cNvSpPr txBox="1"/>
          <p:nvPr>
            <p:ph idx="1" type="body"/>
          </p:nvPr>
        </p:nvSpPr>
        <p:spPr>
          <a:xfrm>
            <a:off x="311700" y="1228675"/>
            <a:ext cx="8520600" cy="3340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b="1" sz="2400">
              <a:solidFill>
                <a:srgbClr val="000000"/>
              </a:solidFill>
              <a:latin typeface="Comfortaa"/>
              <a:ea typeface="Comfortaa"/>
              <a:cs typeface="Comfortaa"/>
              <a:sym typeface="Comfortaa"/>
            </a:endParaRPr>
          </a:p>
          <a:p>
            <a:pPr indent="0" lvl="0" marL="0" rtl="0" algn="l">
              <a:spcBef>
                <a:spcPts val="0"/>
              </a:spcBef>
              <a:spcAft>
                <a:spcPts val="0"/>
              </a:spcAft>
              <a:buNone/>
            </a:pPr>
            <a:r>
              <a:t/>
            </a:r>
            <a:endParaRPr sz="800">
              <a:solidFill>
                <a:srgbClr val="000000"/>
              </a:solidFill>
              <a:latin typeface="Courier New"/>
              <a:ea typeface="Courier New"/>
              <a:cs typeface="Courier New"/>
              <a:sym typeface="Courier New"/>
            </a:endParaRPr>
          </a:p>
          <a:p>
            <a:pPr indent="-298450" lvl="0" marL="457200" rtl="0" algn="l">
              <a:spcBef>
                <a:spcPts val="0"/>
              </a:spcBef>
              <a:spcAft>
                <a:spcPts val="0"/>
              </a:spcAft>
              <a:buClr>
                <a:srgbClr val="000000"/>
              </a:buClr>
              <a:buSzPts val="1100"/>
              <a:buFont typeface="Courier New"/>
              <a:buChar char="●"/>
            </a:pPr>
            <a:r>
              <a:rPr lang="nl" sz="800">
                <a:solidFill>
                  <a:srgbClr val="000000"/>
                </a:solidFill>
                <a:latin typeface="Courier New"/>
                <a:ea typeface="Courier New"/>
                <a:cs typeface="Courier New"/>
                <a:sym typeface="Courier New"/>
              </a:rPr>
              <a:t>Welk </a:t>
            </a:r>
            <a:r>
              <a:rPr lang="nl" sz="1000" u="sng">
                <a:solidFill>
                  <a:srgbClr val="000000"/>
                </a:solidFill>
                <a:latin typeface="Courier New"/>
                <a:ea typeface="Courier New"/>
                <a:cs typeface="Courier New"/>
                <a:sym typeface="Courier New"/>
              </a:rPr>
              <a:t>stiekem plezier</a:t>
            </a:r>
            <a:r>
              <a:rPr lang="nl" sz="800">
                <a:solidFill>
                  <a:srgbClr val="000000"/>
                </a:solidFill>
                <a:latin typeface="Courier New"/>
                <a:ea typeface="Courier New"/>
                <a:cs typeface="Courier New"/>
                <a:sym typeface="Courier New"/>
              </a:rPr>
              <a:t> heb jij ontdekt de voorbije jaren?.................................</a:t>
            </a:r>
            <a:endParaRPr sz="800">
              <a:solidFill>
                <a:srgbClr val="000000"/>
              </a:solidFill>
              <a:latin typeface="Courier New"/>
              <a:ea typeface="Courier New"/>
              <a:cs typeface="Courier New"/>
              <a:sym typeface="Courier New"/>
            </a:endParaRPr>
          </a:p>
          <a:p>
            <a:pPr indent="0" lvl="0" marL="0" rtl="0" algn="l">
              <a:spcBef>
                <a:spcPts val="0"/>
              </a:spcBef>
              <a:spcAft>
                <a:spcPts val="0"/>
              </a:spcAft>
              <a:buNone/>
            </a:pPr>
            <a:r>
              <a:t/>
            </a:r>
            <a:endParaRPr sz="800">
              <a:solidFill>
                <a:srgbClr val="000000"/>
              </a:solidFill>
              <a:latin typeface="Courier New"/>
              <a:ea typeface="Courier New"/>
              <a:cs typeface="Courier New"/>
              <a:sym typeface="Courier New"/>
            </a:endParaRPr>
          </a:p>
          <a:p>
            <a:pPr indent="-298450" lvl="0" marL="457200" rtl="0" algn="l">
              <a:spcBef>
                <a:spcPts val="0"/>
              </a:spcBef>
              <a:spcAft>
                <a:spcPts val="0"/>
              </a:spcAft>
              <a:buClr>
                <a:srgbClr val="000000"/>
              </a:buClr>
              <a:buSzPts val="1100"/>
              <a:buFont typeface="Courier New"/>
              <a:buChar char="★"/>
            </a:pPr>
            <a:r>
              <a:rPr i="1" lang="nl" sz="1100">
                <a:solidFill>
                  <a:srgbClr val="000000"/>
                </a:solidFill>
                <a:latin typeface="Courier New"/>
                <a:ea typeface="Courier New"/>
                <a:cs typeface="Courier New"/>
                <a:sym typeface="Courier New"/>
              </a:rPr>
              <a:t>Geluid</a:t>
            </a:r>
            <a:r>
              <a:rPr lang="nl" sz="800">
                <a:solidFill>
                  <a:srgbClr val="000000"/>
                </a:solidFill>
                <a:latin typeface="Courier New"/>
                <a:ea typeface="Courier New"/>
                <a:cs typeface="Courier New"/>
                <a:sym typeface="Courier New"/>
              </a:rPr>
              <a:t> dat mij irriteert……………………………………………………………………………………………………………………………………………………………………..</a:t>
            </a:r>
            <a:endParaRPr sz="800">
              <a:solidFill>
                <a:srgbClr val="000000"/>
              </a:solidFill>
              <a:latin typeface="Courier New"/>
              <a:ea typeface="Courier New"/>
              <a:cs typeface="Courier New"/>
              <a:sym typeface="Courier New"/>
            </a:endParaRPr>
          </a:p>
          <a:p>
            <a:pPr indent="0" lvl="0" marL="0" rtl="0" algn="l">
              <a:spcBef>
                <a:spcPts val="0"/>
              </a:spcBef>
              <a:spcAft>
                <a:spcPts val="0"/>
              </a:spcAft>
              <a:buNone/>
            </a:pPr>
            <a:r>
              <a:t/>
            </a:r>
            <a:endParaRPr sz="800">
              <a:solidFill>
                <a:srgbClr val="000000"/>
              </a:solidFill>
              <a:latin typeface="Courier New"/>
              <a:ea typeface="Courier New"/>
              <a:cs typeface="Courier New"/>
              <a:sym typeface="Courier New"/>
            </a:endParaRPr>
          </a:p>
          <a:p>
            <a:pPr indent="-279400" lvl="0" marL="457200" rtl="0" algn="l">
              <a:spcBef>
                <a:spcPts val="0"/>
              </a:spcBef>
              <a:spcAft>
                <a:spcPts val="0"/>
              </a:spcAft>
              <a:buClr>
                <a:srgbClr val="000000"/>
              </a:buClr>
              <a:buSzPts val="800"/>
              <a:buFont typeface="Courier New"/>
              <a:buChar char="●"/>
            </a:pPr>
            <a:r>
              <a:rPr lang="nl" sz="800">
                <a:solidFill>
                  <a:srgbClr val="000000"/>
                </a:solidFill>
                <a:latin typeface="Courier New"/>
                <a:ea typeface="Courier New"/>
                <a:cs typeface="Courier New"/>
                <a:sym typeface="Courier New"/>
              </a:rPr>
              <a:t>Wie mag met jou in de volgende Quarantaine:.................................................</a:t>
            </a:r>
            <a:endParaRPr sz="800">
              <a:solidFill>
                <a:srgbClr val="000000"/>
              </a:solidFill>
              <a:latin typeface="Courier New"/>
              <a:ea typeface="Courier New"/>
              <a:cs typeface="Courier New"/>
              <a:sym typeface="Courier New"/>
            </a:endParaRPr>
          </a:p>
          <a:p>
            <a:pPr indent="0" lvl="0" marL="0" rtl="0" algn="l">
              <a:spcBef>
                <a:spcPts val="0"/>
              </a:spcBef>
              <a:spcAft>
                <a:spcPts val="0"/>
              </a:spcAft>
              <a:buNone/>
            </a:pPr>
            <a:r>
              <a:t/>
            </a:r>
            <a:endParaRPr sz="800">
              <a:solidFill>
                <a:srgbClr val="000000"/>
              </a:solidFill>
              <a:latin typeface="Courier New"/>
              <a:ea typeface="Courier New"/>
              <a:cs typeface="Courier New"/>
              <a:sym typeface="Courier New"/>
            </a:endParaRPr>
          </a:p>
          <a:p>
            <a:pPr indent="-298450" lvl="0" marL="457200" rtl="0" algn="l">
              <a:spcBef>
                <a:spcPts val="0"/>
              </a:spcBef>
              <a:spcAft>
                <a:spcPts val="0"/>
              </a:spcAft>
              <a:buClr>
                <a:srgbClr val="000000"/>
              </a:buClr>
              <a:buSzPts val="1100"/>
              <a:buFont typeface="Courier New"/>
              <a:buChar char="➔"/>
            </a:pPr>
            <a:r>
              <a:rPr lang="nl" sz="800">
                <a:solidFill>
                  <a:srgbClr val="000000"/>
                </a:solidFill>
                <a:latin typeface="Courier New"/>
                <a:ea typeface="Courier New"/>
                <a:cs typeface="Courier New"/>
                <a:sym typeface="Courier New"/>
              </a:rPr>
              <a:t>Ben jij een (omcirkel): </a:t>
            </a:r>
            <a:r>
              <a:rPr lang="nl" sz="1000">
                <a:solidFill>
                  <a:srgbClr val="000000"/>
                </a:solidFill>
                <a:latin typeface="Courier New"/>
                <a:ea typeface="Courier New"/>
                <a:cs typeface="Courier New"/>
                <a:sym typeface="Courier New"/>
              </a:rPr>
              <a:t> doener - denker - schrijver</a:t>
            </a:r>
            <a:endParaRPr sz="1000">
              <a:solidFill>
                <a:srgbClr val="000000"/>
              </a:solidFill>
              <a:latin typeface="Courier New"/>
              <a:ea typeface="Courier New"/>
              <a:cs typeface="Courier New"/>
              <a:sym typeface="Courier New"/>
            </a:endParaRPr>
          </a:p>
          <a:p>
            <a:pPr indent="0" lvl="0" marL="0" rtl="0" algn="l">
              <a:spcBef>
                <a:spcPts val="0"/>
              </a:spcBef>
              <a:spcAft>
                <a:spcPts val="0"/>
              </a:spcAft>
              <a:buNone/>
            </a:pPr>
            <a:r>
              <a:t/>
            </a:r>
            <a:endParaRPr sz="1000">
              <a:solidFill>
                <a:srgbClr val="000000"/>
              </a:solidFill>
              <a:latin typeface="Courier New"/>
              <a:ea typeface="Courier New"/>
              <a:cs typeface="Courier New"/>
              <a:sym typeface="Courier New"/>
            </a:endParaRPr>
          </a:p>
          <a:p>
            <a:pPr indent="-292100" lvl="0" marL="457200" rtl="0" algn="l">
              <a:spcBef>
                <a:spcPts val="0"/>
              </a:spcBef>
              <a:spcAft>
                <a:spcPts val="0"/>
              </a:spcAft>
              <a:buClr>
                <a:srgbClr val="000000"/>
              </a:buClr>
              <a:buSzPts val="1000"/>
              <a:buFont typeface="Courier New"/>
              <a:buChar char="➢"/>
            </a:pPr>
            <a:r>
              <a:rPr lang="nl" sz="1000">
                <a:solidFill>
                  <a:srgbClr val="000000"/>
                </a:solidFill>
                <a:latin typeface="Courier New"/>
                <a:ea typeface="Courier New"/>
                <a:cs typeface="Courier New"/>
                <a:sym typeface="Courier New"/>
              </a:rPr>
              <a:t>Hier word jij beroemd door:...............................................</a:t>
            </a:r>
            <a:endParaRPr sz="1000">
              <a:solidFill>
                <a:srgbClr val="000000"/>
              </a:solidFill>
              <a:latin typeface="Courier New"/>
              <a:ea typeface="Courier New"/>
              <a:cs typeface="Courier New"/>
              <a:sym typeface="Courier New"/>
            </a:endParaRPr>
          </a:p>
          <a:p>
            <a:pPr indent="0" lvl="0" marL="0" rtl="0" algn="l">
              <a:spcBef>
                <a:spcPts val="0"/>
              </a:spcBef>
              <a:spcAft>
                <a:spcPts val="0"/>
              </a:spcAft>
              <a:buNone/>
            </a:pPr>
            <a:r>
              <a:t/>
            </a:r>
            <a:endParaRPr sz="1000">
              <a:solidFill>
                <a:srgbClr val="000000"/>
              </a:solidFill>
              <a:latin typeface="Courier New"/>
              <a:ea typeface="Courier New"/>
              <a:cs typeface="Courier New"/>
              <a:sym typeface="Courier New"/>
            </a:endParaRPr>
          </a:p>
          <a:p>
            <a:pPr indent="-298450" lvl="0" marL="457200" rtl="0" algn="l">
              <a:spcBef>
                <a:spcPts val="0"/>
              </a:spcBef>
              <a:spcAft>
                <a:spcPts val="0"/>
              </a:spcAft>
              <a:buClr>
                <a:srgbClr val="000000"/>
              </a:buClr>
              <a:buSzPts val="1100"/>
              <a:buFont typeface="Courier New"/>
              <a:buChar char="❖"/>
            </a:pPr>
            <a:r>
              <a:rPr lang="nl" sz="1000">
                <a:solidFill>
                  <a:srgbClr val="000000"/>
                </a:solidFill>
                <a:latin typeface="Courier New"/>
                <a:ea typeface="Courier New"/>
                <a:cs typeface="Courier New"/>
                <a:sym typeface="Courier New"/>
              </a:rPr>
              <a:t>Mijn </a:t>
            </a:r>
            <a:r>
              <a:rPr b="1" lang="nl" sz="1100">
                <a:solidFill>
                  <a:srgbClr val="000000"/>
                </a:solidFill>
                <a:latin typeface="Courier New"/>
                <a:ea typeface="Courier New"/>
                <a:cs typeface="Courier New"/>
                <a:sym typeface="Courier New"/>
              </a:rPr>
              <a:t>grootste</a:t>
            </a:r>
            <a:r>
              <a:rPr lang="nl" sz="1000">
                <a:solidFill>
                  <a:srgbClr val="000000"/>
                </a:solidFill>
                <a:latin typeface="Courier New"/>
                <a:ea typeface="Courier New"/>
                <a:cs typeface="Courier New"/>
                <a:sym typeface="Courier New"/>
              </a:rPr>
              <a:t> ergernis:……………………………………………………………………………………………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47"/>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Resultaten bevraging: </a:t>
            </a:r>
            <a:endParaRPr/>
          </a:p>
        </p:txBody>
      </p:sp>
      <p:sp>
        <p:nvSpPr>
          <p:cNvPr id="324" name="Google Shape;324;p47"/>
          <p:cNvSpPr txBox="1"/>
          <p:nvPr>
            <p:ph idx="1" type="body"/>
          </p:nvPr>
        </p:nvSpPr>
        <p:spPr>
          <a:xfrm>
            <a:off x="311700" y="1228675"/>
            <a:ext cx="8520600" cy="3340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nl" u="sng">
                <a:solidFill>
                  <a:schemeClr val="hlink"/>
                </a:solidFill>
                <a:hlinkClick r:id="rId3"/>
              </a:rPr>
              <a:t>https://padlet.com/tineducatteeuw/4il0qdszdze4v1iq</a:t>
            </a:r>
            <a:endParaRPr/>
          </a:p>
          <a:p>
            <a:pPr indent="0" lvl="0" marL="0" rtl="0" algn="l">
              <a:spcBef>
                <a:spcPts val="1200"/>
              </a:spcBef>
              <a:spcAft>
                <a:spcPts val="1200"/>
              </a:spcAft>
              <a:buNone/>
            </a:pPr>
            <a:r>
              <a:t/>
            </a:r>
            <a:endParaRPr/>
          </a:p>
        </p:txBody>
      </p:sp>
      <p:sp>
        <p:nvSpPr>
          <p:cNvPr id="325" name="Google Shape;325;p47"/>
          <p:cNvSpPr txBox="1"/>
          <p:nvPr/>
        </p:nvSpPr>
        <p:spPr>
          <a:xfrm>
            <a:off x="2456600" y="1669725"/>
            <a:ext cx="28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pic>
        <p:nvPicPr>
          <p:cNvPr id="326" name="Google Shape;326;p47"/>
          <p:cNvPicPr preferRelativeResize="0"/>
          <p:nvPr/>
        </p:nvPicPr>
        <p:blipFill>
          <a:blip r:embed="rId4">
            <a:alphaModFix/>
          </a:blip>
          <a:stretch>
            <a:fillRect/>
          </a:stretch>
        </p:blipFill>
        <p:spPr>
          <a:xfrm>
            <a:off x="796475" y="1925975"/>
            <a:ext cx="3848024" cy="2920026"/>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pic>
        <p:nvPicPr>
          <p:cNvPr id="331" name="Google Shape;331;p48"/>
          <p:cNvPicPr preferRelativeResize="0"/>
          <p:nvPr/>
        </p:nvPicPr>
        <p:blipFill>
          <a:blip r:embed="rId3">
            <a:alphaModFix/>
          </a:blip>
          <a:stretch>
            <a:fillRect/>
          </a:stretch>
        </p:blipFill>
        <p:spPr>
          <a:xfrm>
            <a:off x="3094840" y="0"/>
            <a:ext cx="2672220" cy="5143502"/>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49"/>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nl" sz="8380"/>
              <a:t>Plan van aanpak</a:t>
            </a:r>
            <a:endParaRPr sz="8380"/>
          </a:p>
        </p:txBody>
      </p:sp>
      <p:pic>
        <p:nvPicPr>
          <p:cNvPr id="337" name="Google Shape;337;p49"/>
          <p:cNvPicPr preferRelativeResize="0"/>
          <p:nvPr/>
        </p:nvPicPr>
        <p:blipFill rotWithShape="1">
          <a:blip r:embed="rId3">
            <a:alphaModFix amt="19000"/>
          </a:blip>
          <a:srcRect b="0" l="980" r="-980" t="0"/>
          <a:stretch/>
        </p:blipFill>
        <p:spPr>
          <a:xfrm>
            <a:off x="0" y="1"/>
            <a:ext cx="9144001" cy="5143499"/>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pic>
        <p:nvPicPr>
          <p:cNvPr descr="Escrita en la primavera de 1972 &quot;Not I&quot; se estrenó en el &quot;Samuel Beckett Festival&quot; del Repertory Theater of Lincoln Center de Nueva York (22 de noviembre de 1972).&#10;Utilicé la traducción de Jenaro Talens para Tusquets Editores.&#10;Samuel Beckett Teatro Reunido, 2010.&#10;&#10;*Activar subtítulos en español si no se muestran automáticamente* y si lo creen conveniente reducir la velocidad de reproducción a 0.75.&#10;&#10;Sinopsis: Una mujer joven se sienta en una silla. Sólo se le ve la boca y empieza a hablar a toda velocidad, describiendo unos hechos que, insiste, no le ocurrieron realmente.&#10;----------&#10;Not I [from ''Beckett on film''] 2001.&#10;Directed by: Neil Jordan.&#10;Starring: Julianne Moore.&#10;----------&#10;Production Companies&#10;Blue Angels Films&#10;Tyrone Productions&#10;Distributors&#10;Channel 4 Television Corporation (2001) (UK) (TV)&#10;Raidió Teilifís Éireann (RTÉ) (2000) (Ireland) (TV)&#10;Other Companies&#10;Bórd Scannán na hÉireann (produced with the assistance of)&#10;Hubbard Casting (casting)&#10;Screen Scene (post-production)&#10;The Government of Ireland (produced with the support&#10;of investment incentives for the Irish film industry)" id="342" name="Google Shape;342;p50" title="Samuel Beckett - Not I [Beckett on Film] (No yo | Español) HD">
            <a:hlinkClick r:id="rId3"/>
          </p:cNvPr>
          <p:cNvPicPr preferRelativeResize="0"/>
          <p:nvPr/>
        </p:nvPicPr>
        <p:blipFill>
          <a:blip r:embed="rId4">
            <a:alphaModFix/>
          </a:blip>
          <a:stretch>
            <a:fillRect/>
          </a:stretch>
        </p:blipFill>
        <p:spPr>
          <a:xfrm>
            <a:off x="336175" y="2942675"/>
            <a:ext cx="2620650" cy="1965500"/>
          </a:xfrm>
          <a:prstGeom prst="rect">
            <a:avLst/>
          </a:prstGeom>
          <a:noFill/>
          <a:ln>
            <a:noFill/>
          </a:ln>
        </p:spPr>
      </p:pic>
      <p:sp>
        <p:nvSpPr>
          <p:cNvPr id="343" name="Google Shape;343;p50"/>
          <p:cNvSpPr txBox="1"/>
          <p:nvPr/>
        </p:nvSpPr>
        <p:spPr>
          <a:xfrm>
            <a:off x="5042650" y="246550"/>
            <a:ext cx="3104100" cy="3186300"/>
          </a:xfrm>
          <a:prstGeom prst="rect">
            <a:avLst/>
          </a:prstGeom>
          <a:solidFill>
            <a:srgbClr val="E6B8AF"/>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nl">
                <a:latin typeface="Amatic SC"/>
                <a:ea typeface="Amatic SC"/>
                <a:cs typeface="Amatic SC"/>
                <a:sym typeface="Amatic SC"/>
              </a:rPr>
              <a:t>Absurd Toneel:</a:t>
            </a:r>
            <a:endParaRPr>
              <a:latin typeface="Amatic SC"/>
              <a:ea typeface="Amatic SC"/>
              <a:cs typeface="Amatic SC"/>
              <a:sym typeface="Amatic SC"/>
            </a:endParaRPr>
          </a:p>
          <a:p>
            <a:pPr indent="0" lvl="0" marL="0" rtl="0" algn="l">
              <a:spcBef>
                <a:spcPts val="0"/>
              </a:spcBef>
              <a:spcAft>
                <a:spcPts val="0"/>
              </a:spcAft>
              <a:buNone/>
            </a:pPr>
            <a:r>
              <a:rPr lang="nl">
                <a:latin typeface="Amatic SC"/>
                <a:ea typeface="Amatic SC"/>
                <a:cs typeface="Amatic SC"/>
                <a:sym typeface="Amatic SC"/>
              </a:rPr>
              <a:t>Video; Samuel Becket</a:t>
            </a:r>
            <a:endParaRPr>
              <a:latin typeface="Amatic SC"/>
              <a:ea typeface="Amatic SC"/>
              <a:cs typeface="Amatic SC"/>
              <a:sym typeface="Amatic SC"/>
            </a:endParaRPr>
          </a:p>
          <a:p>
            <a:pPr indent="0" lvl="0" marL="0" rtl="0" algn="l">
              <a:spcBef>
                <a:spcPts val="0"/>
              </a:spcBef>
              <a:spcAft>
                <a:spcPts val="0"/>
              </a:spcAft>
              <a:buNone/>
            </a:pPr>
            <a:r>
              <a:t/>
            </a:r>
            <a:endParaRPr>
              <a:latin typeface="Amatic SC"/>
              <a:ea typeface="Amatic SC"/>
              <a:cs typeface="Amatic SC"/>
              <a:sym typeface="Amatic SC"/>
            </a:endParaRPr>
          </a:p>
          <a:p>
            <a:pPr indent="0" lvl="0" marL="0" rtl="0" algn="l">
              <a:spcBef>
                <a:spcPts val="0"/>
              </a:spcBef>
              <a:spcAft>
                <a:spcPts val="0"/>
              </a:spcAft>
              <a:buNone/>
            </a:pPr>
            <a:r>
              <a:t/>
            </a:r>
            <a:endParaRPr>
              <a:latin typeface="Amatic SC"/>
              <a:ea typeface="Amatic SC"/>
              <a:cs typeface="Amatic SC"/>
              <a:sym typeface="Amatic SC"/>
            </a:endParaRPr>
          </a:p>
          <a:p>
            <a:pPr indent="0" lvl="0" marL="0" rtl="0" algn="l">
              <a:spcBef>
                <a:spcPts val="0"/>
              </a:spcBef>
              <a:spcAft>
                <a:spcPts val="0"/>
              </a:spcAft>
              <a:buNone/>
            </a:pPr>
            <a:r>
              <a:t/>
            </a:r>
            <a:endParaRPr>
              <a:solidFill>
                <a:srgbClr val="39586A"/>
              </a:solidFill>
              <a:highlight>
                <a:srgbClr val="E6B8AF"/>
              </a:highlight>
              <a:latin typeface="Source Code Pro"/>
              <a:ea typeface="Source Code Pro"/>
              <a:cs typeface="Source Code Pro"/>
              <a:sym typeface="Source Code Pro"/>
            </a:endParaRPr>
          </a:p>
          <a:p>
            <a:pPr indent="0" lvl="0" marL="0" rtl="0" algn="l">
              <a:spcBef>
                <a:spcPts val="0"/>
              </a:spcBef>
              <a:spcAft>
                <a:spcPts val="0"/>
              </a:spcAft>
              <a:buNone/>
            </a:pPr>
            <a:r>
              <a:rPr lang="nl" sz="1250">
                <a:solidFill>
                  <a:srgbClr val="39586A"/>
                </a:solidFill>
                <a:highlight>
                  <a:srgbClr val="E6B8AF"/>
                </a:highlight>
                <a:latin typeface="Montserrat"/>
                <a:ea typeface="Montserrat"/>
                <a:cs typeface="Montserrat"/>
                <a:sym typeface="Montserrat"/>
              </a:rPr>
              <a:t>Het </a:t>
            </a:r>
            <a:r>
              <a:rPr lang="nl" sz="1250">
                <a:solidFill>
                  <a:srgbClr val="39586A"/>
                </a:solidFill>
                <a:highlight>
                  <a:srgbClr val="E6B8AF"/>
                </a:highlight>
                <a:uFill>
                  <a:noFill/>
                </a:uFill>
                <a:latin typeface="Montserrat"/>
                <a:ea typeface="Montserrat"/>
                <a:cs typeface="Montserrat"/>
                <a:sym typeface="Montserrat"/>
                <a:hlinkClick r:id="rId5">
                  <a:extLst>
                    <a:ext uri="{A12FA001-AC4F-418D-AE19-62706E023703}">
                      <ahyp:hlinkClr val="tx"/>
                    </a:ext>
                  </a:extLst>
                </a:hlinkClick>
              </a:rPr>
              <a:t>absurdisme</a:t>
            </a:r>
            <a:r>
              <a:rPr lang="nl" sz="1250">
                <a:solidFill>
                  <a:srgbClr val="39586A"/>
                </a:solidFill>
                <a:highlight>
                  <a:srgbClr val="E6B8AF"/>
                </a:highlight>
                <a:latin typeface="Montserrat"/>
                <a:ea typeface="Montserrat"/>
                <a:cs typeface="Montserrat"/>
                <a:sym typeface="Montserrat"/>
              </a:rPr>
              <a:t>, en ook het verwante existentialisme van Jean Paul Sartre en Simone de Beauvoir, greep terug op de theorie van het ‘sadistisch universum’ van de 19</a:t>
            </a:r>
            <a:r>
              <a:rPr lang="nl" sz="1000">
                <a:solidFill>
                  <a:srgbClr val="39586A"/>
                </a:solidFill>
                <a:highlight>
                  <a:srgbClr val="E6B8AF"/>
                </a:highlight>
                <a:latin typeface="Montserrat"/>
                <a:ea typeface="Montserrat"/>
                <a:cs typeface="Montserrat"/>
                <a:sym typeface="Montserrat"/>
              </a:rPr>
              <a:t>de</a:t>
            </a:r>
            <a:r>
              <a:rPr lang="nl" sz="1250">
                <a:solidFill>
                  <a:srgbClr val="39586A"/>
                </a:solidFill>
                <a:highlight>
                  <a:srgbClr val="E6B8AF"/>
                </a:highlight>
                <a:latin typeface="Montserrat"/>
                <a:ea typeface="Montserrat"/>
                <a:cs typeface="Montserrat"/>
                <a:sym typeface="Montserrat"/>
              </a:rPr>
              <a:t>-eeuwse Deense filosoof Søren Kierkegaard: als het bestaan al zin heeft, dan kan de mens het in elk geval niet doorgronden. Dat maakt het leven doelloos en absurd.</a:t>
            </a:r>
            <a:endParaRPr sz="1600">
              <a:solidFill>
                <a:srgbClr val="39586A"/>
              </a:solidFill>
              <a:highlight>
                <a:srgbClr val="E6B8AF"/>
              </a:highlight>
              <a:latin typeface="Montserrat"/>
              <a:ea typeface="Montserrat"/>
              <a:cs typeface="Montserrat"/>
              <a:sym typeface="Montserrat"/>
            </a:endParaRPr>
          </a:p>
        </p:txBody>
      </p:sp>
      <p:sp>
        <p:nvSpPr>
          <p:cNvPr id="344" name="Google Shape;344;p50"/>
          <p:cNvSpPr txBox="1"/>
          <p:nvPr/>
        </p:nvSpPr>
        <p:spPr>
          <a:xfrm>
            <a:off x="336175" y="268950"/>
            <a:ext cx="43143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nl" sz="2500">
                <a:latin typeface="Amatic SC"/>
                <a:ea typeface="Amatic SC"/>
                <a:cs typeface="Amatic SC"/>
                <a:sym typeface="Amatic SC"/>
              </a:rPr>
              <a:t>Ondersteunende ideetjes</a:t>
            </a:r>
            <a:endParaRPr b="1" sz="2500">
              <a:latin typeface="Amatic SC"/>
              <a:ea typeface="Amatic SC"/>
              <a:cs typeface="Amatic SC"/>
              <a:sym typeface="Amatic SC"/>
            </a:endParaRPr>
          </a:p>
        </p:txBody>
      </p:sp>
      <p:pic>
        <p:nvPicPr>
          <p:cNvPr descr="The Royal Court's sold-out Beckett trilogy â Not I, Footfalls and Rockaby â transfers to the Duchess theatre tonight for a limited run until 15 February 2014. Watch a clip from the striking monologue Not I, performed by Lisa Dwan&#10;The Royal Court's sold-out Beckett trilogy â Not I, Footfalls and Rockaby â transfers to the Duchess theatre tonight for a limited run until 15 February 2014. Watch a clip from the striking monologue Not I, performed by Lisa Dwan&#10;The Royal Court's sold-out Beckett trilogy â Not I, Footfalls and Rockaby â transfers to the Duchess theatre tonight for a limited run until 15 February 2014. Watch a clip from the striking monologue Not I, performed by Lisa Dwan&#10;Samuel Beckett's Not I: Lisa Dwan mouths off -- video&#10;Samuel Beckett's Not I: Lisa Dwan mouths off -- video&#10;Samuel Beckett's Not I: Lisa Dwan mouths off -- video&#10;&#10;Theatre,Samuel Beckett,Stage,Culture,Sky Arts,Royal Court Theatre,Stage" id="345" name="Google Shape;345;p50" title="Samuel Beckett's Not I: Lisa Dwan mouths off -- video">
            <a:hlinkClick r:id="rId6"/>
          </p:cNvPr>
          <p:cNvPicPr preferRelativeResize="0"/>
          <p:nvPr/>
        </p:nvPicPr>
        <p:blipFill>
          <a:blip r:embed="rId7">
            <a:alphaModFix/>
          </a:blip>
          <a:stretch>
            <a:fillRect/>
          </a:stretch>
        </p:blipFill>
        <p:spPr>
          <a:xfrm>
            <a:off x="336175" y="853719"/>
            <a:ext cx="2620650" cy="196548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2"/>
                                        </p:tgtEl>
                                        <p:attrNameLst>
                                          <p:attrName>style.visibility</p:attrName>
                                        </p:attrNameLst>
                                      </p:cBhvr>
                                      <p:to>
                                        <p:strVal val="visible"/>
                                      </p:to>
                                    </p:set>
                                    <p:animEffect filter="fade" transition="in">
                                      <p:cBhvr>
                                        <p:cTn dur="1000"/>
                                        <p:tgtEl>
                                          <p:spTgt spid="3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5"/>
                                        </p:tgtEl>
                                        <p:attrNameLst>
                                          <p:attrName>style.visibility</p:attrName>
                                        </p:attrNameLst>
                                      </p:cBhvr>
                                      <p:to>
                                        <p:strVal val="visible"/>
                                      </p:to>
                                    </p:set>
                                    <p:animEffect filter="fade" transition="in">
                                      <p:cBhvr>
                                        <p:cTn dur="1000"/>
                                        <p:tgtEl>
                                          <p:spTgt spid="3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51"/>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Inspiratiefilmpjes</a:t>
            </a:r>
            <a:endParaRPr/>
          </a:p>
        </p:txBody>
      </p:sp>
      <p:pic>
        <p:nvPicPr>
          <p:cNvPr descr="Humo Liegt! - Belgische reclamespots met als onderwerpen:&#10;&#10;- Bi-Sex&#10;- Drugs&#10;- Gaia&#10;- Geloof&#10;- Gezondheid&#10;- Islam&#10;- Man-Vrouw&#10;- Sex&#10;- Vrije Tijd&#10;- Werk&#10;&#10;Reclamebureau De Mortierbrigade heeft 'De Gouden Welp' voor de beste Belgische reclamespot gewonnen. Uit de 46 inzendingen koos de jury voor de 'Humo Liegt'-reclamespot.&#10;&#10;Tweede werd reclamebureau DGB met de sensibilizeringsspot 'Human Ball' voor Artsen Zonder Grenzen. Derde werd LG&amp;F met 'The Island' voor het vodkamerk Eristoff.&#10;&#10;De jury bestond uit 400 leden van Vepec (Vereniging voor Promotie En Communicatie). Die konden per sms stemmen voor een van de 46 Belgische inzendingen die eerder deze zomer ingestuurd waren voor de 'beste reclamefilms van Cannes 2006'.&#10;&#10;'Humo Liegt' werd gemaakt door De Mortierbrigade onder leiding van Jens Mortier, in samenwerking met regisseur Jan Eelen (bekend van de televisieprogramma's 'Het Eiland' en 'Vaneigens') en acteur Tom Van Dijck. Ze filmden met een beperkt budget een vijftal spotjes als aankondiging van de resultaten van de Humo-Jongerenenquête. &#10;&#10;In fictieve straatinterviews gaat Van Dijck, die een oerconservatieve maatschappelijk werker speelt, tekeer tegen de verloederde jeugd. &#10;&#10;Vepec is samengesteld uit mensen uit de wereld van reclame, marketing, events, P.R., drukkerijen en uitgeverijen. De Gouden Welp werd gisteren voor de tiende keer uitgereikt en is dit jaar een schilderij van de Limburgse kunstenares Katrien Caymax die een leeuwenwelp verwerkte op doek." id="351" name="Google Shape;351;p51" title="Humo Liegt!">
            <a:hlinkClick r:id="rId3"/>
          </p:cNvPr>
          <p:cNvPicPr preferRelativeResize="0"/>
          <p:nvPr/>
        </p:nvPicPr>
        <p:blipFill>
          <a:blip r:embed="rId4">
            <a:alphaModFix/>
          </a:blip>
          <a:stretch>
            <a:fillRect/>
          </a:stretch>
        </p:blipFill>
        <p:spPr>
          <a:xfrm>
            <a:off x="152400" y="124625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1"/>
                                        </p:tgtEl>
                                        <p:attrNameLst>
                                          <p:attrName>style.visibility</p:attrName>
                                        </p:attrNameLst>
                                      </p:cBhvr>
                                      <p:to>
                                        <p:strVal val="visible"/>
                                      </p:to>
                                    </p:set>
                                    <p:animEffect filter="fade" transition="in">
                                      <p:cBhvr>
                                        <p:cTn dur="1000"/>
                                        <p:tgtEl>
                                          <p:spTgt spid="3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6"/>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Wat is performance art?</a:t>
            </a:r>
            <a:endParaRPr/>
          </a:p>
        </p:txBody>
      </p:sp>
      <p:sp>
        <p:nvSpPr>
          <p:cNvPr id="75" name="Google Shape;75;p16"/>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normAutofit lnSpcReduction="10000"/>
          </a:bodyPr>
          <a:lstStyle/>
          <a:p>
            <a:pPr indent="0" lvl="0" marL="0" rtl="0" algn="r">
              <a:spcBef>
                <a:spcPts val="0"/>
              </a:spcBef>
              <a:spcAft>
                <a:spcPts val="0"/>
              </a:spcAft>
              <a:buNone/>
            </a:pPr>
            <a:r>
              <a:t/>
            </a:r>
            <a:endParaRPr sz="1100">
              <a:solidFill>
                <a:srgbClr val="0C343D"/>
              </a:solidFill>
              <a:highlight>
                <a:srgbClr val="FFFFFF"/>
              </a:highlight>
              <a:latin typeface="Montserrat"/>
              <a:ea typeface="Montserrat"/>
              <a:cs typeface="Montserrat"/>
              <a:sym typeface="Montserrat"/>
            </a:endParaRPr>
          </a:p>
          <a:p>
            <a:pPr indent="0" lvl="0" marL="0" rtl="0" algn="r">
              <a:spcBef>
                <a:spcPts val="0"/>
              </a:spcBef>
              <a:spcAft>
                <a:spcPts val="0"/>
              </a:spcAft>
              <a:buNone/>
            </a:pPr>
            <a:r>
              <a:t/>
            </a:r>
            <a:endParaRPr sz="1100">
              <a:solidFill>
                <a:srgbClr val="0C343D"/>
              </a:solidFill>
              <a:highlight>
                <a:srgbClr val="FFFFFF"/>
              </a:highlight>
              <a:latin typeface="Montserrat"/>
              <a:ea typeface="Montserrat"/>
              <a:cs typeface="Montserrat"/>
              <a:sym typeface="Montserrat"/>
            </a:endParaRPr>
          </a:p>
          <a:p>
            <a:pPr indent="0" lvl="0" marL="0" rtl="0" algn="r">
              <a:spcBef>
                <a:spcPts val="0"/>
              </a:spcBef>
              <a:spcAft>
                <a:spcPts val="0"/>
              </a:spcAft>
              <a:buNone/>
            </a:pPr>
            <a:r>
              <a:t/>
            </a:r>
            <a:endParaRPr sz="1100">
              <a:solidFill>
                <a:srgbClr val="0C343D"/>
              </a:solidFill>
              <a:highlight>
                <a:srgbClr val="FFFFFF"/>
              </a:highlight>
              <a:latin typeface="Montserrat"/>
              <a:ea typeface="Montserrat"/>
              <a:cs typeface="Montserrat"/>
              <a:sym typeface="Montserrat"/>
            </a:endParaRPr>
          </a:p>
          <a:p>
            <a:pPr indent="0" lvl="0" marL="0" rtl="0" algn="r">
              <a:spcBef>
                <a:spcPts val="0"/>
              </a:spcBef>
              <a:spcAft>
                <a:spcPts val="0"/>
              </a:spcAft>
              <a:buNone/>
            </a:pPr>
            <a:r>
              <a:t/>
            </a:r>
            <a:endParaRPr sz="1100">
              <a:solidFill>
                <a:srgbClr val="0C343D"/>
              </a:solidFill>
              <a:highlight>
                <a:srgbClr val="FFFFFF"/>
              </a:highlight>
              <a:latin typeface="Montserrat"/>
              <a:ea typeface="Montserrat"/>
              <a:cs typeface="Montserrat"/>
              <a:sym typeface="Montserrat"/>
            </a:endParaRPr>
          </a:p>
          <a:p>
            <a:pPr indent="0" lvl="0" marL="0" rtl="0" algn="r">
              <a:spcBef>
                <a:spcPts val="0"/>
              </a:spcBef>
              <a:spcAft>
                <a:spcPts val="0"/>
              </a:spcAft>
              <a:buNone/>
            </a:pPr>
            <a:r>
              <a:rPr b="1" lang="nl" sz="1100">
                <a:solidFill>
                  <a:srgbClr val="0C343D"/>
                </a:solidFill>
                <a:highlight>
                  <a:srgbClr val="E6B8AF"/>
                </a:highlight>
                <a:latin typeface="Montserrat"/>
                <a:ea typeface="Montserrat"/>
                <a:cs typeface="Montserrat"/>
                <a:sym typeface="Montserrat"/>
              </a:rPr>
              <a:t>Sociale kritiek</a:t>
            </a:r>
            <a:r>
              <a:rPr lang="nl" sz="1100">
                <a:solidFill>
                  <a:srgbClr val="0C343D"/>
                </a:solidFill>
                <a:highlight>
                  <a:srgbClr val="E6B8AF"/>
                </a:highlight>
                <a:latin typeface="Montserrat"/>
                <a:ea typeface="Montserrat"/>
                <a:cs typeface="Montserrat"/>
                <a:sym typeface="Montserrat"/>
              </a:rPr>
              <a:t> </a:t>
            </a:r>
            <a:endParaRPr sz="1100">
              <a:solidFill>
                <a:srgbClr val="0C343D"/>
              </a:solidFill>
              <a:highlight>
                <a:srgbClr val="E6B8AF"/>
              </a:highlight>
              <a:latin typeface="Montserrat"/>
              <a:ea typeface="Montserrat"/>
              <a:cs typeface="Montserrat"/>
              <a:sym typeface="Montserrat"/>
            </a:endParaRPr>
          </a:p>
          <a:p>
            <a:pPr indent="0" lvl="0" marL="0" rtl="0" algn="r">
              <a:spcBef>
                <a:spcPts val="0"/>
              </a:spcBef>
              <a:spcAft>
                <a:spcPts val="0"/>
              </a:spcAft>
              <a:buNone/>
            </a:pPr>
            <a:r>
              <a:rPr lang="nl" sz="1100">
                <a:solidFill>
                  <a:srgbClr val="0C343D"/>
                </a:solidFill>
                <a:highlight>
                  <a:srgbClr val="E6B8AF"/>
                </a:highlight>
                <a:latin typeface="Montserrat"/>
                <a:ea typeface="Montserrat"/>
                <a:cs typeface="Montserrat"/>
                <a:sym typeface="Montserrat"/>
              </a:rPr>
              <a:t>fouten en ongelijkheden tonen</a:t>
            </a:r>
            <a:endParaRPr sz="1100">
              <a:solidFill>
                <a:srgbClr val="0C343D"/>
              </a:solidFill>
              <a:highlight>
                <a:srgbClr val="E6B8AF"/>
              </a:highlight>
              <a:latin typeface="Montserrat"/>
              <a:ea typeface="Montserrat"/>
              <a:cs typeface="Montserrat"/>
              <a:sym typeface="Montserrat"/>
            </a:endParaRPr>
          </a:p>
          <a:p>
            <a:pPr indent="0" lvl="0" marL="0" rtl="0" algn="r">
              <a:spcBef>
                <a:spcPts val="0"/>
              </a:spcBef>
              <a:spcAft>
                <a:spcPts val="0"/>
              </a:spcAft>
              <a:buNone/>
            </a:pPr>
            <a:r>
              <a:rPr lang="nl" sz="1100">
                <a:solidFill>
                  <a:srgbClr val="0C343D"/>
                </a:solidFill>
                <a:highlight>
                  <a:srgbClr val="E6B8AF"/>
                </a:highlight>
                <a:latin typeface="Montserrat"/>
                <a:ea typeface="Montserrat"/>
                <a:cs typeface="Montserrat"/>
                <a:sym typeface="Montserrat"/>
              </a:rPr>
              <a:t> in de maatschappij; kritiek leveren.</a:t>
            </a:r>
            <a:endParaRPr sz="1100">
              <a:solidFill>
                <a:srgbClr val="0C343D"/>
              </a:solidFill>
              <a:highlight>
                <a:srgbClr val="E6B8AF"/>
              </a:highlight>
              <a:latin typeface="Montserrat"/>
              <a:ea typeface="Montserrat"/>
              <a:cs typeface="Montserrat"/>
              <a:sym typeface="Montserrat"/>
            </a:endParaRPr>
          </a:p>
          <a:p>
            <a:pPr indent="0" lvl="0" marL="0" rtl="0" algn="r">
              <a:spcBef>
                <a:spcPts val="0"/>
              </a:spcBef>
              <a:spcAft>
                <a:spcPts val="0"/>
              </a:spcAft>
              <a:buNone/>
            </a:pPr>
            <a:r>
              <a:rPr lang="nl" sz="1100">
                <a:solidFill>
                  <a:srgbClr val="0C343D"/>
                </a:solidFill>
                <a:highlight>
                  <a:srgbClr val="E6B8AF"/>
                </a:highlight>
                <a:latin typeface="Montserrat"/>
                <a:ea typeface="Montserrat"/>
                <a:cs typeface="Montserrat"/>
                <a:sym typeface="Montserrat"/>
              </a:rPr>
              <a:t> Hoe zien de kunstenaars de wereld rondom</a:t>
            </a:r>
            <a:endParaRPr sz="1100">
              <a:solidFill>
                <a:srgbClr val="0C343D"/>
              </a:solidFill>
              <a:highlight>
                <a:srgbClr val="E6B8AF"/>
              </a:highlight>
              <a:latin typeface="Montserrat"/>
              <a:ea typeface="Montserrat"/>
              <a:cs typeface="Montserrat"/>
              <a:sym typeface="Montserrat"/>
            </a:endParaRPr>
          </a:p>
          <a:p>
            <a:pPr indent="0" lvl="0" marL="0" rtl="0" algn="r">
              <a:spcBef>
                <a:spcPts val="0"/>
              </a:spcBef>
              <a:spcAft>
                <a:spcPts val="0"/>
              </a:spcAft>
              <a:buNone/>
            </a:pPr>
            <a:r>
              <a:rPr lang="nl" sz="1100">
                <a:solidFill>
                  <a:srgbClr val="0C343D"/>
                </a:solidFill>
                <a:highlight>
                  <a:srgbClr val="E6B8AF"/>
                </a:highlight>
                <a:latin typeface="Montserrat"/>
                <a:ea typeface="Montserrat"/>
                <a:cs typeface="Montserrat"/>
                <a:sym typeface="Montserrat"/>
              </a:rPr>
              <a:t>zich en hoe kunnen ze deze visie overbrengen</a:t>
            </a:r>
            <a:endParaRPr sz="1100">
              <a:solidFill>
                <a:srgbClr val="0C343D"/>
              </a:solidFill>
              <a:highlight>
                <a:srgbClr val="E6B8AF"/>
              </a:highlight>
              <a:latin typeface="Montserrat"/>
              <a:ea typeface="Montserrat"/>
              <a:cs typeface="Montserrat"/>
              <a:sym typeface="Montserrat"/>
            </a:endParaRPr>
          </a:p>
          <a:p>
            <a:pPr indent="0" lvl="0" marL="0" rtl="0" algn="r">
              <a:spcBef>
                <a:spcPts val="0"/>
              </a:spcBef>
              <a:spcAft>
                <a:spcPts val="0"/>
              </a:spcAft>
              <a:buNone/>
            </a:pPr>
            <a:r>
              <a:rPr lang="nl" sz="1100">
                <a:solidFill>
                  <a:srgbClr val="0C343D"/>
                </a:solidFill>
                <a:highlight>
                  <a:srgbClr val="E6B8AF"/>
                </a:highlight>
                <a:latin typeface="Montserrat"/>
                <a:ea typeface="Montserrat"/>
                <a:cs typeface="Montserrat"/>
                <a:sym typeface="Montserrat"/>
              </a:rPr>
              <a:t>naar hun publiek. </a:t>
            </a:r>
            <a:endParaRPr sz="1100">
              <a:solidFill>
                <a:srgbClr val="0C343D"/>
              </a:solidFill>
              <a:highlight>
                <a:srgbClr val="E6B8AF"/>
              </a:highlight>
              <a:latin typeface="Montserrat"/>
              <a:ea typeface="Montserrat"/>
              <a:cs typeface="Montserrat"/>
              <a:sym typeface="Montserrat"/>
            </a:endParaRPr>
          </a:p>
          <a:p>
            <a:pPr indent="0" lvl="0" marL="0" rtl="0" algn="r">
              <a:spcBef>
                <a:spcPts val="0"/>
              </a:spcBef>
              <a:spcAft>
                <a:spcPts val="0"/>
              </a:spcAft>
              <a:buNone/>
            </a:pPr>
            <a:r>
              <a:rPr lang="nl" sz="1100">
                <a:solidFill>
                  <a:srgbClr val="0C343D"/>
                </a:solidFill>
                <a:highlight>
                  <a:srgbClr val="E6B8AF"/>
                </a:highlight>
                <a:latin typeface="Montserrat"/>
                <a:ea typeface="Montserrat"/>
                <a:cs typeface="Montserrat"/>
                <a:sym typeface="Montserrat"/>
              </a:rPr>
              <a:t>Wat is onze plek op deze aarde?</a:t>
            </a:r>
            <a:endParaRPr sz="1100">
              <a:solidFill>
                <a:srgbClr val="0C343D"/>
              </a:solidFill>
              <a:highlight>
                <a:srgbClr val="E6B8AF"/>
              </a:highlight>
              <a:latin typeface="Montserrat"/>
              <a:ea typeface="Montserrat"/>
              <a:cs typeface="Montserrat"/>
              <a:sym typeface="Montserrat"/>
            </a:endParaRPr>
          </a:p>
          <a:p>
            <a:pPr indent="0" lvl="0" marL="0" rtl="0" algn="l">
              <a:spcBef>
                <a:spcPts val="0"/>
              </a:spcBef>
              <a:spcAft>
                <a:spcPts val="0"/>
              </a:spcAft>
              <a:buNone/>
            </a:pPr>
            <a:r>
              <a:rPr lang="nl" sz="2000">
                <a:solidFill>
                  <a:srgbClr val="0C343D"/>
                </a:solidFill>
                <a:highlight>
                  <a:srgbClr val="E6B8AF"/>
                </a:highlight>
                <a:latin typeface="Montserrat"/>
                <a:ea typeface="Montserrat"/>
                <a:cs typeface="Montserrat"/>
                <a:sym typeface="Montserrat"/>
              </a:rPr>
              <a:t>Jullie lichaam is het medium</a:t>
            </a:r>
            <a:endParaRPr sz="2000">
              <a:solidFill>
                <a:srgbClr val="0C343D"/>
              </a:solidFill>
              <a:highlight>
                <a:srgbClr val="E6B8AF"/>
              </a:highlight>
              <a:latin typeface="Montserrat"/>
              <a:ea typeface="Montserrat"/>
              <a:cs typeface="Montserrat"/>
              <a:sym typeface="Montserrat"/>
            </a:endParaRPr>
          </a:p>
          <a:p>
            <a:pPr indent="0" lvl="0" marL="0" rtl="0" algn="l">
              <a:spcBef>
                <a:spcPts val="0"/>
              </a:spcBef>
              <a:spcAft>
                <a:spcPts val="0"/>
              </a:spcAft>
              <a:buNone/>
            </a:pPr>
            <a:r>
              <a:t/>
            </a:r>
            <a:endParaRPr sz="1200">
              <a:solidFill>
                <a:srgbClr val="0C343D"/>
              </a:solidFill>
              <a:highlight>
                <a:srgbClr val="E6B8AF"/>
              </a:highlight>
              <a:latin typeface="Montserrat"/>
              <a:ea typeface="Montserrat"/>
              <a:cs typeface="Montserrat"/>
              <a:sym typeface="Montserrat"/>
            </a:endParaRPr>
          </a:p>
          <a:p>
            <a:pPr indent="0" lvl="0" marL="0" rtl="0" algn="l">
              <a:spcBef>
                <a:spcPts val="0"/>
              </a:spcBef>
              <a:spcAft>
                <a:spcPts val="0"/>
              </a:spcAft>
              <a:buNone/>
            </a:pPr>
            <a:r>
              <a:t/>
            </a:r>
            <a:endParaRPr sz="1200">
              <a:solidFill>
                <a:srgbClr val="0C343D"/>
              </a:solidFill>
              <a:highlight>
                <a:srgbClr val="FFFFFF"/>
              </a:highlight>
              <a:latin typeface="Montserrat"/>
              <a:ea typeface="Montserrat"/>
              <a:cs typeface="Montserrat"/>
              <a:sym typeface="Montserrat"/>
            </a:endParaRPr>
          </a:p>
          <a:p>
            <a:pPr indent="0" lvl="0" marL="0" rtl="0" algn="r">
              <a:spcBef>
                <a:spcPts val="0"/>
              </a:spcBef>
              <a:spcAft>
                <a:spcPts val="1200"/>
              </a:spcAft>
              <a:buNone/>
            </a:pPr>
            <a:r>
              <a:t/>
            </a:r>
            <a:endParaRPr/>
          </a:p>
        </p:txBody>
      </p:sp>
      <p:pic>
        <p:nvPicPr>
          <p:cNvPr descr="In this episode of ARTtv, we travel to Paris, France and  meet Kathryn Marshall, an American performance artist wokrking and playing in Paris. Kathryn and Rosalie (The Crustacean) tell us a little bit about Performance Art and how it can be used to help people see the world differently. &#10;&#10;Learn more about Kathryn and her projects:&#10;&#10;http://kathrynmarshall.tumblr.com&#10;&#10;Kathryn's full performance for &quot;Better Than Brunch&quot; at Centre Pompidou:&#10;&#10;https://vimeo.com/175718643&#10;&#10;Did you know Centre Pompidou boasts one of the best vantage point in Paris? The museum also contains the largest collection of Modern and Contemporary Art in Europe. &#10;&#10;Learn more about the Centre Pompidou:&#10;&#10;https://www.centrepompidou.fr/en/The-Centre-Pompidou/The-Building&#10;&#10;Produced by OUTSIDE VOICE&#10;Shiny Object Studios, Copyright 2017" id="76" name="Google Shape;76;p16" title="WHAT IS PERFORMANCE ART? With Kathryn Marshall">
            <a:hlinkClick r:id="rId3"/>
          </p:cNvPr>
          <p:cNvPicPr preferRelativeResize="0"/>
          <p:nvPr/>
        </p:nvPicPr>
        <p:blipFill>
          <a:blip r:embed="rId4">
            <a:alphaModFix/>
          </a:blip>
          <a:stretch>
            <a:fillRect/>
          </a:stretch>
        </p:blipFill>
        <p:spPr>
          <a:xfrm>
            <a:off x="311700" y="1331675"/>
            <a:ext cx="4088924" cy="3066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gtEl>
                                        <p:attrNameLst>
                                          <p:attrName>style.visibility</p:attrName>
                                        </p:attrNameLst>
                                      </p:cBhvr>
                                      <p:to>
                                        <p:strVal val="visible"/>
                                      </p:to>
                                    </p:set>
                                    <p:animEffect filter="fade" transition="in">
                                      <p:cBhvr>
                                        <p:cTn dur="1000"/>
                                        <p:tgtEl>
                                          <p:spTgt spid="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52"/>
          <p:cNvSpPr txBox="1"/>
          <p:nvPr/>
        </p:nvSpPr>
        <p:spPr>
          <a:xfrm>
            <a:off x="0" y="0"/>
            <a:ext cx="4672800" cy="237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nl" sz="3400"/>
              <a:t>Peter vanden eede ‘ontspoord’ </a:t>
            </a:r>
            <a:r>
              <a:rPr lang="nl" sz="3400" u="sng">
                <a:solidFill>
                  <a:schemeClr val="hlink"/>
                </a:solidFill>
                <a:hlinkClick r:id="rId3"/>
              </a:rPr>
              <a:t>Hier</a:t>
            </a:r>
            <a:r>
              <a:rPr lang="nl" sz="3400"/>
              <a:t> </a:t>
            </a:r>
            <a:endParaRPr sz="3400"/>
          </a:p>
          <a:p>
            <a:pPr indent="-374650" lvl="0" marL="457200" rtl="0" algn="l">
              <a:spcBef>
                <a:spcPts val="0"/>
              </a:spcBef>
              <a:spcAft>
                <a:spcPts val="0"/>
              </a:spcAft>
              <a:buSzPts val="2300"/>
              <a:buChar char="●"/>
            </a:pPr>
            <a:r>
              <a:rPr lang="nl" sz="2300"/>
              <a:t>(scrollen tot het filmpje met man met krant.)</a:t>
            </a:r>
            <a:endParaRPr sz="230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53"/>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Personage ideetjes</a:t>
            </a:r>
            <a:endParaRPr/>
          </a:p>
        </p:txBody>
      </p:sp>
      <p:sp>
        <p:nvSpPr>
          <p:cNvPr id="362" name="Google Shape;362;p53"/>
          <p:cNvSpPr txBox="1"/>
          <p:nvPr>
            <p:ph idx="1" type="body"/>
          </p:nvPr>
        </p:nvSpPr>
        <p:spPr>
          <a:xfrm>
            <a:off x="311700" y="1228675"/>
            <a:ext cx="8520600" cy="3340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7"/>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82" name="Google Shape;82;p17"/>
          <p:cNvSpPr txBox="1"/>
          <p:nvPr>
            <p:ph idx="1" type="body"/>
          </p:nvPr>
        </p:nvSpPr>
        <p:spPr>
          <a:xfrm>
            <a:off x="3671900" y="1443300"/>
            <a:ext cx="5160300" cy="3125700"/>
          </a:xfrm>
          <a:prstGeom prst="rect">
            <a:avLst/>
          </a:prstGeom>
        </p:spPr>
        <p:txBody>
          <a:bodyPr anchorCtr="0" anchor="t" bIns="91425" lIns="91425" spcFirstLastPara="1" rIns="91425" wrap="square" tIns="91425">
            <a:normAutofit lnSpcReduction="10000"/>
          </a:bodyPr>
          <a:lstStyle/>
          <a:p>
            <a:pPr indent="0" lvl="0" marL="0" marR="101600" rtl="0" algn="l">
              <a:lnSpc>
                <a:spcPct val="165000"/>
              </a:lnSpc>
              <a:spcBef>
                <a:spcPts val="0"/>
              </a:spcBef>
              <a:spcAft>
                <a:spcPts val="0"/>
              </a:spcAft>
              <a:buNone/>
            </a:pPr>
            <a:r>
              <a:rPr lang="nl" sz="800">
                <a:solidFill>
                  <a:srgbClr val="0C343D"/>
                </a:solidFill>
                <a:highlight>
                  <a:srgbClr val="E6B8AF"/>
                </a:highlight>
                <a:latin typeface="Montserrat"/>
                <a:ea typeface="Montserrat"/>
                <a:cs typeface="Montserrat"/>
                <a:sym typeface="Montserrat"/>
              </a:rPr>
              <a:t>Naast concept art is performance van grote betekenis in </a:t>
            </a:r>
            <a:r>
              <a:rPr b="1" lang="nl" sz="800">
                <a:solidFill>
                  <a:srgbClr val="0C343D"/>
                </a:solidFill>
                <a:highlight>
                  <a:srgbClr val="E6B8AF"/>
                </a:highlight>
                <a:latin typeface="Montserrat"/>
                <a:ea typeface="Montserrat"/>
                <a:cs typeface="Montserrat"/>
                <a:sym typeface="Montserrat"/>
              </a:rPr>
              <a:t>de jaren zeventig</a:t>
            </a:r>
            <a:r>
              <a:rPr lang="nl" sz="800">
                <a:solidFill>
                  <a:srgbClr val="0C343D"/>
                </a:solidFill>
                <a:highlight>
                  <a:srgbClr val="E6B8AF"/>
                </a:highlight>
                <a:latin typeface="Montserrat"/>
                <a:ea typeface="Montserrat"/>
                <a:cs typeface="Montserrat"/>
                <a:sym typeface="Montserrat"/>
              </a:rPr>
              <a:t>. Zowel Warhol als Beuys maakten zelfs van hun leven één grote performance. Hun leven werd een immaterieel, conceptueel kunstwerk dat zich slechts liet kennen in de geestelijke effecten ervan. Hoewel voor zowel Warhol en Beuys de performance bijwerking was, was het voor veel anderen hét medium. Een belangrijk onderdeel van performance kunst uit deze jaren zeventig is dat </a:t>
            </a:r>
            <a:r>
              <a:rPr b="1" lang="nl" sz="800">
                <a:solidFill>
                  <a:srgbClr val="0C343D"/>
                </a:solidFill>
                <a:highlight>
                  <a:srgbClr val="E6B8AF"/>
                </a:highlight>
                <a:latin typeface="Montserrat"/>
                <a:ea typeface="Montserrat"/>
                <a:cs typeface="Montserrat"/>
                <a:sym typeface="Montserrat"/>
              </a:rPr>
              <a:t>het lichaam </a:t>
            </a:r>
            <a:r>
              <a:rPr lang="nl" sz="800">
                <a:solidFill>
                  <a:srgbClr val="0C343D"/>
                </a:solidFill>
                <a:highlight>
                  <a:srgbClr val="E6B8AF"/>
                </a:highlight>
                <a:latin typeface="Montserrat"/>
                <a:ea typeface="Montserrat"/>
                <a:cs typeface="Montserrat"/>
                <a:sym typeface="Montserrat"/>
              </a:rPr>
              <a:t>van de kunstenaar tot beeldend materiaal wordt uitgeroepen; men kan de performance art uit de jaren zeventig daarom ook wel </a:t>
            </a:r>
            <a:r>
              <a:rPr b="1" lang="nl" sz="800">
                <a:solidFill>
                  <a:srgbClr val="0C343D"/>
                </a:solidFill>
                <a:highlight>
                  <a:srgbClr val="E6B8AF"/>
                </a:highlight>
                <a:latin typeface="Montserrat"/>
                <a:ea typeface="Montserrat"/>
                <a:cs typeface="Montserrat"/>
                <a:sym typeface="Montserrat"/>
              </a:rPr>
              <a:t>body art</a:t>
            </a:r>
            <a:r>
              <a:rPr lang="nl" sz="800">
                <a:solidFill>
                  <a:srgbClr val="0C343D"/>
                </a:solidFill>
                <a:highlight>
                  <a:srgbClr val="E6B8AF"/>
                </a:highlight>
                <a:latin typeface="Montserrat"/>
                <a:ea typeface="Montserrat"/>
                <a:cs typeface="Montserrat"/>
                <a:sym typeface="Montserrat"/>
              </a:rPr>
              <a:t> noemen. Een andere naam voor de performance art uit deze periode is "</a:t>
            </a:r>
            <a:r>
              <a:rPr b="1" lang="nl" sz="800">
                <a:solidFill>
                  <a:srgbClr val="0C343D"/>
                </a:solidFill>
                <a:highlight>
                  <a:srgbClr val="E6B8AF"/>
                </a:highlight>
                <a:latin typeface="Montserrat"/>
                <a:ea typeface="Montserrat"/>
                <a:cs typeface="Montserrat"/>
                <a:sym typeface="Montserrat"/>
              </a:rPr>
              <a:t>happening</a:t>
            </a:r>
            <a:r>
              <a:rPr lang="nl" sz="800">
                <a:solidFill>
                  <a:srgbClr val="0C343D"/>
                </a:solidFill>
                <a:highlight>
                  <a:srgbClr val="E6B8AF"/>
                </a:highlight>
                <a:latin typeface="Montserrat"/>
                <a:ea typeface="Montserrat"/>
                <a:cs typeface="Montserrat"/>
                <a:sym typeface="Montserrat"/>
              </a:rPr>
              <a:t>"; hoewel sommigen hierin een onderscheid willen aanbrengen, is er in de praktijk geen onderscheid tussen een performance en een happening te maken.</a:t>
            </a:r>
            <a:endParaRPr sz="800">
              <a:solidFill>
                <a:srgbClr val="0C343D"/>
              </a:solidFill>
              <a:highlight>
                <a:srgbClr val="E6B8AF"/>
              </a:highlight>
              <a:latin typeface="Montserrat"/>
              <a:ea typeface="Montserrat"/>
              <a:cs typeface="Montserrat"/>
              <a:sym typeface="Montserrat"/>
            </a:endParaRPr>
          </a:p>
          <a:p>
            <a:pPr indent="0" lvl="0" marL="0" marR="101600" rtl="0" algn="l">
              <a:lnSpc>
                <a:spcPct val="165000"/>
              </a:lnSpc>
              <a:spcBef>
                <a:spcPts val="800"/>
              </a:spcBef>
              <a:spcAft>
                <a:spcPts val="0"/>
              </a:spcAft>
              <a:buNone/>
            </a:pPr>
            <a:r>
              <a:rPr b="1" lang="nl" sz="1000">
                <a:solidFill>
                  <a:srgbClr val="0C343D"/>
                </a:solidFill>
                <a:highlight>
                  <a:srgbClr val="E6B8AF"/>
                </a:highlight>
                <a:latin typeface="Montserrat"/>
                <a:ea typeface="Montserrat"/>
                <a:cs typeface="Montserrat"/>
                <a:sym typeface="Montserrat"/>
              </a:rPr>
              <a:t>Maar laten we even zo’n 100  jaartjes terugkeren en kijken waar het allemaal begon</a:t>
            </a:r>
            <a:endParaRPr b="1" sz="1000">
              <a:solidFill>
                <a:srgbClr val="0C343D"/>
              </a:solidFill>
              <a:highlight>
                <a:srgbClr val="E6B8AF"/>
              </a:highlight>
              <a:latin typeface="Montserrat"/>
              <a:ea typeface="Montserrat"/>
              <a:cs typeface="Montserrat"/>
              <a:sym typeface="Montserrat"/>
            </a:endParaRPr>
          </a:p>
          <a:p>
            <a:pPr indent="0" lvl="0" marL="0" rtl="0" algn="l">
              <a:lnSpc>
                <a:spcPct val="105000"/>
              </a:lnSpc>
              <a:spcBef>
                <a:spcPts val="800"/>
              </a:spcBef>
              <a:spcAft>
                <a:spcPts val="1200"/>
              </a:spcAft>
              <a:buNone/>
            </a:pPr>
            <a:r>
              <a:t/>
            </a:r>
            <a:endParaRPr/>
          </a:p>
        </p:txBody>
      </p:sp>
      <p:pic>
        <p:nvPicPr>
          <p:cNvPr id="83" name="Google Shape;83;p17"/>
          <p:cNvPicPr preferRelativeResize="0"/>
          <p:nvPr/>
        </p:nvPicPr>
        <p:blipFill>
          <a:blip r:embed="rId3">
            <a:alphaModFix amt="43000"/>
          </a:blip>
          <a:stretch>
            <a:fillRect/>
          </a:stretch>
        </p:blipFill>
        <p:spPr>
          <a:xfrm>
            <a:off x="311700" y="1552175"/>
            <a:ext cx="3360200" cy="23673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8"/>
          <p:cNvSpPr/>
          <p:nvPr/>
        </p:nvSpPr>
        <p:spPr>
          <a:xfrm>
            <a:off x="1067075" y="475975"/>
            <a:ext cx="7356600" cy="3858250"/>
          </a:xfrm>
          <a:custGeom>
            <a:rect b="b" l="l" r="r" t="t"/>
            <a:pathLst>
              <a:path extrusionOk="0" h="154330" w="294264">
                <a:moveTo>
                  <a:pt x="0" y="20267"/>
                </a:moveTo>
                <a:cubicBezTo>
                  <a:pt x="12232" y="20318"/>
                  <a:pt x="58651" y="12078"/>
                  <a:pt x="73391" y="20574"/>
                </a:cubicBezTo>
                <a:cubicBezTo>
                  <a:pt x="88131" y="29070"/>
                  <a:pt x="75746" y="64127"/>
                  <a:pt x="88438" y="71241"/>
                </a:cubicBezTo>
                <a:cubicBezTo>
                  <a:pt x="101131" y="78355"/>
                  <a:pt x="130866" y="66072"/>
                  <a:pt x="149546" y="63257"/>
                </a:cubicBezTo>
                <a:cubicBezTo>
                  <a:pt x="168226" y="60442"/>
                  <a:pt x="186702" y="45447"/>
                  <a:pt x="200520" y="54352"/>
                </a:cubicBezTo>
                <a:cubicBezTo>
                  <a:pt x="214338" y="63257"/>
                  <a:pt x="221964" y="100055"/>
                  <a:pt x="232456" y="116688"/>
                </a:cubicBezTo>
                <a:cubicBezTo>
                  <a:pt x="242948" y="133321"/>
                  <a:pt x="254104" y="152718"/>
                  <a:pt x="263470" y="154151"/>
                </a:cubicBezTo>
                <a:cubicBezTo>
                  <a:pt x="272836" y="155584"/>
                  <a:pt x="284557" y="143250"/>
                  <a:pt x="288651" y="125286"/>
                </a:cubicBezTo>
                <a:cubicBezTo>
                  <a:pt x="292745" y="107322"/>
                  <a:pt x="299091" y="62950"/>
                  <a:pt x="288036" y="46368"/>
                </a:cubicBezTo>
                <a:cubicBezTo>
                  <a:pt x="276981" y="29786"/>
                  <a:pt x="236908" y="32089"/>
                  <a:pt x="222322" y="25794"/>
                </a:cubicBezTo>
                <a:cubicBezTo>
                  <a:pt x="207736" y="19499"/>
                  <a:pt x="199650" y="12897"/>
                  <a:pt x="200520" y="8598"/>
                </a:cubicBezTo>
                <a:cubicBezTo>
                  <a:pt x="201390" y="4299"/>
                  <a:pt x="223039" y="1433"/>
                  <a:pt x="227543" y="0"/>
                </a:cubicBezTo>
              </a:path>
            </a:pathLst>
          </a:custGeom>
          <a:noFill/>
          <a:ln cap="flat" cmpd="sng" w="9525">
            <a:solidFill>
              <a:schemeClr val="dk2"/>
            </a:solidFill>
            <a:prstDash val="solid"/>
            <a:round/>
            <a:headEnd len="med" w="med" type="none"/>
            <a:tailEnd len="med" w="med" type="none"/>
          </a:ln>
        </p:spPr>
      </p:sp>
      <p:sp>
        <p:nvSpPr>
          <p:cNvPr id="89" name="Google Shape;89;p18"/>
          <p:cNvSpPr/>
          <p:nvPr/>
        </p:nvSpPr>
        <p:spPr>
          <a:xfrm>
            <a:off x="1335775" y="859800"/>
            <a:ext cx="138300" cy="1767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8"/>
          <p:cNvSpPr/>
          <p:nvPr/>
        </p:nvSpPr>
        <p:spPr>
          <a:xfrm>
            <a:off x="2853500" y="949650"/>
            <a:ext cx="138300" cy="1767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8"/>
          <p:cNvSpPr/>
          <p:nvPr/>
        </p:nvSpPr>
        <p:spPr>
          <a:xfrm>
            <a:off x="3159500" y="2123075"/>
            <a:ext cx="138300" cy="1767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8"/>
          <p:cNvSpPr txBox="1"/>
          <p:nvPr/>
        </p:nvSpPr>
        <p:spPr>
          <a:xfrm>
            <a:off x="905875" y="1097800"/>
            <a:ext cx="882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nl" sz="900">
                <a:latin typeface="Source Code Pro"/>
                <a:ea typeface="Source Code Pro"/>
                <a:cs typeface="Source Code Pro"/>
                <a:sym typeface="Source Code Pro"/>
              </a:rPr>
              <a:t>Futurisme</a:t>
            </a:r>
            <a:endParaRPr sz="900">
              <a:latin typeface="Source Code Pro"/>
              <a:ea typeface="Source Code Pro"/>
              <a:cs typeface="Source Code Pro"/>
              <a:sym typeface="Source Code Pro"/>
            </a:endParaRPr>
          </a:p>
          <a:p>
            <a:pPr indent="0" lvl="0" marL="0" rtl="0" algn="l">
              <a:spcBef>
                <a:spcPts val="0"/>
              </a:spcBef>
              <a:spcAft>
                <a:spcPts val="0"/>
              </a:spcAft>
              <a:buNone/>
            </a:pPr>
            <a:r>
              <a:rPr lang="nl" sz="900">
                <a:latin typeface="Source Code Pro"/>
                <a:ea typeface="Source Code Pro"/>
                <a:cs typeface="Source Code Pro"/>
                <a:sym typeface="Source Code Pro"/>
              </a:rPr>
              <a:t>1909-14</a:t>
            </a:r>
            <a:endParaRPr sz="900">
              <a:latin typeface="Source Code Pro"/>
              <a:ea typeface="Source Code Pro"/>
              <a:cs typeface="Source Code Pro"/>
              <a:sym typeface="Source Code Pro"/>
            </a:endParaRPr>
          </a:p>
        </p:txBody>
      </p:sp>
      <p:sp>
        <p:nvSpPr>
          <p:cNvPr id="93" name="Google Shape;93;p18"/>
          <p:cNvSpPr txBox="1"/>
          <p:nvPr/>
        </p:nvSpPr>
        <p:spPr>
          <a:xfrm>
            <a:off x="2341450" y="2448925"/>
            <a:ext cx="10668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nl">
                <a:latin typeface="Source Code Pro"/>
                <a:ea typeface="Source Code Pro"/>
                <a:cs typeface="Source Code Pro"/>
                <a:sym typeface="Source Code Pro"/>
              </a:rPr>
              <a:t>Dadaïsme</a:t>
            </a:r>
            <a:r>
              <a:rPr lang="nl" sz="900">
                <a:latin typeface="Source Code Pro"/>
                <a:ea typeface="Source Code Pro"/>
                <a:cs typeface="Source Code Pro"/>
                <a:sym typeface="Source Code Pro"/>
              </a:rPr>
              <a:t> 1916-24</a:t>
            </a:r>
            <a:endParaRPr sz="900">
              <a:latin typeface="Source Code Pro"/>
              <a:ea typeface="Source Code Pro"/>
              <a:cs typeface="Source Code Pro"/>
              <a:sym typeface="Source Code Pro"/>
            </a:endParaRPr>
          </a:p>
        </p:txBody>
      </p:sp>
      <p:sp>
        <p:nvSpPr>
          <p:cNvPr id="94" name="Google Shape;94;p18"/>
          <p:cNvSpPr txBox="1"/>
          <p:nvPr/>
        </p:nvSpPr>
        <p:spPr>
          <a:xfrm>
            <a:off x="1788775" y="1335775"/>
            <a:ext cx="1289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nl" sz="900">
                <a:latin typeface="Source Code Pro"/>
                <a:ea typeface="Source Code Pro"/>
                <a:cs typeface="Source Code Pro"/>
                <a:sym typeface="Source Code Pro"/>
              </a:rPr>
              <a:t>Constructivisme 1913-30</a:t>
            </a:r>
            <a:endParaRPr sz="900">
              <a:latin typeface="Source Code Pro"/>
              <a:ea typeface="Source Code Pro"/>
              <a:cs typeface="Source Code Pro"/>
              <a:sym typeface="Source Code Pro"/>
            </a:endParaRPr>
          </a:p>
        </p:txBody>
      </p:sp>
      <p:sp>
        <p:nvSpPr>
          <p:cNvPr id="95" name="Google Shape;95;p18"/>
          <p:cNvSpPr/>
          <p:nvPr/>
        </p:nvSpPr>
        <p:spPr>
          <a:xfrm>
            <a:off x="4340600" y="2052850"/>
            <a:ext cx="138300" cy="1767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8"/>
          <p:cNvSpPr txBox="1"/>
          <p:nvPr/>
        </p:nvSpPr>
        <p:spPr>
          <a:xfrm>
            <a:off x="4199250" y="2379825"/>
            <a:ext cx="10056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nl" sz="1000">
                <a:latin typeface="Source Code Pro"/>
                <a:ea typeface="Source Code Pro"/>
                <a:cs typeface="Source Code Pro"/>
                <a:sym typeface="Source Code Pro"/>
              </a:rPr>
              <a:t>Bauhaus </a:t>
            </a:r>
            <a:endParaRPr sz="1000">
              <a:latin typeface="Source Code Pro"/>
              <a:ea typeface="Source Code Pro"/>
              <a:cs typeface="Source Code Pro"/>
              <a:sym typeface="Source Code Pro"/>
            </a:endParaRPr>
          </a:p>
          <a:p>
            <a:pPr indent="0" lvl="0" marL="0" rtl="0" algn="l">
              <a:spcBef>
                <a:spcPts val="0"/>
              </a:spcBef>
              <a:spcAft>
                <a:spcPts val="0"/>
              </a:spcAft>
              <a:buNone/>
            </a:pPr>
            <a:r>
              <a:rPr lang="nl" sz="1000">
                <a:latin typeface="Source Code Pro"/>
                <a:ea typeface="Source Code Pro"/>
                <a:cs typeface="Source Code Pro"/>
                <a:sym typeface="Source Code Pro"/>
              </a:rPr>
              <a:t>1919-33</a:t>
            </a:r>
            <a:endParaRPr sz="1000">
              <a:latin typeface="Source Code Pro"/>
              <a:ea typeface="Source Code Pro"/>
              <a:cs typeface="Source Code Pro"/>
              <a:sym typeface="Source Code Pro"/>
            </a:endParaRPr>
          </a:p>
        </p:txBody>
      </p:sp>
      <p:pic>
        <p:nvPicPr>
          <p:cNvPr id="97" name="Google Shape;97;p18"/>
          <p:cNvPicPr preferRelativeResize="0"/>
          <p:nvPr/>
        </p:nvPicPr>
        <p:blipFill>
          <a:blip r:embed="rId3">
            <a:alphaModFix amt="33000"/>
          </a:blip>
          <a:stretch>
            <a:fillRect/>
          </a:stretch>
        </p:blipFill>
        <p:spPr>
          <a:xfrm>
            <a:off x="4572000" y="4041675"/>
            <a:ext cx="4572000" cy="1101825"/>
          </a:xfrm>
          <a:prstGeom prst="rect">
            <a:avLst/>
          </a:prstGeom>
          <a:noFill/>
          <a:ln>
            <a:noFill/>
          </a:ln>
        </p:spPr>
      </p:pic>
      <p:pic>
        <p:nvPicPr>
          <p:cNvPr id="98" name="Google Shape;98;p18"/>
          <p:cNvPicPr preferRelativeResize="0"/>
          <p:nvPr/>
        </p:nvPicPr>
        <p:blipFill>
          <a:blip r:embed="rId4">
            <a:alphaModFix amt="27000"/>
          </a:blip>
          <a:stretch>
            <a:fillRect/>
          </a:stretch>
        </p:blipFill>
        <p:spPr>
          <a:xfrm>
            <a:off x="0" y="4019925"/>
            <a:ext cx="4572000" cy="1145325"/>
          </a:xfrm>
          <a:prstGeom prst="rect">
            <a:avLst/>
          </a:prstGeom>
          <a:noFill/>
          <a:ln>
            <a:noFill/>
          </a:ln>
        </p:spPr>
      </p:pic>
      <p:sp>
        <p:nvSpPr>
          <p:cNvPr id="99" name="Google Shape;99;p18"/>
          <p:cNvSpPr/>
          <p:nvPr/>
        </p:nvSpPr>
        <p:spPr>
          <a:xfrm>
            <a:off x="5830175" y="1695850"/>
            <a:ext cx="138300" cy="1767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8"/>
          <p:cNvSpPr txBox="1"/>
          <p:nvPr/>
        </p:nvSpPr>
        <p:spPr>
          <a:xfrm>
            <a:off x="5355750" y="2051750"/>
            <a:ext cx="10668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nl" sz="1000">
                <a:latin typeface="Source Code Pro"/>
                <a:ea typeface="Source Code Pro"/>
                <a:cs typeface="Source Code Pro"/>
                <a:sym typeface="Source Code Pro"/>
              </a:rPr>
              <a:t>Surrealisme 1924</a:t>
            </a:r>
            <a:endParaRPr sz="1000">
              <a:latin typeface="Source Code Pro"/>
              <a:ea typeface="Source Code Pro"/>
              <a:cs typeface="Source Code Pro"/>
              <a:sym typeface="Source Code Pro"/>
            </a:endParaRPr>
          </a:p>
        </p:txBody>
      </p:sp>
      <p:sp>
        <p:nvSpPr>
          <p:cNvPr id="101" name="Google Shape;101;p18"/>
          <p:cNvSpPr/>
          <p:nvPr/>
        </p:nvSpPr>
        <p:spPr>
          <a:xfrm>
            <a:off x="6881050" y="3461325"/>
            <a:ext cx="138300" cy="1767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8"/>
          <p:cNvSpPr txBox="1"/>
          <p:nvPr/>
        </p:nvSpPr>
        <p:spPr>
          <a:xfrm>
            <a:off x="5242550" y="3197875"/>
            <a:ext cx="1666800" cy="661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nl" sz="900">
                <a:latin typeface="Source Code Pro"/>
                <a:ea typeface="Source Code Pro"/>
                <a:cs typeface="Source Code Pro"/>
                <a:sym typeface="Source Code Pro"/>
              </a:rPr>
              <a:t>Jaren 60-70</a:t>
            </a:r>
            <a:endParaRPr sz="900">
              <a:latin typeface="Source Code Pro"/>
              <a:ea typeface="Source Code Pro"/>
              <a:cs typeface="Source Code Pro"/>
              <a:sym typeface="Source Code Pro"/>
            </a:endParaRPr>
          </a:p>
          <a:p>
            <a:pPr indent="0" lvl="0" marL="0" rtl="0" algn="l">
              <a:spcBef>
                <a:spcPts val="0"/>
              </a:spcBef>
              <a:spcAft>
                <a:spcPts val="0"/>
              </a:spcAft>
              <a:buNone/>
            </a:pPr>
            <a:r>
              <a:rPr b="1" lang="nl" sz="1300">
                <a:latin typeface="Source Code Pro"/>
                <a:ea typeface="Source Code Pro"/>
                <a:cs typeface="Source Code Pro"/>
                <a:sym typeface="Source Code Pro"/>
              </a:rPr>
              <a:t>Fluxus</a:t>
            </a:r>
            <a:r>
              <a:rPr b="1" lang="nl" sz="900">
                <a:latin typeface="Source Code Pro"/>
                <a:ea typeface="Source Code Pro"/>
                <a:cs typeface="Source Code Pro"/>
                <a:sym typeface="Source Code Pro"/>
              </a:rPr>
              <a:t>-</a:t>
            </a:r>
            <a:r>
              <a:rPr lang="nl" sz="900">
                <a:latin typeface="Source Code Pro"/>
                <a:ea typeface="Source Code Pro"/>
                <a:cs typeface="Source Code Pro"/>
                <a:sym typeface="Source Code Pro"/>
              </a:rPr>
              <a:t>happenings-performance...</a:t>
            </a:r>
            <a:endParaRPr sz="600">
              <a:latin typeface="Source Code Pro"/>
              <a:ea typeface="Source Code Pro"/>
              <a:cs typeface="Source Code Pro"/>
              <a:sym typeface="Source Code Pro"/>
            </a:endParaRPr>
          </a:p>
        </p:txBody>
      </p:sp>
      <p:sp>
        <p:nvSpPr>
          <p:cNvPr id="103" name="Google Shape;103;p18"/>
          <p:cNvSpPr/>
          <p:nvPr/>
        </p:nvSpPr>
        <p:spPr>
          <a:xfrm>
            <a:off x="7019350" y="1126350"/>
            <a:ext cx="138300" cy="1767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8"/>
          <p:cNvSpPr txBox="1"/>
          <p:nvPr/>
        </p:nvSpPr>
        <p:spPr>
          <a:xfrm>
            <a:off x="7067900" y="516475"/>
            <a:ext cx="17901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nl" sz="700">
                <a:latin typeface="Source Code Pro"/>
                <a:ea typeface="Source Code Pro"/>
                <a:cs typeface="Source Code Pro"/>
                <a:sym typeface="Source Code Pro"/>
              </a:rPr>
              <a:t>Hedendaags: </a:t>
            </a:r>
            <a:r>
              <a:rPr b="1" lang="nl" sz="900">
                <a:latin typeface="Source Code Pro"/>
                <a:ea typeface="Source Code Pro"/>
                <a:cs typeface="Source Code Pro"/>
                <a:sym typeface="Source Code Pro"/>
              </a:rPr>
              <a:t>performance</a:t>
            </a:r>
            <a:r>
              <a:rPr lang="nl" sz="700">
                <a:latin typeface="Source Code Pro"/>
                <a:ea typeface="Source Code Pro"/>
                <a:cs typeface="Source Code Pro"/>
                <a:sym typeface="Source Code Pro"/>
              </a:rPr>
              <a:t>, </a:t>
            </a:r>
            <a:r>
              <a:rPr b="1" lang="nl" sz="1000">
                <a:latin typeface="Source Code Pro"/>
                <a:ea typeface="Source Code Pro"/>
                <a:cs typeface="Source Code Pro"/>
                <a:sym typeface="Source Code Pro"/>
              </a:rPr>
              <a:t>installatie</a:t>
            </a:r>
            <a:r>
              <a:rPr lang="nl" sz="700">
                <a:latin typeface="Source Code Pro"/>
                <a:ea typeface="Source Code Pro"/>
                <a:cs typeface="Source Code Pro"/>
                <a:sym typeface="Source Code Pro"/>
              </a:rPr>
              <a:t>, multi-media, videokunst,...</a:t>
            </a:r>
            <a:endParaRPr sz="700">
              <a:latin typeface="Source Code Pro"/>
              <a:ea typeface="Source Code Pro"/>
              <a:cs typeface="Source Code Pro"/>
              <a:sym typeface="Source Code Pr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9"/>
          <p:cNvSpPr txBox="1"/>
          <p:nvPr>
            <p:ph type="title"/>
          </p:nvPr>
        </p:nvSpPr>
        <p:spPr>
          <a:xfrm>
            <a:off x="3049300" y="1238125"/>
            <a:ext cx="2929200" cy="31029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nl"/>
              <a:t>Dadaïsme</a:t>
            </a:r>
            <a:endParaRPr/>
          </a:p>
          <a:p>
            <a:pPr indent="0" lvl="0" marL="0" rtl="0" algn="ctr">
              <a:spcBef>
                <a:spcPts val="0"/>
              </a:spcBef>
              <a:spcAft>
                <a:spcPts val="0"/>
              </a:spcAft>
              <a:buNone/>
            </a:pPr>
            <a:r>
              <a:rPr lang="nl" sz="2100"/>
              <a:t>1916-1924</a:t>
            </a:r>
            <a:endParaRPr sz="2100"/>
          </a:p>
          <a:p>
            <a:pPr indent="0" lvl="0" marL="0" rtl="0" algn="ctr">
              <a:spcBef>
                <a:spcPts val="0"/>
              </a:spcBef>
              <a:spcAft>
                <a:spcPts val="0"/>
              </a:spcAft>
              <a:buNone/>
            </a:pPr>
            <a:r>
              <a:rPr lang="nl"/>
              <a:t> </a:t>
            </a:r>
            <a:r>
              <a:rPr lang="nl" sz="1800"/>
              <a:t>een overzicht</a:t>
            </a:r>
            <a:endParaRPr sz="1800"/>
          </a:p>
        </p:txBody>
      </p:sp>
      <p:pic>
        <p:nvPicPr>
          <p:cNvPr id="110" name="Google Shape;110;p19"/>
          <p:cNvPicPr preferRelativeResize="0"/>
          <p:nvPr/>
        </p:nvPicPr>
        <p:blipFill>
          <a:blip r:embed="rId3">
            <a:alphaModFix amt="25000"/>
          </a:blip>
          <a:stretch>
            <a:fillRect/>
          </a:stretch>
        </p:blipFill>
        <p:spPr>
          <a:xfrm>
            <a:off x="3224688" y="1426363"/>
            <a:ext cx="2694625" cy="27264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0"/>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Dadaïsme</a:t>
            </a:r>
            <a:endParaRPr/>
          </a:p>
        </p:txBody>
      </p:sp>
      <p:sp>
        <p:nvSpPr>
          <p:cNvPr id="116" name="Google Shape;116;p20"/>
          <p:cNvSpPr txBox="1"/>
          <p:nvPr>
            <p:ph idx="1" type="body"/>
          </p:nvPr>
        </p:nvSpPr>
        <p:spPr>
          <a:xfrm>
            <a:off x="2448000" y="1191500"/>
            <a:ext cx="6384300" cy="3340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nl" sz="700">
                <a:solidFill>
                  <a:srgbClr val="434343"/>
                </a:solidFill>
                <a:highlight>
                  <a:srgbClr val="E6B8AF"/>
                </a:highlight>
                <a:latin typeface="Montserrat"/>
                <a:ea typeface="Montserrat"/>
                <a:cs typeface="Montserrat"/>
                <a:sym typeface="Montserrat"/>
              </a:rPr>
              <a:t>De stijlnaam dadaïsme is afgeleid van 'dada', het stamelwoordje van een klein kind (ook hobbelpaardje). Het is bedacht door de Duitse schrijver Hugo Ball, die tijdens de Eerste Wereldoorlog uit zijn vaderland vluchtte naar het neutrale buurland Zwitserland. Er bestaan meer theorieën over waar het begrip dada vandaan komt. Hoe, dan ook, het is sinds 1916 de aanduiding gebleven voor een groep beeldend kunstenaars en literatoren rondom Cabaret Voltaire in Zürich. Het wordt tevens gehanteerd ter aanduiding van enkele gelijktijdige en gelijksoortige ontwikkelingen in Barcelona, Berlijn, Hannover, Keulen, New York en Parijs.</a:t>
            </a:r>
            <a:endParaRPr sz="700">
              <a:solidFill>
                <a:srgbClr val="434343"/>
              </a:solidFill>
              <a:highlight>
                <a:srgbClr val="E6B8AF"/>
              </a:highlight>
              <a:latin typeface="Montserrat"/>
              <a:ea typeface="Montserrat"/>
              <a:cs typeface="Montserrat"/>
              <a:sym typeface="Montserrat"/>
            </a:endParaRPr>
          </a:p>
          <a:p>
            <a:pPr indent="0" lvl="0" marL="0" rtl="0" algn="l">
              <a:spcBef>
                <a:spcPts val="1200"/>
              </a:spcBef>
              <a:spcAft>
                <a:spcPts val="0"/>
              </a:spcAft>
              <a:buNone/>
            </a:pPr>
            <a:r>
              <a:rPr lang="nl" sz="700">
                <a:solidFill>
                  <a:srgbClr val="434343"/>
                </a:solidFill>
                <a:highlight>
                  <a:srgbClr val="E6B8AF"/>
                </a:highlight>
                <a:latin typeface="Montserrat"/>
                <a:ea typeface="Montserrat"/>
                <a:cs typeface="Montserrat"/>
                <a:sym typeface="Montserrat"/>
              </a:rPr>
              <a:t>Tussen 1916 en 1924 kent de stroming zijn belangrijkste periode. </a:t>
            </a:r>
            <a:r>
              <a:rPr b="1" lang="nl" sz="700">
                <a:solidFill>
                  <a:srgbClr val="434343"/>
                </a:solidFill>
                <a:highlight>
                  <a:srgbClr val="E6B8AF"/>
                </a:highlight>
                <a:latin typeface="Montserrat"/>
                <a:ea typeface="Montserrat"/>
                <a:cs typeface="Montserrat"/>
                <a:sym typeface="Montserrat"/>
              </a:rPr>
              <a:t>De aangesloten kunstenaars stelden zich ten doel om radicaal terug te keren naar hun eigen kinderlijke creativiteit</a:t>
            </a:r>
            <a:r>
              <a:rPr lang="nl" sz="700">
                <a:solidFill>
                  <a:srgbClr val="434343"/>
                </a:solidFill>
                <a:highlight>
                  <a:srgbClr val="E6B8AF"/>
                </a:highlight>
                <a:latin typeface="Montserrat"/>
                <a:ea typeface="Montserrat"/>
                <a:cs typeface="Montserrat"/>
                <a:sym typeface="Montserrat"/>
              </a:rPr>
              <a:t>. Ze streefden ernaar uitdrukkingsvormen toe te passen, die kinderen ook plegen te kiezen. Hun creaties druisten daardoor in tegen alle traditionele uitingsvormen van beeldende kunst.</a:t>
            </a:r>
            <a:endParaRPr sz="700">
              <a:solidFill>
                <a:srgbClr val="434343"/>
              </a:solidFill>
              <a:highlight>
                <a:srgbClr val="E6B8AF"/>
              </a:highlight>
              <a:latin typeface="Montserrat"/>
              <a:ea typeface="Montserrat"/>
              <a:cs typeface="Montserrat"/>
              <a:sym typeface="Montserrat"/>
            </a:endParaRPr>
          </a:p>
          <a:p>
            <a:pPr indent="0" lvl="0" marL="0" rtl="0" algn="l">
              <a:spcBef>
                <a:spcPts val="1200"/>
              </a:spcBef>
              <a:spcAft>
                <a:spcPts val="0"/>
              </a:spcAft>
              <a:buNone/>
            </a:pPr>
            <a:r>
              <a:rPr b="1" lang="nl" sz="700">
                <a:solidFill>
                  <a:srgbClr val="434343"/>
                </a:solidFill>
                <a:highlight>
                  <a:srgbClr val="E6B8AF"/>
                </a:highlight>
                <a:latin typeface="Montserrat"/>
                <a:ea typeface="Montserrat"/>
                <a:cs typeface="Montserrat"/>
                <a:sym typeface="Montserrat"/>
              </a:rPr>
              <a:t>Het ging het dadaïsme erom de zinledigheid van de toenmalige wereld te benadrukken</a:t>
            </a:r>
            <a:r>
              <a:rPr lang="nl" sz="700">
                <a:solidFill>
                  <a:srgbClr val="434343"/>
                </a:solidFill>
                <a:highlight>
                  <a:srgbClr val="E6B8AF"/>
                </a:highlight>
                <a:latin typeface="Montserrat"/>
                <a:ea typeface="Montserrat"/>
                <a:cs typeface="Montserrat"/>
                <a:sym typeface="Montserrat"/>
              </a:rPr>
              <a:t>. Grote delen van Europa waren immers volledig ingestort als gevolg van de Eerste Wereldoorlog. De kunstenaars van dada waren zo geraakt door die oorlog, omdat deze als snel was uitgemond in een zinloze eindeloze en buitengewoon wrede loopgravenoorlog, met miljoenen dodelijke slachtoffers.</a:t>
            </a:r>
            <a:endParaRPr sz="700">
              <a:solidFill>
                <a:srgbClr val="434343"/>
              </a:solidFill>
              <a:highlight>
                <a:srgbClr val="E6B8AF"/>
              </a:highlight>
              <a:latin typeface="Montserrat"/>
              <a:ea typeface="Montserrat"/>
              <a:cs typeface="Montserrat"/>
              <a:sym typeface="Montserrat"/>
            </a:endParaRPr>
          </a:p>
          <a:p>
            <a:pPr indent="0" lvl="0" marL="0" rtl="0" algn="l">
              <a:spcBef>
                <a:spcPts val="1200"/>
              </a:spcBef>
              <a:spcAft>
                <a:spcPts val="0"/>
              </a:spcAft>
              <a:buNone/>
            </a:pPr>
            <a:r>
              <a:rPr lang="nl" sz="700">
                <a:solidFill>
                  <a:srgbClr val="434343"/>
                </a:solidFill>
                <a:highlight>
                  <a:srgbClr val="E6B8AF"/>
                </a:highlight>
                <a:latin typeface="Montserrat"/>
                <a:ea typeface="Montserrat"/>
                <a:cs typeface="Montserrat"/>
                <a:sym typeface="Montserrat"/>
              </a:rPr>
              <a:t>Ondanks de soms negatieve uitingsvormen en het afwijzen van beeldende esthetiek, heeft de dadaïstische beweging grote invloed gehad op de verdere ontwikkelingen in de geschiedenis van de moderne kunst. In de beweging van </a:t>
            </a:r>
            <a:r>
              <a:rPr b="1" lang="nl" sz="700" u="sng">
                <a:solidFill>
                  <a:srgbClr val="434343"/>
                </a:solidFill>
                <a:highlight>
                  <a:srgbClr val="E6B8AF"/>
                </a:highlight>
                <a:latin typeface="Montserrat"/>
                <a:ea typeface="Montserrat"/>
                <a:cs typeface="Montserrat"/>
                <a:sym typeface="Montserrat"/>
                <a:hlinkClick r:id="rId3">
                  <a:extLst>
                    <a:ext uri="{A12FA001-AC4F-418D-AE19-62706E023703}">
                      <ahyp:hlinkClr val="tx"/>
                    </a:ext>
                  </a:extLst>
                </a:hlinkClick>
              </a:rPr>
              <a:t>Fluxus</a:t>
            </a:r>
            <a:r>
              <a:rPr b="1" lang="nl" sz="700">
                <a:solidFill>
                  <a:srgbClr val="434343"/>
                </a:solidFill>
                <a:highlight>
                  <a:srgbClr val="E6B8AF"/>
                </a:highlight>
                <a:latin typeface="Montserrat"/>
                <a:ea typeface="Montserrat"/>
                <a:cs typeface="Montserrat"/>
                <a:sym typeface="Montserrat"/>
              </a:rPr>
              <a:t>,</a:t>
            </a:r>
            <a:r>
              <a:rPr lang="nl" sz="700">
                <a:solidFill>
                  <a:srgbClr val="434343"/>
                </a:solidFill>
                <a:highlight>
                  <a:srgbClr val="E6B8AF"/>
                </a:highlight>
                <a:latin typeface="Montserrat"/>
                <a:ea typeface="Montserrat"/>
                <a:cs typeface="Montserrat"/>
                <a:sym typeface="Montserrat"/>
              </a:rPr>
              <a:t> dat begin jaren zestig van de twintigste eeuw ontstond, leefde het idee van complete artistieke vrijheid en de waardering voor het irrationele voort. </a:t>
            </a:r>
            <a:r>
              <a:rPr lang="nl" sz="700" u="sng">
                <a:solidFill>
                  <a:srgbClr val="434343"/>
                </a:solidFill>
                <a:highlight>
                  <a:srgbClr val="E6B8AF"/>
                </a:highlight>
                <a:latin typeface="Montserrat"/>
                <a:ea typeface="Montserrat"/>
                <a:cs typeface="Montserrat"/>
                <a:sym typeface="Montserrat"/>
                <a:hlinkClick r:id="rId4">
                  <a:extLst>
                    <a:ext uri="{A12FA001-AC4F-418D-AE19-62706E023703}">
                      <ahyp:hlinkClr val="tx"/>
                    </a:ext>
                  </a:extLst>
                </a:hlinkClick>
              </a:rPr>
              <a:t>Pop art</a:t>
            </a:r>
            <a:r>
              <a:rPr lang="nl" sz="700">
                <a:solidFill>
                  <a:srgbClr val="434343"/>
                </a:solidFill>
                <a:highlight>
                  <a:srgbClr val="E6B8AF"/>
                </a:highlight>
                <a:latin typeface="Montserrat"/>
                <a:ea typeface="Montserrat"/>
                <a:cs typeface="Montserrat"/>
                <a:sym typeface="Montserrat"/>
              </a:rPr>
              <a:t>, dat in diezelfde tijd een bloeiperiode doormaakte, maakte net als het dadaïsme graag gebruik van banale motieven en bestaande industriële materialen. Kunstenaars van de stroming van de </a:t>
            </a:r>
            <a:r>
              <a:rPr lang="nl" sz="700" u="sng">
                <a:solidFill>
                  <a:srgbClr val="434343"/>
                </a:solidFill>
                <a:highlight>
                  <a:srgbClr val="E6B8AF"/>
                </a:highlight>
                <a:latin typeface="Montserrat"/>
                <a:ea typeface="Montserrat"/>
                <a:cs typeface="Montserrat"/>
                <a:sym typeface="Montserrat"/>
                <a:hlinkClick r:id="rId5">
                  <a:extLst>
                    <a:ext uri="{A12FA001-AC4F-418D-AE19-62706E023703}">
                      <ahyp:hlinkClr val="tx"/>
                    </a:ext>
                  </a:extLst>
                </a:hlinkClick>
              </a:rPr>
              <a:t>conceptuele kunst</a:t>
            </a:r>
            <a:r>
              <a:rPr lang="nl" sz="700">
                <a:solidFill>
                  <a:srgbClr val="434343"/>
                </a:solidFill>
                <a:highlight>
                  <a:srgbClr val="E6B8AF"/>
                </a:highlight>
                <a:latin typeface="Montserrat"/>
                <a:ea typeface="Montserrat"/>
                <a:cs typeface="Montserrat"/>
                <a:sym typeface="Montserrat"/>
              </a:rPr>
              <a:t> aan het eind van de jaren zestig van de vorige eeuw, pasten in de geest van de dadaïsten vervreemdende combinatie van woord en beeld toe.</a:t>
            </a:r>
            <a:endParaRPr sz="700">
              <a:solidFill>
                <a:srgbClr val="434343"/>
              </a:solidFill>
              <a:highlight>
                <a:srgbClr val="E6B8AF"/>
              </a:highlight>
              <a:latin typeface="Montserrat"/>
              <a:ea typeface="Montserrat"/>
              <a:cs typeface="Montserrat"/>
              <a:sym typeface="Montserrat"/>
            </a:endParaRPr>
          </a:p>
          <a:p>
            <a:pPr indent="0" lvl="0" marL="0" rtl="0" algn="l">
              <a:spcBef>
                <a:spcPts val="0"/>
              </a:spcBef>
              <a:spcAft>
                <a:spcPts val="1200"/>
              </a:spcAft>
              <a:buNone/>
            </a:pPr>
            <a:r>
              <a:t/>
            </a:r>
            <a:endParaRPr sz="200">
              <a:solidFill>
                <a:srgbClr val="434343"/>
              </a:solidFill>
              <a:highlight>
                <a:srgbClr val="E6B8AF"/>
              </a:highlight>
              <a:latin typeface="Montserrat"/>
              <a:ea typeface="Montserrat"/>
              <a:cs typeface="Montserrat"/>
              <a:sym typeface="Montserrat"/>
            </a:endParaRPr>
          </a:p>
        </p:txBody>
      </p:sp>
      <p:pic>
        <p:nvPicPr>
          <p:cNvPr id="117" name="Google Shape;117;p20"/>
          <p:cNvPicPr preferRelativeResize="0"/>
          <p:nvPr/>
        </p:nvPicPr>
        <p:blipFill>
          <a:blip r:embed="rId6">
            <a:alphaModFix/>
          </a:blip>
          <a:stretch>
            <a:fillRect/>
          </a:stretch>
        </p:blipFill>
        <p:spPr>
          <a:xfrm>
            <a:off x="152400" y="1246250"/>
            <a:ext cx="2143151" cy="3045689"/>
          </a:xfrm>
          <a:prstGeom prst="rect">
            <a:avLst/>
          </a:prstGeom>
          <a:noFill/>
          <a:ln>
            <a:noFill/>
          </a:ln>
        </p:spPr>
      </p:pic>
      <p:sp>
        <p:nvSpPr>
          <p:cNvPr id="118" name="Google Shape;118;p20"/>
          <p:cNvSpPr txBox="1"/>
          <p:nvPr/>
        </p:nvSpPr>
        <p:spPr>
          <a:xfrm>
            <a:off x="130500" y="4368125"/>
            <a:ext cx="23175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nl" sz="850">
                <a:solidFill>
                  <a:srgbClr val="39586A"/>
                </a:solidFill>
                <a:highlight>
                  <a:srgbClr val="E6B8AF"/>
                </a:highlight>
                <a:latin typeface="Times New Roman"/>
                <a:ea typeface="Times New Roman"/>
                <a:cs typeface="Times New Roman"/>
                <a:sym typeface="Times New Roman"/>
              </a:rPr>
              <a:t>Marcel Duchamp (1887-1968), L.H.O.O.Q. (Mona Lisa met snor), 1919, kleur-reproductie, 19.5 x 12.5 cm, Musée National d'Art Moderne, Parijs</a:t>
            </a:r>
            <a:endParaRPr sz="1200">
              <a:highlight>
                <a:srgbClr val="E6B8AF"/>
              </a:highlight>
              <a:latin typeface="Source Code Pro"/>
              <a:ea typeface="Source Code Pro"/>
              <a:cs typeface="Source Code Pro"/>
              <a:sym typeface="Source Code Pro"/>
            </a:endParaRPr>
          </a:p>
        </p:txBody>
      </p:sp>
      <p:pic>
        <p:nvPicPr>
          <p:cNvPr id="119" name="Google Shape;119;p20"/>
          <p:cNvPicPr preferRelativeResize="0"/>
          <p:nvPr/>
        </p:nvPicPr>
        <p:blipFill>
          <a:blip r:embed="rId7">
            <a:alphaModFix amt="60000"/>
          </a:blip>
          <a:stretch>
            <a:fillRect/>
          </a:stretch>
        </p:blipFill>
        <p:spPr>
          <a:xfrm>
            <a:off x="7768325" y="3749725"/>
            <a:ext cx="971574" cy="11480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1"/>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Dada en cabaret voltaire</a:t>
            </a:r>
            <a:endParaRPr/>
          </a:p>
        </p:txBody>
      </p:sp>
      <p:sp>
        <p:nvSpPr>
          <p:cNvPr id="125" name="Google Shape;125;p21"/>
          <p:cNvSpPr txBox="1"/>
          <p:nvPr>
            <p:ph idx="1" type="body"/>
          </p:nvPr>
        </p:nvSpPr>
        <p:spPr>
          <a:xfrm>
            <a:off x="311700" y="1228675"/>
            <a:ext cx="8520600" cy="3340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descr="The press release that accompanied the opening of the nightclub reads:&#10;Cabaret Voltaire. Under this name a group of young artists and writers has been formed whose aim is to create a centre for artistic entertainment. The idea of the cabaret will be that guest artists will come and give musical performances and readings at the daily meetings. The young artists of Zurich, whatever their orientation, are invited to come along with suggestions and contributions of all kinds. -Zurich, February 2, 1916.&#10;&#10;This is a clip from a movie about dada that I digitised from videotape.&#10;I think that the original documentary film, from which this is an excerpt, is called 'Dada', directed by Greta Deses and originally produced in 1969. The link below should enable you to access a copy of the film from a source near you. I am fairly sure this is the film that I used.&#10;http://www.worldcat.org/title/dada/oclc/610041475﻿&#10;&#10;In response to queries about the video. Since first posting the video I spent a considerable amount of time researching dada for a novel and am convinced that the video is, as always suspected, an excellent reconstruction. Ball's 'Flight out of time' makes no mention of any filming.&#10;&#10;'273 Dada Street' - a novel by Ted Bachman&#10;https://www.amazon.com/gp/product/1980267030/ref=as_li_tl?ie=UTF8&amp;tag=artell-20&amp;camp=1789&amp;creative=9325&amp;linkCode=as2&amp;creativeASIN=1980267030&amp;linkId=30f28ea140c5e309bb4c59ab63ee559c" id="126" name="Google Shape;126;p21" title="Dada and Cabaret Voltaire">
            <a:hlinkClick r:id="rId3"/>
          </p:cNvPr>
          <p:cNvPicPr preferRelativeResize="0"/>
          <p:nvPr/>
        </p:nvPicPr>
        <p:blipFill>
          <a:blip r:embed="rId4">
            <a:alphaModFix/>
          </a:blip>
          <a:stretch>
            <a:fillRect/>
          </a:stretch>
        </p:blipFill>
        <p:spPr>
          <a:xfrm>
            <a:off x="311700" y="1228675"/>
            <a:ext cx="4572000" cy="3429000"/>
          </a:xfrm>
          <a:prstGeom prst="rect">
            <a:avLst/>
          </a:prstGeom>
          <a:noFill/>
          <a:ln>
            <a:noFill/>
          </a:ln>
        </p:spPr>
      </p:pic>
      <p:sp>
        <p:nvSpPr>
          <p:cNvPr id="127" name="Google Shape;127;p21"/>
          <p:cNvSpPr txBox="1"/>
          <p:nvPr/>
        </p:nvSpPr>
        <p:spPr>
          <a:xfrm>
            <a:off x="4959200" y="1228675"/>
            <a:ext cx="3804000" cy="3986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500"/>
              </a:spcBef>
              <a:spcAft>
                <a:spcPts val="0"/>
              </a:spcAft>
              <a:buNone/>
            </a:pPr>
            <a:r>
              <a:rPr b="1" lang="nl" sz="650">
                <a:solidFill>
                  <a:srgbClr val="434343"/>
                </a:solidFill>
                <a:highlight>
                  <a:srgbClr val="E6B8AF"/>
                </a:highlight>
                <a:latin typeface="Montserrat"/>
                <a:ea typeface="Montserrat"/>
                <a:cs typeface="Montserrat"/>
                <a:sym typeface="Montserrat"/>
              </a:rPr>
              <a:t>Cabaret Voltaire</a:t>
            </a:r>
            <a:r>
              <a:rPr lang="nl" sz="650">
                <a:solidFill>
                  <a:srgbClr val="434343"/>
                </a:solidFill>
                <a:highlight>
                  <a:srgbClr val="E6B8AF"/>
                </a:highlight>
                <a:latin typeface="Montserrat"/>
                <a:ea typeface="Montserrat"/>
                <a:cs typeface="Montserrat"/>
                <a:sym typeface="Montserrat"/>
              </a:rPr>
              <a:t> was een </a:t>
            </a:r>
            <a:r>
              <a:rPr lang="nl" sz="650">
                <a:solidFill>
                  <a:srgbClr val="434343"/>
                </a:solidFill>
                <a:highlight>
                  <a:srgbClr val="E6B8AF"/>
                </a:highlight>
                <a:uFill>
                  <a:noFill/>
                </a:uFill>
                <a:latin typeface="Montserrat"/>
                <a:ea typeface="Montserrat"/>
                <a:cs typeface="Montserrat"/>
                <a:sym typeface="Montserrat"/>
                <a:hlinkClick r:id="rId5">
                  <a:extLst>
                    <a:ext uri="{A12FA001-AC4F-418D-AE19-62706E023703}">
                      <ahyp:hlinkClr val="tx"/>
                    </a:ext>
                  </a:extLst>
                </a:hlinkClick>
              </a:rPr>
              <a:t>avant-gardistisch</a:t>
            </a:r>
            <a:r>
              <a:rPr lang="nl" sz="650">
                <a:solidFill>
                  <a:srgbClr val="434343"/>
                </a:solidFill>
                <a:highlight>
                  <a:srgbClr val="E6B8AF"/>
                </a:highlight>
                <a:latin typeface="Montserrat"/>
                <a:ea typeface="Montserrat"/>
                <a:cs typeface="Montserrat"/>
                <a:sym typeface="Montserrat"/>
              </a:rPr>
              <a:t> theater, dat op </a:t>
            </a:r>
            <a:r>
              <a:rPr lang="nl" sz="650">
                <a:solidFill>
                  <a:srgbClr val="434343"/>
                </a:solidFill>
                <a:highlight>
                  <a:srgbClr val="E6B8AF"/>
                </a:highlight>
                <a:uFill>
                  <a:noFill/>
                </a:uFill>
                <a:latin typeface="Montserrat"/>
                <a:ea typeface="Montserrat"/>
                <a:cs typeface="Montserrat"/>
                <a:sym typeface="Montserrat"/>
                <a:hlinkClick r:id="rId6">
                  <a:extLst>
                    <a:ext uri="{A12FA001-AC4F-418D-AE19-62706E023703}">
                      <ahyp:hlinkClr val="tx"/>
                    </a:ext>
                  </a:extLst>
                </a:hlinkClick>
              </a:rPr>
              <a:t>5 februari</a:t>
            </a:r>
            <a:r>
              <a:rPr lang="nl" sz="650">
                <a:solidFill>
                  <a:srgbClr val="434343"/>
                </a:solidFill>
                <a:highlight>
                  <a:srgbClr val="E6B8AF"/>
                </a:highlight>
                <a:latin typeface="Montserrat"/>
                <a:ea typeface="Montserrat"/>
                <a:cs typeface="Montserrat"/>
                <a:sym typeface="Montserrat"/>
              </a:rPr>
              <a:t> </a:t>
            </a:r>
            <a:r>
              <a:rPr lang="nl" sz="650">
                <a:solidFill>
                  <a:srgbClr val="434343"/>
                </a:solidFill>
                <a:highlight>
                  <a:srgbClr val="E6B8AF"/>
                </a:highlight>
                <a:uFill>
                  <a:noFill/>
                </a:uFill>
                <a:latin typeface="Montserrat"/>
                <a:ea typeface="Montserrat"/>
                <a:cs typeface="Montserrat"/>
                <a:sym typeface="Montserrat"/>
                <a:hlinkClick r:id="rId7">
                  <a:extLst>
                    <a:ext uri="{A12FA001-AC4F-418D-AE19-62706E023703}">
                      <ahyp:hlinkClr val="tx"/>
                    </a:ext>
                  </a:extLst>
                </a:hlinkClick>
              </a:rPr>
              <a:t>1916</a:t>
            </a:r>
            <a:r>
              <a:rPr lang="nl" sz="650">
                <a:solidFill>
                  <a:srgbClr val="434343"/>
                </a:solidFill>
                <a:highlight>
                  <a:srgbClr val="E6B8AF"/>
                </a:highlight>
                <a:latin typeface="Montserrat"/>
                <a:ea typeface="Montserrat"/>
                <a:cs typeface="Montserrat"/>
                <a:sym typeface="Montserrat"/>
              </a:rPr>
              <a:t> op initiatief van </a:t>
            </a:r>
            <a:r>
              <a:rPr b="1" lang="nl" sz="650">
                <a:solidFill>
                  <a:srgbClr val="434343"/>
                </a:solidFill>
                <a:highlight>
                  <a:srgbClr val="E6B8AF"/>
                </a:highlight>
                <a:uFill>
                  <a:noFill/>
                </a:uFill>
                <a:latin typeface="Montserrat"/>
                <a:ea typeface="Montserrat"/>
                <a:cs typeface="Montserrat"/>
                <a:sym typeface="Montserrat"/>
                <a:hlinkClick r:id="rId8">
                  <a:extLst>
                    <a:ext uri="{A12FA001-AC4F-418D-AE19-62706E023703}">
                      <ahyp:hlinkClr val="tx"/>
                    </a:ext>
                  </a:extLst>
                </a:hlinkClick>
              </a:rPr>
              <a:t>Hugo Ball</a:t>
            </a:r>
            <a:r>
              <a:rPr b="1" lang="nl" sz="650">
                <a:solidFill>
                  <a:srgbClr val="434343"/>
                </a:solidFill>
                <a:highlight>
                  <a:srgbClr val="E6B8AF"/>
                </a:highlight>
                <a:latin typeface="Montserrat"/>
                <a:ea typeface="Montserrat"/>
                <a:cs typeface="Montserrat"/>
                <a:sym typeface="Montserrat"/>
              </a:rPr>
              <a:t> </a:t>
            </a:r>
            <a:r>
              <a:rPr lang="nl" sz="650">
                <a:solidFill>
                  <a:srgbClr val="434343"/>
                </a:solidFill>
                <a:highlight>
                  <a:srgbClr val="E6B8AF"/>
                </a:highlight>
                <a:latin typeface="Montserrat"/>
                <a:ea typeface="Montserrat"/>
                <a:cs typeface="Montserrat"/>
                <a:sym typeface="Montserrat"/>
              </a:rPr>
              <a:t>en zijn minnares </a:t>
            </a:r>
            <a:r>
              <a:rPr b="1" lang="nl" sz="650">
                <a:solidFill>
                  <a:srgbClr val="434343"/>
                </a:solidFill>
                <a:highlight>
                  <a:srgbClr val="E6B8AF"/>
                </a:highlight>
                <a:uFill>
                  <a:noFill/>
                </a:uFill>
                <a:latin typeface="Montserrat"/>
                <a:ea typeface="Montserrat"/>
                <a:cs typeface="Montserrat"/>
                <a:sym typeface="Montserrat"/>
                <a:hlinkClick r:id="rId9">
                  <a:extLst>
                    <a:ext uri="{A12FA001-AC4F-418D-AE19-62706E023703}">
                      <ahyp:hlinkClr val="tx"/>
                    </a:ext>
                  </a:extLst>
                </a:hlinkClick>
              </a:rPr>
              <a:t>Emmy Hennings</a:t>
            </a:r>
            <a:r>
              <a:rPr b="1" lang="nl" sz="650">
                <a:solidFill>
                  <a:srgbClr val="434343"/>
                </a:solidFill>
                <a:highlight>
                  <a:srgbClr val="E6B8AF"/>
                </a:highlight>
                <a:latin typeface="Montserrat"/>
                <a:ea typeface="Montserrat"/>
                <a:cs typeface="Montserrat"/>
                <a:sym typeface="Montserrat"/>
              </a:rPr>
              <a:t> </a:t>
            </a:r>
            <a:r>
              <a:rPr lang="nl" sz="650">
                <a:solidFill>
                  <a:srgbClr val="434343"/>
                </a:solidFill>
                <a:highlight>
                  <a:srgbClr val="E6B8AF"/>
                </a:highlight>
                <a:latin typeface="Montserrat"/>
                <a:ea typeface="Montserrat"/>
                <a:cs typeface="Montserrat"/>
                <a:sym typeface="Montserrat"/>
              </a:rPr>
              <a:t>opgericht werd in een café op Spiegelgasse 1 in </a:t>
            </a:r>
            <a:r>
              <a:rPr lang="nl" sz="650">
                <a:solidFill>
                  <a:srgbClr val="434343"/>
                </a:solidFill>
                <a:highlight>
                  <a:srgbClr val="E6B8AF"/>
                </a:highlight>
                <a:uFill>
                  <a:noFill/>
                </a:uFill>
                <a:latin typeface="Montserrat"/>
                <a:ea typeface="Montserrat"/>
                <a:cs typeface="Montserrat"/>
                <a:sym typeface="Montserrat"/>
                <a:hlinkClick r:id="rId10">
                  <a:extLst>
                    <a:ext uri="{A12FA001-AC4F-418D-AE19-62706E023703}">
                      <ahyp:hlinkClr val="tx"/>
                    </a:ext>
                  </a:extLst>
                </a:hlinkClick>
              </a:rPr>
              <a:t>Zürich</a:t>
            </a:r>
            <a:r>
              <a:rPr lang="nl" sz="650">
                <a:solidFill>
                  <a:srgbClr val="434343"/>
                </a:solidFill>
                <a:highlight>
                  <a:srgbClr val="E6B8AF"/>
                </a:highlight>
                <a:latin typeface="Montserrat"/>
                <a:ea typeface="Montserrat"/>
                <a:cs typeface="Montserrat"/>
                <a:sym typeface="Montserrat"/>
              </a:rPr>
              <a:t>. De oprichting van Cabaret Voltaire geldt als beginpunt van het </a:t>
            </a:r>
            <a:r>
              <a:rPr lang="nl" sz="650">
                <a:solidFill>
                  <a:srgbClr val="434343"/>
                </a:solidFill>
                <a:highlight>
                  <a:srgbClr val="E6B8AF"/>
                </a:highlight>
                <a:uFill>
                  <a:noFill/>
                </a:uFill>
                <a:latin typeface="Montserrat"/>
                <a:ea typeface="Montserrat"/>
                <a:cs typeface="Montserrat"/>
                <a:sym typeface="Montserrat"/>
                <a:hlinkClick r:id="rId11">
                  <a:extLst>
                    <a:ext uri="{A12FA001-AC4F-418D-AE19-62706E023703}">
                      <ahyp:hlinkClr val="tx"/>
                    </a:ext>
                  </a:extLst>
                </a:hlinkClick>
              </a:rPr>
              <a:t>dadaïsme</a:t>
            </a:r>
            <a:r>
              <a:rPr lang="nl" sz="650">
                <a:solidFill>
                  <a:srgbClr val="434343"/>
                </a:solidFill>
                <a:highlight>
                  <a:srgbClr val="E6B8AF"/>
                </a:highlight>
                <a:latin typeface="Montserrat"/>
                <a:ea typeface="Montserrat"/>
                <a:cs typeface="Montserrat"/>
                <a:sym typeface="Montserrat"/>
              </a:rPr>
              <a:t>.</a:t>
            </a:r>
            <a:endParaRPr sz="650">
              <a:solidFill>
                <a:srgbClr val="434343"/>
              </a:solidFill>
              <a:highlight>
                <a:srgbClr val="E6B8AF"/>
              </a:highlight>
              <a:latin typeface="Montserrat"/>
              <a:ea typeface="Montserrat"/>
              <a:cs typeface="Montserrat"/>
              <a:sym typeface="Montserrat"/>
            </a:endParaRPr>
          </a:p>
          <a:p>
            <a:pPr indent="0" lvl="0" marL="0" rtl="0" algn="l">
              <a:lnSpc>
                <a:spcPct val="115000"/>
              </a:lnSpc>
              <a:spcBef>
                <a:spcPts val="500"/>
              </a:spcBef>
              <a:spcAft>
                <a:spcPts val="0"/>
              </a:spcAft>
              <a:buNone/>
            </a:pPr>
            <a:r>
              <a:rPr lang="nl" sz="650">
                <a:solidFill>
                  <a:srgbClr val="434343"/>
                </a:solidFill>
                <a:highlight>
                  <a:srgbClr val="E6B8AF"/>
                </a:highlight>
                <a:latin typeface="Montserrat"/>
                <a:ea typeface="Montserrat"/>
                <a:cs typeface="Montserrat"/>
                <a:sym typeface="Montserrat"/>
              </a:rPr>
              <a:t>Het doel van Cabaret Voltaire was, volgens een aankondiging van 2 februari 1916, het opzetten van een centrum voor kunstzinnig amusement en bezoekende artiesten dagelijks de mogelijkheid bieden er muziek te spelen of gedichten voor te dragen. De optredenden van Cabaret Voltaire brachten eerst nog traditioneel werk zoals </a:t>
            </a:r>
            <a:r>
              <a:rPr lang="nl" sz="650">
                <a:solidFill>
                  <a:srgbClr val="434343"/>
                </a:solidFill>
                <a:highlight>
                  <a:srgbClr val="E6B8AF"/>
                </a:highlight>
                <a:uFill>
                  <a:noFill/>
                </a:uFill>
                <a:latin typeface="Montserrat"/>
                <a:ea typeface="Montserrat"/>
                <a:cs typeface="Montserrat"/>
                <a:sym typeface="Montserrat"/>
                <a:hlinkClick r:id="rId12">
                  <a:extLst>
                    <a:ext uri="{A12FA001-AC4F-418D-AE19-62706E023703}">
                      <ahyp:hlinkClr val="tx"/>
                    </a:ext>
                  </a:extLst>
                </a:hlinkClick>
              </a:rPr>
              <a:t>chansons</a:t>
            </a:r>
            <a:r>
              <a:rPr lang="nl" sz="650">
                <a:solidFill>
                  <a:srgbClr val="434343"/>
                </a:solidFill>
                <a:highlight>
                  <a:srgbClr val="E6B8AF"/>
                </a:highlight>
                <a:latin typeface="Montserrat"/>
                <a:ea typeface="Montserrat"/>
                <a:cs typeface="Montserrat"/>
                <a:sym typeface="Montserrat"/>
              </a:rPr>
              <a:t> en gedichten. Toen op 14 maart een </a:t>
            </a:r>
            <a:r>
              <a:rPr i="1" lang="nl" sz="650">
                <a:solidFill>
                  <a:srgbClr val="434343"/>
                </a:solidFill>
                <a:highlight>
                  <a:srgbClr val="E6B8AF"/>
                </a:highlight>
                <a:latin typeface="Montserrat"/>
                <a:ea typeface="Montserrat"/>
                <a:cs typeface="Montserrat"/>
                <a:sym typeface="Montserrat"/>
              </a:rPr>
              <a:t>Franse soiree</a:t>
            </a:r>
            <a:r>
              <a:rPr lang="nl" sz="650">
                <a:solidFill>
                  <a:srgbClr val="434343"/>
                </a:solidFill>
                <a:highlight>
                  <a:srgbClr val="E6B8AF"/>
                </a:highlight>
                <a:latin typeface="Montserrat"/>
                <a:ea typeface="Montserrat"/>
                <a:cs typeface="Montserrat"/>
                <a:sym typeface="Montserrat"/>
              </a:rPr>
              <a:t> werd georganiseerd werd ook een stuk uit </a:t>
            </a:r>
            <a:r>
              <a:rPr lang="nl" sz="650">
                <a:solidFill>
                  <a:srgbClr val="434343"/>
                </a:solidFill>
                <a:highlight>
                  <a:srgbClr val="E6B8AF"/>
                </a:highlight>
                <a:uFill>
                  <a:noFill/>
                </a:uFill>
                <a:latin typeface="Montserrat"/>
                <a:ea typeface="Montserrat"/>
                <a:cs typeface="Montserrat"/>
                <a:sym typeface="Montserrat"/>
                <a:hlinkClick r:id="rId13">
                  <a:extLst>
                    <a:ext uri="{A12FA001-AC4F-418D-AE19-62706E023703}">
                      <ahyp:hlinkClr val="tx"/>
                    </a:ext>
                  </a:extLst>
                </a:hlinkClick>
              </a:rPr>
              <a:t>Ubu Roi</a:t>
            </a:r>
            <a:r>
              <a:rPr lang="nl" sz="650">
                <a:solidFill>
                  <a:srgbClr val="434343"/>
                </a:solidFill>
                <a:highlight>
                  <a:srgbClr val="E6B8AF"/>
                </a:highlight>
                <a:latin typeface="Montserrat"/>
                <a:ea typeface="Montserrat"/>
                <a:cs typeface="Montserrat"/>
                <a:sym typeface="Montserrat"/>
              </a:rPr>
              <a:t> van </a:t>
            </a:r>
            <a:r>
              <a:rPr lang="nl" sz="650">
                <a:solidFill>
                  <a:srgbClr val="434343"/>
                </a:solidFill>
                <a:highlight>
                  <a:srgbClr val="E6B8AF"/>
                </a:highlight>
                <a:uFill>
                  <a:noFill/>
                </a:uFill>
                <a:latin typeface="Montserrat"/>
                <a:ea typeface="Montserrat"/>
                <a:cs typeface="Montserrat"/>
                <a:sym typeface="Montserrat"/>
                <a:hlinkClick r:id="rId14">
                  <a:extLst>
                    <a:ext uri="{A12FA001-AC4F-418D-AE19-62706E023703}">
                      <ahyp:hlinkClr val="tx"/>
                    </a:ext>
                  </a:extLst>
                </a:hlinkClick>
              </a:rPr>
              <a:t>Alfred Jarry</a:t>
            </a:r>
            <a:r>
              <a:rPr lang="nl" sz="650">
                <a:solidFill>
                  <a:srgbClr val="434343"/>
                </a:solidFill>
                <a:highlight>
                  <a:srgbClr val="E6B8AF"/>
                </a:highlight>
                <a:latin typeface="Montserrat"/>
                <a:ea typeface="Montserrat"/>
                <a:cs typeface="Montserrat"/>
                <a:sym typeface="Montserrat"/>
              </a:rPr>
              <a:t> voorgelezen. Dit vormde het begin van meer experimenteel werk. Toen men uiteindelijk besloot een tijdschrift op te richten met de naam </a:t>
            </a:r>
            <a:r>
              <a:rPr b="1" i="1" lang="nl" sz="650">
                <a:solidFill>
                  <a:srgbClr val="434343"/>
                </a:solidFill>
                <a:highlight>
                  <a:srgbClr val="E6B8AF"/>
                </a:highlight>
                <a:latin typeface="Montserrat"/>
                <a:ea typeface="Montserrat"/>
                <a:cs typeface="Montserrat"/>
                <a:sym typeface="Montserrat"/>
              </a:rPr>
              <a:t>Dada</a:t>
            </a:r>
            <a:r>
              <a:rPr lang="nl" sz="650">
                <a:solidFill>
                  <a:srgbClr val="434343"/>
                </a:solidFill>
                <a:highlight>
                  <a:srgbClr val="E6B8AF"/>
                </a:highlight>
                <a:latin typeface="Montserrat"/>
                <a:ea typeface="Montserrat"/>
                <a:cs typeface="Montserrat"/>
                <a:sym typeface="Montserrat"/>
              </a:rPr>
              <a:t> was het dadaïsme geboren, een beweging of </a:t>
            </a:r>
            <a:r>
              <a:rPr b="1" lang="nl" sz="650">
                <a:solidFill>
                  <a:srgbClr val="434343"/>
                </a:solidFill>
                <a:highlight>
                  <a:srgbClr val="E6B8AF"/>
                </a:highlight>
                <a:latin typeface="Montserrat"/>
                <a:ea typeface="Montserrat"/>
                <a:cs typeface="Montserrat"/>
                <a:sym typeface="Montserrat"/>
              </a:rPr>
              <a:t>antikunststroming</a:t>
            </a:r>
            <a:r>
              <a:rPr lang="nl" sz="650">
                <a:solidFill>
                  <a:srgbClr val="434343"/>
                </a:solidFill>
                <a:highlight>
                  <a:srgbClr val="E6B8AF"/>
                </a:highlight>
                <a:latin typeface="Montserrat"/>
                <a:ea typeface="Montserrat"/>
                <a:cs typeface="Montserrat"/>
                <a:sym typeface="Montserrat"/>
              </a:rPr>
              <a:t> genoemd naar een gelijknamig café. </a:t>
            </a:r>
            <a:endParaRPr sz="650">
              <a:solidFill>
                <a:srgbClr val="434343"/>
              </a:solidFill>
              <a:highlight>
                <a:srgbClr val="E6B8AF"/>
              </a:highlight>
              <a:latin typeface="Montserrat"/>
              <a:ea typeface="Montserrat"/>
              <a:cs typeface="Montserrat"/>
              <a:sym typeface="Montserrat"/>
            </a:endParaRPr>
          </a:p>
          <a:p>
            <a:pPr indent="0" lvl="0" marL="0" rtl="0" algn="l">
              <a:lnSpc>
                <a:spcPct val="115000"/>
              </a:lnSpc>
              <a:spcBef>
                <a:spcPts val="500"/>
              </a:spcBef>
              <a:spcAft>
                <a:spcPts val="0"/>
              </a:spcAft>
              <a:buNone/>
            </a:pPr>
            <a:r>
              <a:rPr lang="nl" sz="600">
                <a:solidFill>
                  <a:srgbClr val="434343"/>
                </a:solidFill>
                <a:highlight>
                  <a:srgbClr val="E6B8AF"/>
                </a:highlight>
                <a:latin typeface="Montserrat"/>
                <a:ea typeface="Montserrat"/>
                <a:cs typeface="Montserrat"/>
                <a:sym typeface="Montserrat"/>
              </a:rPr>
              <a:t>Hoewel het historische onderzoek naar de geboorte van dada zich bijna exclusief op de mannelijke leden van het cabaret heeft gefocust, speelden enkele vrouwen onder wie</a:t>
            </a:r>
            <a:r>
              <a:rPr b="1" lang="nl" sz="600">
                <a:solidFill>
                  <a:srgbClr val="434343"/>
                </a:solidFill>
                <a:highlight>
                  <a:srgbClr val="E6B8AF"/>
                </a:highlight>
                <a:latin typeface="Montserrat"/>
                <a:ea typeface="Montserrat"/>
                <a:cs typeface="Montserrat"/>
                <a:sym typeface="Montserrat"/>
              </a:rPr>
              <a:t> Emmy Hennings </a:t>
            </a:r>
            <a:r>
              <a:rPr lang="nl" sz="600">
                <a:solidFill>
                  <a:srgbClr val="434343"/>
                </a:solidFill>
                <a:highlight>
                  <a:srgbClr val="E6B8AF"/>
                </a:highlight>
                <a:latin typeface="Montserrat"/>
                <a:ea typeface="Montserrat"/>
                <a:cs typeface="Montserrat"/>
                <a:sym typeface="Montserrat"/>
              </a:rPr>
              <a:t>een niet te onderschatten rol als zangeres, inspirator en organisator. Volgens Huelsenbeck was het aan Emmy's zangtalent te danken dat het cabaret in eerste instantie aansloeg. En Walter Mehring (1896 - 1981) meende zelfs dat Ball het cabaret oprichtte als Bühne voor zijn vriendin. </a:t>
            </a:r>
            <a:endParaRPr sz="350">
              <a:solidFill>
                <a:srgbClr val="434343"/>
              </a:solidFill>
              <a:highlight>
                <a:srgbClr val="E6B8AF"/>
              </a:highlight>
              <a:latin typeface="Montserrat"/>
              <a:ea typeface="Montserrat"/>
              <a:cs typeface="Montserrat"/>
              <a:sym typeface="Montserrat"/>
            </a:endParaRPr>
          </a:p>
          <a:p>
            <a:pPr indent="0" lvl="0" marL="0" rtl="0" algn="l">
              <a:lnSpc>
                <a:spcPct val="115000"/>
              </a:lnSpc>
              <a:spcBef>
                <a:spcPts val="500"/>
              </a:spcBef>
              <a:spcAft>
                <a:spcPts val="0"/>
              </a:spcAft>
              <a:buNone/>
            </a:pPr>
            <a:r>
              <a:rPr lang="nl" sz="650">
                <a:solidFill>
                  <a:srgbClr val="434343"/>
                </a:solidFill>
                <a:highlight>
                  <a:srgbClr val="E6B8AF"/>
                </a:highlight>
                <a:latin typeface="Montserrat"/>
                <a:ea typeface="Montserrat"/>
                <a:cs typeface="Montserrat"/>
                <a:sym typeface="Montserrat"/>
              </a:rPr>
              <a:t>Het theater werd genoemd naar de 18e-eeuwse Franse filosoof</a:t>
            </a:r>
            <a:r>
              <a:rPr b="1" lang="nl" sz="650">
                <a:solidFill>
                  <a:srgbClr val="434343"/>
                </a:solidFill>
                <a:highlight>
                  <a:srgbClr val="E6B8AF"/>
                </a:highlight>
                <a:latin typeface="Montserrat"/>
                <a:ea typeface="Montserrat"/>
                <a:cs typeface="Montserrat"/>
                <a:sym typeface="Montserrat"/>
              </a:rPr>
              <a:t> </a:t>
            </a:r>
            <a:r>
              <a:rPr b="1" lang="nl" sz="650">
                <a:solidFill>
                  <a:srgbClr val="434343"/>
                </a:solidFill>
                <a:highlight>
                  <a:srgbClr val="E6B8AF"/>
                </a:highlight>
                <a:uFill>
                  <a:noFill/>
                </a:uFill>
                <a:latin typeface="Montserrat"/>
                <a:ea typeface="Montserrat"/>
                <a:cs typeface="Montserrat"/>
                <a:sym typeface="Montserrat"/>
                <a:hlinkClick r:id="rId15">
                  <a:extLst>
                    <a:ext uri="{A12FA001-AC4F-418D-AE19-62706E023703}">
                      <ahyp:hlinkClr val="tx"/>
                    </a:ext>
                  </a:extLst>
                </a:hlinkClick>
              </a:rPr>
              <a:t>Voltaire</a:t>
            </a:r>
            <a:r>
              <a:rPr lang="nl" sz="650">
                <a:solidFill>
                  <a:srgbClr val="434343"/>
                </a:solidFill>
                <a:highlight>
                  <a:srgbClr val="E6B8AF"/>
                </a:highlight>
                <a:latin typeface="Montserrat"/>
                <a:ea typeface="Montserrat"/>
                <a:cs typeface="Montserrat"/>
                <a:sym typeface="Montserrat"/>
              </a:rPr>
              <a:t>, die in zijn boek </a:t>
            </a:r>
            <a:r>
              <a:rPr i="1" lang="nl" sz="650">
                <a:solidFill>
                  <a:srgbClr val="434343"/>
                </a:solidFill>
                <a:highlight>
                  <a:srgbClr val="E6B8AF"/>
                </a:highlight>
                <a:latin typeface="Montserrat"/>
                <a:ea typeface="Montserrat"/>
                <a:cs typeface="Montserrat"/>
                <a:sym typeface="Montserrat"/>
              </a:rPr>
              <a:t>Candide</a:t>
            </a:r>
            <a:r>
              <a:rPr lang="nl" sz="650">
                <a:solidFill>
                  <a:srgbClr val="434343"/>
                </a:solidFill>
                <a:highlight>
                  <a:srgbClr val="E6B8AF"/>
                </a:highlight>
                <a:latin typeface="Montserrat"/>
                <a:ea typeface="Montserrat"/>
                <a:cs typeface="Montserrat"/>
                <a:sym typeface="Montserrat"/>
              </a:rPr>
              <a:t> </a:t>
            </a:r>
            <a:r>
              <a:rPr b="1" lang="nl" sz="650">
                <a:solidFill>
                  <a:srgbClr val="434343"/>
                </a:solidFill>
                <a:highlight>
                  <a:srgbClr val="E6B8AF"/>
                </a:highlight>
                <a:latin typeface="Montserrat"/>
                <a:ea typeface="Montserrat"/>
                <a:cs typeface="Montserrat"/>
                <a:sym typeface="Montserrat"/>
              </a:rPr>
              <a:t>kritiek leverde op de belachelijkheden van zijn tijd.</a:t>
            </a:r>
            <a:r>
              <a:rPr lang="nl" sz="650">
                <a:solidFill>
                  <a:srgbClr val="434343"/>
                </a:solidFill>
                <a:highlight>
                  <a:srgbClr val="E6B8AF"/>
                </a:highlight>
                <a:latin typeface="Montserrat"/>
                <a:ea typeface="Montserrat"/>
                <a:cs typeface="Montserrat"/>
                <a:sym typeface="Montserrat"/>
              </a:rPr>
              <a:t> Het cabaret werd opgericht ter bespotting van de gangbare 'idealen van de cultuur en van de kunst' en was de zogenaamde 'Candide van onze tijd', aldus Hugo Ball in zijn dagboek </a:t>
            </a:r>
            <a:r>
              <a:rPr i="1" lang="nl" sz="650">
                <a:solidFill>
                  <a:srgbClr val="434343"/>
                </a:solidFill>
                <a:highlight>
                  <a:srgbClr val="E6B8AF"/>
                </a:highlight>
                <a:latin typeface="Montserrat"/>
                <a:ea typeface="Montserrat"/>
                <a:cs typeface="Montserrat"/>
                <a:sym typeface="Montserrat"/>
              </a:rPr>
              <a:t>Die Flucht aus der Zeit</a:t>
            </a:r>
            <a:r>
              <a:rPr lang="nl" sz="650">
                <a:solidFill>
                  <a:srgbClr val="434343"/>
                </a:solidFill>
                <a:highlight>
                  <a:srgbClr val="E6B8AF"/>
                </a:highlight>
                <a:latin typeface="Montserrat"/>
                <a:ea typeface="Montserrat"/>
                <a:cs typeface="Montserrat"/>
                <a:sym typeface="Montserrat"/>
              </a:rPr>
              <a:t>.</a:t>
            </a:r>
            <a:endParaRPr sz="650">
              <a:solidFill>
                <a:srgbClr val="434343"/>
              </a:solidFill>
              <a:highlight>
                <a:srgbClr val="E6B8AF"/>
              </a:highlight>
              <a:latin typeface="Montserrat"/>
              <a:ea typeface="Montserrat"/>
              <a:cs typeface="Montserrat"/>
              <a:sym typeface="Montserrat"/>
            </a:endParaRPr>
          </a:p>
          <a:p>
            <a:pPr indent="0" lvl="0" marL="0" rtl="0" algn="l">
              <a:lnSpc>
                <a:spcPct val="115000"/>
              </a:lnSpc>
              <a:spcBef>
                <a:spcPts val="500"/>
              </a:spcBef>
              <a:spcAft>
                <a:spcPts val="0"/>
              </a:spcAft>
              <a:buNone/>
            </a:pPr>
            <a:r>
              <a:rPr lang="nl" sz="650">
                <a:solidFill>
                  <a:srgbClr val="434343"/>
                </a:solidFill>
                <a:highlight>
                  <a:srgbClr val="E6B8AF"/>
                </a:highlight>
                <a:latin typeface="Montserrat"/>
                <a:ea typeface="Montserrat"/>
                <a:cs typeface="Montserrat"/>
                <a:sym typeface="Montserrat"/>
              </a:rPr>
              <a:t>Nadien werden er bizarre voordrachten en eigenaardige shows opgevoerd. Men was dol op onzin en het irrationele en veel leden van de groep (onder wie </a:t>
            </a:r>
            <a:r>
              <a:rPr b="1" lang="nl" sz="650">
                <a:solidFill>
                  <a:srgbClr val="434343"/>
                </a:solidFill>
                <a:highlight>
                  <a:srgbClr val="E6B8AF"/>
                </a:highlight>
                <a:uFill>
                  <a:noFill/>
                </a:uFill>
                <a:latin typeface="Montserrat"/>
                <a:ea typeface="Montserrat"/>
                <a:cs typeface="Montserrat"/>
                <a:sym typeface="Montserrat"/>
                <a:hlinkClick r:id="rId16">
                  <a:extLst>
                    <a:ext uri="{A12FA001-AC4F-418D-AE19-62706E023703}">
                      <ahyp:hlinkClr val="tx"/>
                    </a:ext>
                  </a:extLst>
                </a:hlinkClick>
              </a:rPr>
              <a:t>Marcel Duchamp</a:t>
            </a:r>
            <a:r>
              <a:rPr b="1" lang="nl" sz="650">
                <a:solidFill>
                  <a:srgbClr val="434343"/>
                </a:solidFill>
                <a:highlight>
                  <a:srgbClr val="E6B8AF"/>
                </a:highlight>
                <a:latin typeface="Montserrat"/>
                <a:ea typeface="Montserrat"/>
                <a:cs typeface="Montserrat"/>
                <a:sym typeface="Montserrat"/>
              </a:rPr>
              <a:t>, </a:t>
            </a:r>
            <a:r>
              <a:rPr b="1" lang="nl" sz="650">
                <a:solidFill>
                  <a:srgbClr val="434343"/>
                </a:solidFill>
                <a:highlight>
                  <a:srgbClr val="E6B8AF"/>
                </a:highlight>
                <a:uFill>
                  <a:noFill/>
                </a:uFill>
                <a:latin typeface="Montserrat"/>
                <a:ea typeface="Montserrat"/>
                <a:cs typeface="Montserrat"/>
                <a:sym typeface="Montserrat"/>
                <a:hlinkClick r:id="rId17">
                  <a:extLst>
                    <a:ext uri="{A12FA001-AC4F-418D-AE19-62706E023703}">
                      <ahyp:hlinkClr val="tx"/>
                    </a:ext>
                  </a:extLst>
                </a:hlinkClick>
              </a:rPr>
              <a:t>Jean Arp</a:t>
            </a:r>
            <a:r>
              <a:rPr b="1" lang="nl" sz="650">
                <a:solidFill>
                  <a:srgbClr val="434343"/>
                </a:solidFill>
                <a:highlight>
                  <a:srgbClr val="E6B8AF"/>
                </a:highlight>
                <a:latin typeface="Montserrat"/>
                <a:ea typeface="Montserrat"/>
                <a:cs typeface="Montserrat"/>
                <a:sym typeface="Montserrat"/>
              </a:rPr>
              <a:t> en de dichter </a:t>
            </a:r>
            <a:r>
              <a:rPr b="1" lang="nl" sz="650">
                <a:solidFill>
                  <a:srgbClr val="434343"/>
                </a:solidFill>
                <a:highlight>
                  <a:srgbClr val="E6B8AF"/>
                </a:highlight>
                <a:uFill>
                  <a:noFill/>
                </a:uFill>
                <a:latin typeface="Montserrat"/>
                <a:ea typeface="Montserrat"/>
                <a:cs typeface="Montserrat"/>
                <a:sym typeface="Montserrat"/>
                <a:hlinkClick r:id="rId18">
                  <a:extLst>
                    <a:ext uri="{A12FA001-AC4F-418D-AE19-62706E023703}">
                      <ahyp:hlinkClr val="tx"/>
                    </a:ext>
                  </a:extLst>
                </a:hlinkClick>
              </a:rPr>
              <a:t>Tristan Tzara</a:t>
            </a:r>
            <a:r>
              <a:rPr lang="nl" sz="650">
                <a:solidFill>
                  <a:srgbClr val="434343"/>
                </a:solidFill>
                <a:highlight>
                  <a:srgbClr val="E6B8AF"/>
                </a:highlight>
                <a:latin typeface="Montserrat"/>
                <a:ea typeface="Montserrat"/>
                <a:cs typeface="Montserrat"/>
                <a:sym typeface="Montserrat"/>
              </a:rPr>
              <a:t>) werden later prominente </a:t>
            </a:r>
            <a:r>
              <a:rPr lang="nl" sz="650">
                <a:solidFill>
                  <a:srgbClr val="434343"/>
                </a:solidFill>
                <a:highlight>
                  <a:srgbClr val="E6B8AF"/>
                </a:highlight>
                <a:uFill>
                  <a:noFill/>
                </a:uFill>
                <a:latin typeface="Montserrat"/>
                <a:ea typeface="Montserrat"/>
                <a:cs typeface="Montserrat"/>
                <a:sym typeface="Montserrat"/>
                <a:hlinkClick r:id="rId19">
                  <a:extLst>
                    <a:ext uri="{A12FA001-AC4F-418D-AE19-62706E023703}">
                      <ahyp:hlinkClr val="tx"/>
                    </a:ext>
                  </a:extLst>
                </a:hlinkClick>
              </a:rPr>
              <a:t>surrealisten</a:t>
            </a:r>
            <a:r>
              <a:rPr lang="nl" sz="650">
                <a:solidFill>
                  <a:srgbClr val="434343"/>
                </a:solidFill>
                <a:highlight>
                  <a:srgbClr val="E6B8AF"/>
                </a:highlight>
                <a:latin typeface="Montserrat"/>
                <a:ea typeface="Montserrat"/>
                <a:cs typeface="Montserrat"/>
                <a:sym typeface="Montserrat"/>
              </a:rPr>
              <a:t>.</a:t>
            </a:r>
            <a:endParaRPr sz="650">
              <a:solidFill>
                <a:srgbClr val="434343"/>
              </a:solidFill>
              <a:highlight>
                <a:srgbClr val="E6B8AF"/>
              </a:highlight>
              <a:latin typeface="Montserrat"/>
              <a:ea typeface="Montserrat"/>
              <a:cs typeface="Montserrat"/>
              <a:sym typeface="Montserrat"/>
            </a:endParaRPr>
          </a:p>
          <a:p>
            <a:pPr indent="0" lvl="0" marL="0" rtl="0" algn="l">
              <a:lnSpc>
                <a:spcPct val="115000"/>
              </a:lnSpc>
              <a:spcBef>
                <a:spcPts val="500"/>
              </a:spcBef>
              <a:spcAft>
                <a:spcPts val="0"/>
              </a:spcAft>
              <a:buNone/>
            </a:pPr>
            <a:r>
              <a:t/>
            </a:r>
            <a:endParaRPr sz="1200"/>
          </a:p>
          <a:p>
            <a:pPr indent="0" lvl="0" marL="0" rtl="0" algn="l">
              <a:spcBef>
                <a:spcPts val="0"/>
              </a:spcBef>
              <a:spcAft>
                <a:spcPts val="0"/>
              </a:spcAft>
              <a:buNone/>
            </a:pPr>
            <a:r>
              <a:t/>
            </a:r>
            <a:endParaRPr>
              <a:latin typeface="Source Code Pro"/>
              <a:ea typeface="Source Code Pro"/>
              <a:cs typeface="Source Code Pro"/>
              <a:sym typeface="Source Code Pr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1000"/>
                                        <p:tgtEl>
                                          <p:spTgt spid="1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1000"/>
                                        <p:tgtEl>
                                          <p:spTgt spid="1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