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5143500" cx="9144000"/>
  <p:notesSz cx="6858000" cy="9144000"/>
  <p:embeddedFontLst>
    <p:embeddedFont>
      <p:font typeface="Roboto"/>
      <p:regular r:id="rId52"/>
      <p:bold r:id="rId53"/>
      <p:italic r:id="rId54"/>
      <p:boldItalic r:id="rId55"/>
    </p:embeddedFont>
    <p:embeddedFont>
      <p:font typeface="Montserrat"/>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6.xml"/><Relationship Id="rId55" Type="http://schemas.openxmlformats.org/officeDocument/2006/relationships/font" Target="fonts/Roboto-boldItalic.fntdata"/><Relationship Id="rId10" Type="http://schemas.openxmlformats.org/officeDocument/2006/relationships/slide" Target="slides/slide5.xml"/><Relationship Id="rId54" Type="http://schemas.openxmlformats.org/officeDocument/2006/relationships/font" Target="fonts/Roboto-italic.fntdata"/><Relationship Id="rId13" Type="http://schemas.openxmlformats.org/officeDocument/2006/relationships/slide" Target="slides/slide8.xml"/><Relationship Id="rId57" Type="http://schemas.openxmlformats.org/officeDocument/2006/relationships/font" Target="fonts/Montserrat-bold.fntdata"/><Relationship Id="rId12" Type="http://schemas.openxmlformats.org/officeDocument/2006/relationships/slide" Target="slides/slide7.xml"/><Relationship Id="rId56" Type="http://schemas.openxmlformats.org/officeDocument/2006/relationships/font" Target="fonts/Montserrat-regular.fntdata"/><Relationship Id="rId15" Type="http://schemas.openxmlformats.org/officeDocument/2006/relationships/slide" Target="slides/slide10.xml"/><Relationship Id="rId59" Type="http://schemas.openxmlformats.org/officeDocument/2006/relationships/font" Target="fonts/Montserrat-boldItalic.fntdata"/><Relationship Id="rId14" Type="http://schemas.openxmlformats.org/officeDocument/2006/relationships/slide" Target="slides/slide9.xml"/><Relationship Id="rId58" Type="http://schemas.openxmlformats.org/officeDocument/2006/relationships/font" Target="fonts/Montserra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6f59039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6f5903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c6f59039d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c6f59039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fb67b4ef9a_0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fb67b4ef9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159196d51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159196d51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159196d51_1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159196d51_1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159196d51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0159196d51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159196d51_1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159196d51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159196d51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0159196d51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0159196d51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0159196d51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159196d51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0159196d51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159196d51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159196d51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c6f59039d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c6f5903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159196d51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159196d51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0159196d51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0159196d51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159196d5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0159196d5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0159196d5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0159196d5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0159196d51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0159196d51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0159196d51_1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0159196d51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0159196d51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0159196d51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0159196d51_1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0159196d51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0159196d51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0159196d51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159196d51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0159196d51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0159196d51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0159196d51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0159196d51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0159196d51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0159196d51_1_5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0159196d51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0159196d51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0159196d51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fb67b4ef9a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fb67b4ef9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159196d51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0159196d51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159196d51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0159196d51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0159196d51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0159196d51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0159196d51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0159196d51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0159196d51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0159196d51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0159196d51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0159196d51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0159196d51_1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0159196d51_1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0159196d51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0159196d51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0159196d51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0159196d51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0159196d51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0159196d51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0159196d51_1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0159196d51_1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0159196d51_1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0159196d51_1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0159196d51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0159196d51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0159196d51_1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0159196d51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0159196d51_1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0159196d51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0159196d51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0159196d51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159196d51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0159196d51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0159196d51_1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0159196d51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0159196d51_1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0159196d51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youtube.com/watch?v=fc--Hm8jGoA" TargetMode="Externa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youtube.com/watch?v=aeUar6_mmUI" TargetMode="Externa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youtube.com/watch?v=AXEl1HQXn24" TargetMode="Externa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59.png"/><Relationship Id="rId7"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63.png"/><Relationship Id="rId6" Type="http://schemas.openxmlformats.org/officeDocument/2006/relationships/image" Target="../media/image50.png"/><Relationship Id="rId7"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png"/><Relationship Id="rId4" Type="http://schemas.openxmlformats.org/officeDocument/2006/relationships/image" Target="../media/image60.png"/><Relationship Id="rId5" Type="http://schemas.openxmlformats.org/officeDocument/2006/relationships/image" Target="../media/image67.png"/><Relationship Id="rId6" Type="http://schemas.openxmlformats.org/officeDocument/2006/relationships/image" Target="../media/image74.png"/><Relationship Id="rId7"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8.png"/><Relationship Id="rId4" Type="http://schemas.openxmlformats.org/officeDocument/2006/relationships/image" Target="../media/image62.png"/><Relationship Id="rId5"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1.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t1L9rLP3h3Q" TargetMode="Externa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hyperlink" Target="https://www.carlyeveraert.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riesverhoeven.com/project/ceci-nest-pas/" TargetMode="External"/><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hyperlink" Target="https://vimeo.com/6853190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benjamin-verdonck.be/" TargetMode="External"/><Relationship Id="rId4" Type="http://schemas.openxmlformats.org/officeDocument/2006/relationships/hyperlink" Target="http://www.youtube.com/watch?v=3jnJEeO-VUw" TargetMode="External"/><Relationship Id="rId5"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2834125"/>
            <a:ext cx="8520600" cy="1304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nl">
                <a:solidFill>
                  <a:srgbClr val="B6D7A8"/>
                </a:solidFill>
                <a:latin typeface="Montserrat"/>
                <a:ea typeface="Montserrat"/>
                <a:cs typeface="Montserrat"/>
                <a:sym typeface="Montserrat"/>
              </a:rPr>
              <a:t>2021</a:t>
            </a:r>
            <a:endParaRPr>
              <a:solidFill>
                <a:srgbClr val="B6D7A8"/>
              </a:solidFill>
              <a:latin typeface="Montserrat"/>
              <a:ea typeface="Montserrat"/>
              <a:cs typeface="Montserrat"/>
              <a:sym typeface="Montserrat"/>
            </a:endParaRPr>
          </a:p>
          <a:p>
            <a:pPr indent="0" lvl="0" marL="0" rtl="0" algn="ctr">
              <a:spcBef>
                <a:spcPts val="0"/>
              </a:spcBef>
              <a:spcAft>
                <a:spcPts val="0"/>
              </a:spcAft>
              <a:buNone/>
            </a:pPr>
            <a:r>
              <a:rPr lang="nl" sz="2000">
                <a:solidFill>
                  <a:srgbClr val="B6D7A8"/>
                </a:solidFill>
                <a:latin typeface="Montserrat"/>
                <a:ea typeface="Montserrat"/>
                <a:cs typeface="Montserrat"/>
                <a:sym typeface="Montserrat"/>
              </a:rPr>
              <a:t>Les 1: Wat is scénografie? Een vlugge inkijk!</a:t>
            </a:r>
            <a:endParaRPr sz="2000">
              <a:solidFill>
                <a:srgbClr val="B6D7A8"/>
              </a:solidFill>
              <a:latin typeface="Montserrat"/>
              <a:ea typeface="Montserrat"/>
              <a:cs typeface="Montserrat"/>
              <a:sym typeface="Montserrat"/>
            </a:endParaRPr>
          </a:p>
        </p:txBody>
      </p:sp>
      <p:sp>
        <p:nvSpPr>
          <p:cNvPr id="55" name="Google Shape;55;p13"/>
          <p:cNvSpPr txBox="1"/>
          <p:nvPr/>
        </p:nvSpPr>
        <p:spPr>
          <a:xfrm>
            <a:off x="2157875" y="1068325"/>
            <a:ext cx="551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6" name="Google Shape;56;p13"/>
          <p:cNvSpPr txBox="1"/>
          <p:nvPr/>
        </p:nvSpPr>
        <p:spPr>
          <a:xfrm>
            <a:off x="1655550" y="1931475"/>
            <a:ext cx="54405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nl" sz="5200">
                <a:solidFill>
                  <a:srgbClr val="666666"/>
                </a:solidFill>
                <a:latin typeface="Montserrat"/>
                <a:ea typeface="Montserrat"/>
                <a:cs typeface="Montserrat"/>
                <a:sym typeface="Montserrat"/>
              </a:rPr>
              <a:t>Smuk het stuk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sz="7100"/>
              <a:t>Ruimte</a:t>
            </a:r>
            <a:endParaRPr sz="7100"/>
          </a:p>
          <a:p>
            <a:pPr indent="0" lvl="0" marL="0" rtl="0" algn="ctr">
              <a:spcBef>
                <a:spcPts val="0"/>
              </a:spcBef>
              <a:spcAft>
                <a:spcPts val="0"/>
              </a:spcAft>
              <a:buNone/>
            </a:pPr>
            <a:r>
              <a:rPr lang="nl" sz="4500"/>
              <a:t>Decorontwerp</a:t>
            </a:r>
            <a:endParaRPr sz="4500"/>
          </a:p>
        </p:txBody>
      </p:sp>
      <p:sp>
        <p:nvSpPr>
          <p:cNvPr id="116" name="Google Shape;116;p22"/>
          <p:cNvSpPr txBox="1"/>
          <p:nvPr/>
        </p:nvSpPr>
        <p:spPr>
          <a:xfrm>
            <a:off x="2626350" y="3678975"/>
            <a:ext cx="38913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nl" sz="1000">
                <a:solidFill>
                  <a:srgbClr val="B6D7A8"/>
                </a:solidFill>
                <a:highlight>
                  <a:srgbClr val="F3F3F3"/>
                </a:highlight>
              </a:rPr>
              <a:t> alles wat de omgeving vormt van een toneelstuk</a:t>
            </a:r>
            <a:endParaRPr i="1">
              <a:solidFill>
                <a:srgbClr val="B6D7A8"/>
              </a:solidFill>
              <a:highlight>
                <a:srgbClr val="F3F3F3"/>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nl"/>
              <a:t>Abstraheren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5" name="Shape 125"/>
        <p:cNvGrpSpPr/>
        <p:nvPr/>
      </p:nvGrpSpPr>
      <p:grpSpPr>
        <a:xfrm>
          <a:off x="0" y="0"/>
          <a:ext cx="0" cy="0"/>
          <a:chOff x="0" y="0"/>
          <a:chExt cx="0" cy="0"/>
        </a:xfrm>
      </p:grpSpPr>
      <p:sp>
        <p:nvSpPr>
          <p:cNvPr id="126" name="Google Shape;126;p24"/>
          <p:cNvSpPr txBox="1"/>
          <p:nvPr/>
        </p:nvSpPr>
        <p:spPr>
          <a:xfrm>
            <a:off x="509400" y="261775"/>
            <a:ext cx="590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27" name="Google Shape;127;p24"/>
          <p:cNvPicPr preferRelativeResize="0"/>
          <p:nvPr/>
        </p:nvPicPr>
        <p:blipFill>
          <a:blip r:embed="rId3">
            <a:alphaModFix/>
          </a:blip>
          <a:stretch>
            <a:fillRect/>
          </a:stretch>
        </p:blipFill>
        <p:spPr>
          <a:xfrm>
            <a:off x="347400" y="793150"/>
            <a:ext cx="5240775" cy="3465975"/>
          </a:xfrm>
          <a:prstGeom prst="rect">
            <a:avLst/>
          </a:prstGeom>
          <a:noFill/>
          <a:ln>
            <a:noFill/>
          </a:ln>
        </p:spPr>
      </p:pic>
      <p:sp>
        <p:nvSpPr>
          <p:cNvPr id="128" name="Google Shape;128;p24"/>
          <p:cNvSpPr txBox="1"/>
          <p:nvPr/>
        </p:nvSpPr>
        <p:spPr>
          <a:xfrm>
            <a:off x="198100" y="148575"/>
            <a:ext cx="6558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2300">
                <a:solidFill>
                  <a:srgbClr val="B6D7A8"/>
                </a:solidFill>
                <a:latin typeface="Montserrat"/>
                <a:ea typeface="Montserrat"/>
                <a:cs typeface="Montserrat"/>
                <a:sym typeface="Montserrat"/>
              </a:rPr>
              <a:t>Less is more</a:t>
            </a:r>
            <a:endParaRPr b="1" sz="2300">
              <a:solidFill>
                <a:srgbClr val="B6D7A8"/>
              </a:solidFill>
              <a:latin typeface="Montserrat"/>
              <a:ea typeface="Montserrat"/>
              <a:cs typeface="Montserrat"/>
              <a:sym typeface="Montserrat"/>
            </a:endParaRPr>
          </a:p>
        </p:txBody>
      </p:sp>
      <p:sp>
        <p:nvSpPr>
          <p:cNvPr id="129" name="Google Shape;129;p24"/>
          <p:cNvSpPr txBox="1"/>
          <p:nvPr/>
        </p:nvSpPr>
        <p:spPr>
          <a:xfrm>
            <a:off x="5695350" y="806550"/>
            <a:ext cx="30564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00">
                <a:solidFill>
                  <a:srgbClr val="0C343D"/>
                </a:solidFill>
                <a:latin typeface="Montserrat"/>
                <a:ea typeface="Montserrat"/>
                <a:cs typeface="Montserrat"/>
                <a:sym typeface="Montserrat"/>
              </a:rPr>
              <a:t>Denk in de eerste plaats telkens aan het </a:t>
            </a:r>
            <a:r>
              <a:rPr b="1" lang="nl" sz="1100">
                <a:solidFill>
                  <a:srgbClr val="0C343D"/>
                </a:solidFill>
                <a:latin typeface="Montserrat"/>
                <a:ea typeface="Montserrat"/>
                <a:cs typeface="Montserrat"/>
                <a:sym typeface="Montserrat"/>
              </a:rPr>
              <a:t>belang</a:t>
            </a:r>
            <a:r>
              <a:rPr lang="nl" sz="1100">
                <a:solidFill>
                  <a:srgbClr val="0C343D"/>
                </a:solidFill>
                <a:latin typeface="Montserrat"/>
                <a:ea typeface="Montserrat"/>
                <a:cs typeface="Montserrat"/>
                <a:sym typeface="Montserrat"/>
              </a:rPr>
              <a:t> van jouw </a:t>
            </a:r>
            <a:r>
              <a:rPr b="1" lang="nl" sz="1100">
                <a:solidFill>
                  <a:srgbClr val="0C343D"/>
                </a:solidFill>
                <a:latin typeface="Montserrat"/>
                <a:ea typeface="Montserrat"/>
                <a:cs typeface="Montserrat"/>
                <a:sym typeface="Montserrat"/>
              </a:rPr>
              <a:t>stuk of scène</a:t>
            </a:r>
            <a:r>
              <a:rPr lang="nl" sz="1100">
                <a:solidFill>
                  <a:srgbClr val="0C343D"/>
                </a:solidFill>
                <a:latin typeface="Montserrat"/>
                <a:ea typeface="Montserrat"/>
                <a:cs typeface="Montserrat"/>
                <a:sym typeface="Montserrat"/>
              </a:rPr>
              <a:t>, wat heb je nodig om deze op zijn best tot zijn recht te laten komen? Schrap waar nodig alle overbodige ideeën, je zal merken dat dit in het begin één van de moeilijkste dingen is om leuke ideeën los te laten maar uiteindelijk is minder vaak beter dan te veel.</a:t>
            </a:r>
            <a:endParaRPr sz="1100">
              <a:solidFill>
                <a:srgbClr val="0C343D"/>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3" name="Shape 133"/>
        <p:cNvGrpSpPr/>
        <p:nvPr/>
      </p:nvGrpSpPr>
      <p:grpSpPr>
        <a:xfrm>
          <a:off x="0" y="0"/>
          <a:ext cx="0" cy="0"/>
          <a:chOff x="0" y="0"/>
          <a:chExt cx="0" cy="0"/>
        </a:xfrm>
      </p:grpSpPr>
      <p:pic>
        <p:nvPicPr>
          <p:cNvPr id="134" name="Google Shape;134;p25"/>
          <p:cNvPicPr preferRelativeResize="0"/>
          <p:nvPr/>
        </p:nvPicPr>
        <p:blipFill>
          <a:blip r:embed="rId3">
            <a:alphaModFix/>
          </a:blip>
          <a:stretch>
            <a:fillRect/>
          </a:stretch>
        </p:blipFill>
        <p:spPr>
          <a:xfrm>
            <a:off x="152400" y="152400"/>
            <a:ext cx="7143750" cy="4752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 name="Shape 138"/>
        <p:cNvGrpSpPr/>
        <p:nvPr/>
      </p:nvGrpSpPr>
      <p:grpSpPr>
        <a:xfrm>
          <a:off x="0" y="0"/>
          <a:ext cx="0" cy="0"/>
          <a:chOff x="0" y="0"/>
          <a:chExt cx="0" cy="0"/>
        </a:xfrm>
      </p:grpSpPr>
      <p:sp>
        <p:nvSpPr>
          <p:cNvPr id="139" name="Google Shape;139;p26"/>
          <p:cNvSpPr txBox="1"/>
          <p:nvPr/>
        </p:nvSpPr>
        <p:spPr>
          <a:xfrm>
            <a:off x="5688275" y="3289850"/>
            <a:ext cx="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0" name="Google Shape;140;p26"/>
          <p:cNvPicPr preferRelativeResize="0"/>
          <p:nvPr/>
        </p:nvPicPr>
        <p:blipFill>
          <a:blip r:embed="rId3">
            <a:alphaModFix/>
          </a:blip>
          <a:stretch>
            <a:fillRect/>
          </a:stretch>
        </p:blipFill>
        <p:spPr>
          <a:xfrm>
            <a:off x="166550" y="1503700"/>
            <a:ext cx="5383476" cy="3166751"/>
          </a:xfrm>
          <a:prstGeom prst="rect">
            <a:avLst/>
          </a:prstGeom>
          <a:noFill/>
          <a:ln>
            <a:noFill/>
          </a:ln>
        </p:spPr>
      </p:pic>
      <p:pic>
        <p:nvPicPr>
          <p:cNvPr id="141" name="Google Shape;141;p26"/>
          <p:cNvPicPr preferRelativeResize="0"/>
          <p:nvPr/>
        </p:nvPicPr>
        <p:blipFill>
          <a:blip r:embed="rId4">
            <a:alphaModFix/>
          </a:blip>
          <a:stretch>
            <a:fillRect/>
          </a:stretch>
        </p:blipFill>
        <p:spPr>
          <a:xfrm>
            <a:off x="5688276" y="152400"/>
            <a:ext cx="3303324" cy="2845670"/>
          </a:xfrm>
          <a:prstGeom prst="rect">
            <a:avLst/>
          </a:prstGeom>
          <a:noFill/>
          <a:ln>
            <a:noFill/>
          </a:ln>
        </p:spPr>
      </p:pic>
      <p:sp>
        <p:nvSpPr>
          <p:cNvPr id="142" name="Google Shape;142;p26"/>
          <p:cNvSpPr txBox="1"/>
          <p:nvPr/>
        </p:nvSpPr>
        <p:spPr>
          <a:xfrm>
            <a:off x="191025" y="212250"/>
            <a:ext cx="532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93C47D"/>
                </a:solidFill>
                <a:latin typeface="Montserrat"/>
                <a:ea typeface="Montserrat"/>
                <a:cs typeface="Montserrat"/>
                <a:sym typeface="Montserrat"/>
              </a:rPr>
              <a:t>Realiteit omzetten naar scène</a:t>
            </a:r>
            <a:endParaRPr b="1">
              <a:solidFill>
                <a:srgbClr val="93C47D"/>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6" name="Shape 146"/>
        <p:cNvGrpSpPr/>
        <p:nvPr/>
      </p:nvGrpSpPr>
      <p:grpSpPr>
        <a:xfrm>
          <a:off x="0" y="0"/>
          <a:ext cx="0" cy="0"/>
          <a:chOff x="0" y="0"/>
          <a:chExt cx="0" cy="0"/>
        </a:xfrm>
      </p:grpSpPr>
      <p:pic>
        <p:nvPicPr>
          <p:cNvPr id="147" name="Google Shape;147;p27"/>
          <p:cNvPicPr preferRelativeResize="0"/>
          <p:nvPr/>
        </p:nvPicPr>
        <p:blipFill>
          <a:blip r:embed="rId3">
            <a:alphaModFix/>
          </a:blip>
          <a:stretch>
            <a:fillRect/>
          </a:stretch>
        </p:blipFill>
        <p:spPr>
          <a:xfrm>
            <a:off x="145325" y="766425"/>
            <a:ext cx="5372100" cy="3933825"/>
          </a:xfrm>
          <a:prstGeom prst="rect">
            <a:avLst/>
          </a:prstGeom>
          <a:noFill/>
          <a:ln>
            <a:noFill/>
          </a:ln>
        </p:spPr>
      </p:pic>
      <p:pic>
        <p:nvPicPr>
          <p:cNvPr id="148" name="Google Shape;148;p27"/>
          <p:cNvPicPr preferRelativeResize="0"/>
          <p:nvPr/>
        </p:nvPicPr>
        <p:blipFill>
          <a:blip r:embed="rId4">
            <a:alphaModFix/>
          </a:blip>
          <a:stretch>
            <a:fillRect/>
          </a:stretch>
        </p:blipFill>
        <p:spPr>
          <a:xfrm>
            <a:off x="5676900" y="152400"/>
            <a:ext cx="3314701" cy="2490441"/>
          </a:xfrm>
          <a:prstGeom prst="rect">
            <a:avLst/>
          </a:prstGeom>
          <a:noFill/>
          <a:ln>
            <a:noFill/>
          </a:ln>
        </p:spPr>
      </p:pic>
      <p:pic>
        <p:nvPicPr>
          <p:cNvPr id="149" name="Google Shape;149;p27"/>
          <p:cNvPicPr preferRelativeResize="0"/>
          <p:nvPr/>
        </p:nvPicPr>
        <p:blipFill>
          <a:blip r:embed="rId5">
            <a:alphaModFix/>
          </a:blip>
          <a:stretch>
            <a:fillRect/>
          </a:stretch>
        </p:blipFill>
        <p:spPr>
          <a:xfrm>
            <a:off x="5676900" y="2795241"/>
            <a:ext cx="2857500" cy="1905000"/>
          </a:xfrm>
          <a:prstGeom prst="rect">
            <a:avLst/>
          </a:prstGeom>
          <a:noFill/>
          <a:ln>
            <a:noFill/>
          </a:ln>
        </p:spPr>
      </p:pic>
      <p:sp>
        <p:nvSpPr>
          <p:cNvPr id="150" name="Google Shape;150;p27"/>
          <p:cNvSpPr txBox="1"/>
          <p:nvPr/>
        </p:nvSpPr>
        <p:spPr>
          <a:xfrm>
            <a:off x="169800" y="134425"/>
            <a:ext cx="53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6AA84F"/>
                </a:solidFill>
                <a:latin typeface="Montserrat"/>
                <a:ea typeface="Montserrat"/>
                <a:cs typeface="Montserrat"/>
                <a:sym typeface="Montserrat"/>
              </a:rPr>
              <a:t>projectie</a:t>
            </a:r>
            <a:endParaRPr b="1">
              <a:solidFill>
                <a:srgbClr val="6AA84F"/>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pic>
        <p:nvPicPr>
          <p:cNvPr id="155" name="Google Shape;155;p28"/>
          <p:cNvPicPr preferRelativeResize="0"/>
          <p:nvPr/>
        </p:nvPicPr>
        <p:blipFill>
          <a:blip r:embed="rId3">
            <a:alphaModFix/>
          </a:blip>
          <a:stretch>
            <a:fillRect/>
          </a:stretch>
        </p:blipFill>
        <p:spPr>
          <a:xfrm>
            <a:off x="152400" y="781050"/>
            <a:ext cx="5372100" cy="3581400"/>
          </a:xfrm>
          <a:prstGeom prst="rect">
            <a:avLst/>
          </a:prstGeom>
          <a:noFill/>
          <a:ln>
            <a:noFill/>
          </a:ln>
        </p:spPr>
      </p:pic>
      <p:sp>
        <p:nvSpPr>
          <p:cNvPr id="156" name="Google Shape;156;p28"/>
          <p:cNvSpPr txBox="1"/>
          <p:nvPr/>
        </p:nvSpPr>
        <p:spPr>
          <a:xfrm>
            <a:off x="240550" y="233475"/>
            <a:ext cx="550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93C47D"/>
                </a:solidFill>
                <a:latin typeface="Montserrat"/>
                <a:ea typeface="Montserrat"/>
                <a:cs typeface="Montserrat"/>
                <a:sym typeface="Montserrat"/>
              </a:rPr>
              <a:t>Spelen met de elementen: Zien, horen, ruiken, voelen</a:t>
            </a:r>
            <a:endParaRPr b="1">
              <a:solidFill>
                <a:srgbClr val="93C47D"/>
              </a:solidFill>
              <a:latin typeface="Montserrat"/>
              <a:ea typeface="Montserrat"/>
              <a:cs typeface="Montserrat"/>
              <a:sym typeface="Montserrat"/>
            </a:endParaRPr>
          </a:p>
        </p:txBody>
      </p:sp>
      <p:pic>
        <p:nvPicPr>
          <p:cNvPr id="157" name="Google Shape;157;p28"/>
          <p:cNvPicPr preferRelativeResize="0"/>
          <p:nvPr/>
        </p:nvPicPr>
        <p:blipFill>
          <a:blip r:embed="rId4">
            <a:alphaModFix/>
          </a:blip>
          <a:stretch>
            <a:fillRect/>
          </a:stretch>
        </p:blipFill>
        <p:spPr>
          <a:xfrm>
            <a:off x="5676900" y="786075"/>
            <a:ext cx="3314701" cy="2979109"/>
          </a:xfrm>
          <a:prstGeom prst="rect">
            <a:avLst/>
          </a:prstGeom>
          <a:noFill/>
          <a:ln>
            <a:noFill/>
          </a:ln>
        </p:spPr>
      </p:pic>
      <p:pic>
        <p:nvPicPr>
          <p:cNvPr id="158" name="Google Shape;158;p28"/>
          <p:cNvPicPr preferRelativeResize="0"/>
          <p:nvPr/>
        </p:nvPicPr>
        <p:blipFill>
          <a:blip r:embed="rId5">
            <a:alphaModFix amt="80000"/>
          </a:blip>
          <a:stretch>
            <a:fillRect/>
          </a:stretch>
        </p:blipFill>
        <p:spPr>
          <a:xfrm>
            <a:off x="5050175" y="2947000"/>
            <a:ext cx="2019300" cy="2019300"/>
          </a:xfrm>
          <a:prstGeom prst="rect">
            <a:avLst/>
          </a:prstGeom>
          <a:noFill/>
          <a:ln>
            <a:noFill/>
          </a:ln>
        </p:spPr>
      </p:pic>
      <p:sp>
        <p:nvSpPr>
          <p:cNvPr id="159" name="Google Shape;159;p28"/>
          <p:cNvSpPr txBox="1"/>
          <p:nvPr/>
        </p:nvSpPr>
        <p:spPr>
          <a:xfrm>
            <a:off x="7138650" y="4697775"/>
            <a:ext cx="1655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00">
                <a:solidFill>
                  <a:srgbClr val="0C343D"/>
                </a:solidFill>
                <a:latin typeface="Montserrat"/>
                <a:ea typeface="Montserrat"/>
                <a:cs typeface="Montserrat"/>
                <a:sym typeface="Montserrat"/>
              </a:rPr>
              <a:t>Bert Naumann</a:t>
            </a:r>
            <a:endParaRPr sz="1100">
              <a:solidFill>
                <a:srgbClr val="0C343D"/>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2150850"/>
            <a:ext cx="8520600" cy="149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nl"/>
              <a:t>Decor op locatie</a:t>
            </a:r>
            <a:endParaRPr/>
          </a:p>
          <a:p>
            <a:pPr indent="0" lvl="0" marL="0" rtl="0" algn="ctr">
              <a:spcBef>
                <a:spcPts val="0"/>
              </a:spcBef>
              <a:spcAft>
                <a:spcPts val="0"/>
              </a:spcAft>
              <a:buNone/>
            </a:pPr>
            <a:r>
              <a:t/>
            </a:r>
            <a:endParaRPr sz="1711">
              <a:solidFill>
                <a:srgbClr val="93C47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8"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152400" y="152400"/>
            <a:ext cx="3629025" cy="4838700"/>
          </a:xfrm>
          <a:prstGeom prst="rect">
            <a:avLst/>
          </a:prstGeom>
          <a:noFill/>
          <a:ln>
            <a:noFill/>
          </a:ln>
        </p:spPr>
      </p:pic>
      <p:pic>
        <p:nvPicPr>
          <p:cNvPr id="170" name="Google Shape;170;p30"/>
          <p:cNvPicPr preferRelativeResize="0"/>
          <p:nvPr/>
        </p:nvPicPr>
        <p:blipFill>
          <a:blip r:embed="rId4">
            <a:alphaModFix/>
          </a:blip>
          <a:stretch>
            <a:fillRect/>
          </a:stretch>
        </p:blipFill>
        <p:spPr>
          <a:xfrm>
            <a:off x="3933825" y="152400"/>
            <a:ext cx="2247900" cy="2895600"/>
          </a:xfrm>
          <a:prstGeom prst="rect">
            <a:avLst/>
          </a:prstGeom>
          <a:noFill/>
          <a:ln>
            <a:noFill/>
          </a:ln>
        </p:spPr>
      </p:pic>
      <p:sp>
        <p:nvSpPr>
          <p:cNvPr id="171" name="Google Shape;171;p30"/>
          <p:cNvSpPr txBox="1"/>
          <p:nvPr/>
        </p:nvSpPr>
        <p:spPr>
          <a:xfrm>
            <a:off x="3969050" y="3247400"/>
            <a:ext cx="3969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solidFill>
                  <a:srgbClr val="0C343D"/>
                </a:solidFill>
                <a:latin typeface="Montserrat"/>
                <a:ea typeface="Montserrat"/>
                <a:cs typeface="Montserrat"/>
                <a:sym typeface="Montserrat"/>
              </a:rPr>
              <a:t>Speel met materialen, wek nieuwe indrukken, laat iets ontstaan in een nieuwe ruimte….</a:t>
            </a:r>
            <a:endParaRPr>
              <a:solidFill>
                <a:srgbClr val="0C343D"/>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5" name="Shape 175"/>
        <p:cNvGrpSpPr/>
        <p:nvPr/>
      </p:nvGrpSpPr>
      <p:grpSpPr>
        <a:xfrm>
          <a:off x="0" y="0"/>
          <a:ext cx="0" cy="0"/>
          <a:chOff x="0" y="0"/>
          <a:chExt cx="0" cy="0"/>
        </a:xfrm>
      </p:grpSpPr>
      <p:pic>
        <p:nvPicPr>
          <p:cNvPr id="176" name="Google Shape;176;p31"/>
          <p:cNvPicPr preferRelativeResize="0"/>
          <p:nvPr/>
        </p:nvPicPr>
        <p:blipFill>
          <a:blip r:embed="rId3">
            <a:alphaModFix/>
          </a:blip>
          <a:stretch>
            <a:fillRect/>
          </a:stretch>
        </p:blipFill>
        <p:spPr>
          <a:xfrm>
            <a:off x="152400" y="152400"/>
            <a:ext cx="3629026" cy="4838701"/>
          </a:xfrm>
          <a:prstGeom prst="rect">
            <a:avLst/>
          </a:prstGeom>
          <a:noFill/>
          <a:ln>
            <a:noFill/>
          </a:ln>
        </p:spPr>
      </p:pic>
      <p:pic>
        <p:nvPicPr>
          <p:cNvPr id="177" name="Google Shape;177;p31"/>
          <p:cNvPicPr preferRelativeResize="0"/>
          <p:nvPr/>
        </p:nvPicPr>
        <p:blipFill>
          <a:blip r:embed="rId4">
            <a:alphaModFix/>
          </a:blip>
          <a:stretch>
            <a:fillRect/>
          </a:stretch>
        </p:blipFill>
        <p:spPr>
          <a:xfrm>
            <a:off x="3933826" y="152400"/>
            <a:ext cx="3217999"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nl">
                <a:solidFill>
                  <a:srgbClr val="B6D7A8"/>
                </a:solidFill>
              </a:rPr>
              <a:t>Scénografie</a:t>
            </a:r>
            <a:endParaRPr b="1">
              <a:solidFill>
                <a:srgbClr val="B6D7A8"/>
              </a:solidFill>
            </a:endParaRPr>
          </a:p>
        </p:txBody>
      </p:sp>
      <p:sp>
        <p:nvSpPr>
          <p:cNvPr id="62" name="Google Shape;62;p14"/>
          <p:cNvSpPr txBox="1"/>
          <p:nvPr>
            <p:ph idx="1" type="body"/>
          </p:nvPr>
        </p:nvSpPr>
        <p:spPr>
          <a:xfrm>
            <a:off x="2235700" y="1117100"/>
            <a:ext cx="659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200">
              <a:solidFill>
                <a:srgbClr val="5E6568"/>
              </a:solidFill>
              <a:highlight>
                <a:schemeClr val="lt2"/>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b="1" i="1" lang="nl" sz="1500">
                <a:latin typeface="Montserrat"/>
                <a:ea typeface="Montserrat"/>
                <a:cs typeface="Montserrat"/>
                <a:sym typeface="Montserrat"/>
              </a:rPr>
              <a:t>Scenografie</a:t>
            </a:r>
            <a:r>
              <a:rPr i="1" lang="nl" sz="1500">
                <a:latin typeface="Montserrat"/>
                <a:ea typeface="Montserrat"/>
                <a:cs typeface="Montserrat"/>
                <a:sym typeface="Montserrat"/>
              </a:rPr>
              <a:t> is het ontwerpen van en beslissen over alle onderdelen van een toneelproductie die de scène maken tot wat ze moet zijn om de </a:t>
            </a:r>
            <a:r>
              <a:rPr b="1" i="1" lang="nl" sz="1500">
                <a:latin typeface="Montserrat"/>
                <a:ea typeface="Montserrat"/>
                <a:cs typeface="Montserrat"/>
                <a:sym typeface="Montserrat"/>
              </a:rPr>
              <a:t>correcte sfeer van de voorstelling</a:t>
            </a:r>
            <a:r>
              <a:rPr i="1" lang="nl" sz="1500">
                <a:latin typeface="Montserrat"/>
                <a:ea typeface="Montserrat"/>
                <a:cs typeface="Montserrat"/>
                <a:sym typeface="Montserrat"/>
              </a:rPr>
              <a:t> te bewerkstelligen, dit alles in overleg met de regisseur. De scenografie is het vak van de theatervormgever.</a:t>
            </a:r>
            <a:endParaRPr i="1" sz="1500">
              <a:latin typeface="Montserrat"/>
              <a:ea typeface="Montserrat"/>
              <a:cs typeface="Montserrat"/>
              <a:sym typeface="Montserrat"/>
            </a:endParaRPr>
          </a:p>
          <a:p>
            <a:pPr indent="0" lvl="0" marL="0" rtl="0" algn="l">
              <a:spcBef>
                <a:spcPts val="800"/>
              </a:spcBef>
              <a:spcAft>
                <a:spcPts val="0"/>
              </a:spcAft>
              <a:buClr>
                <a:schemeClr val="dk1"/>
              </a:buClr>
              <a:buSzPts val="1100"/>
              <a:buFont typeface="Arial"/>
              <a:buNone/>
            </a:pPr>
            <a:r>
              <a:rPr i="1" lang="nl" sz="1500">
                <a:latin typeface="Montserrat"/>
                <a:ea typeface="Montserrat"/>
                <a:cs typeface="Montserrat"/>
                <a:sym typeface="Montserrat"/>
              </a:rPr>
              <a:t>Ontwerp en keuze van </a:t>
            </a:r>
            <a:r>
              <a:rPr i="1" lang="nl" sz="1500">
                <a:latin typeface="Montserrat"/>
                <a:ea typeface="Montserrat"/>
                <a:cs typeface="Montserrat"/>
                <a:sym typeface="Montserrat"/>
              </a:rPr>
              <a:t>decorontwerp, belichting,</a:t>
            </a:r>
            <a:r>
              <a:rPr i="1" lang="nl" sz="1500">
                <a:latin typeface="Montserrat"/>
                <a:ea typeface="Montserrat"/>
                <a:cs typeface="Montserrat"/>
                <a:sym typeface="Montserrat"/>
              </a:rPr>
              <a:t> </a:t>
            </a:r>
            <a:r>
              <a:rPr i="1" lang="nl" sz="1500">
                <a:latin typeface="Montserrat"/>
                <a:ea typeface="Montserrat"/>
                <a:cs typeface="Montserrat"/>
                <a:sym typeface="Montserrat"/>
              </a:rPr>
              <a:t>kostumering, </a:t>
            </a:r>
            <a:r>
              <a:rPr i="1" lang="nl" sz="1500">
                <a:latin typeface="Montserrat"/>
                <a:ea typeface="Montserrat"/>
                <a:cs typeface="Montserrat"/>
                <a:sym typeface="Montserrat"/>
              </a:rPr>
              <a:t>rekwisieten en achtergrondgeluid behoren tot de uitgebreide verantwoordelijkheden van de scenograaf. </a:t>
            </a:r>
            <a:endParaRPr i="1" sz="1500">
              <a:latin typeface="Montserrat"/>
              <a:ea typeface="Montserrat"/>
              <a:cs typeface="Montserrat"/>
              <a:sym typeface="Montserrat"/>
            </a:endParaRPr>
          </a:p>
          <a:p>
            <a:pPr indent="0" lvl="0" marL="0" rtl="0" algn="l">
              <a:spcBef>
                <a:spcPts val="800"/>
              </a:spcBef>
              <a:spcAft>
                <a:spcPts val="1200"/>
              </a:spcAft>
              <a:buNone/>
            </a:pPr>
            <a:r>
              <a:t/>
            </a:r>
            <a:endParaRPr sz="1200">
              <a:solidFill>
                <a:srgbClr val="5E6568"/>
              </a:solidFill>
              <a:highlight>
                <a:schemeClr val="lt2"/>
              </a:highlight>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152400" y="152400"/>
            <a:ext cx="4762500" cy="3457575"/>
          </a:xfrm>
          <a:prstGeom prst="rect">
            <a:avLst/>
          </a:prstGeom>
          <a:noFill/>
          <a:ln>
            <a:noFill/>
          </a:ln>
        </p:spPr>
      </p:pic>
      <p:pic>
        <p:nvPicPr>
          <p:cNvPr id="183" name="Google Shape;183;p32"/>
          <p:cNvPicPr preferRelativeResize="0"/>
          <p:nvPr/>
        </p:nvPicPr>
        <p:blipFill>
          <a:blip r:embed="rId4">
            <a:alphaModFix/>
          </a:blip>
          <a:stretch>
            <a:fillRect/>
          </a:stretch>
        </p:blipFill>
        <p:spPr>
          <a:xfrm>
            <a:off x="5010150" y="152400"/>
            <a:ext cx="2305050" cy="3457575"/>
          </a:xfrm>
          <a:prstGeom prst="rect">
            <a:avLst/>
          </a:prstGeom>
          <a:noFill/>
          <a:ln>
            <a:noFill/>
          </a:ln>
        </p:spPr>
      </p:pic>
      <p:pic>
        <p:nvPicPr>
          <p:cNvPr id="184" name="Google Shape;184;p32"/>
          <p:cNvPicPr preferRelativeResize="0"/>
          <p:nvPr/>
        </p:nvPicPr>
        <p:blipFill>
          <a:blip r:embed="rId5">
            <a:alphaModFix amt="70000"/>
          </a:blip>
          <a:stretch>
            <a:fillRect/>
          </a:stretch>
        </p:blipFill>
        <p:spPr>
          <a:xfrm>
            <a:off x="4122586" y="2675975"/>
            <a:ext cx="4080175" cy="2495825"/>
          </a:xfrm>
          <a:prstGeom prst="rect">
            <a:avLst/>
          </a:prstGeom>
          <a:noFill/>
          <a:ln>
            <a:noFill/>
          </a:ln>
        </p:spPr>
      </p:pic>
      <p:sp>
        <p:nvSpPr>
          <p:cNvPr id="185" name="Google Shape;185;p32"/>
          <p:cNvSpPr txBox="1"/>
          <p:nvPr/>
        </p:nvSpPr>
        <p:spPr>
          <a:xfrm>
            <a:off x="1270800" y="3671900"/>
            <a:ext cx="25257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00">
                <a:solidFill>
                  <a:srgbClr val="0C343D"/>
                </a:solidFill>
                <a:latin typeface="Montserrat"/>
                <a:ea typeface="Montserrat"/>
                <a:cs typeface="Montserrat"/>
                <a:sym typeface="Montserrat"/>
              </a:rPr>
              <a:t>Via digitale wegen kun je ruimtes doen leven, ook met acteurs kun je kiezen om dit in film te tonen ergens in een openbare ruimte, de manier van presentatie kan hier zeer bepalend zijn hoe je werk overkomt op het publiek</a:t>
            </a:r>
            <a:endParaRPr sz="1100">
              <a:solidFill>
                <a:srgbClr val="0C343D"/>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9" name="Shape 189"/>
        <p:cNvGrpSpPr/>
        <p:nvPr/>
      </p:nvGrpSpPr>
      <p:grpSpPr>
        <a:xfrm>
          <a:off x="0" y="0"/>
          <a:ext cx="0" cy="0"/>
          <a:chOff x="0" y="0"/>
          <a:chExt cx="0" cy="0"/>
        </a:xfrm>
      </p:grpSpPr>
      <p:pic>
        <p:nvPicPr>
          <p:cNvPr id="190" name="Google Shape;190;p33"/>
          <p:cNvPicPr preferRelativeResize="0"/>
          <p:nvPr/>
        </p:nvPicPr>
        <p:blipFill>
          <a:blip r:embed="rId3">
            <a:alphaModFix/>
          </a:blip>
          <a:stretch>
            <a:fillRect/>
          </a:stretch>
        </p:blipFill>
        <p:spPr>
          <a:xfrm>
            <a:off x="145325" y="477850"/>
            <a:ext cx="2619375" cy="1743075"/>
          </a:xfrm>
          <a:prstGeom prst="rect">
            <a:avLst/>
          </a:prstGeom>
          <a:noFill/>
          <a:ln>
            <a:noFill/>
          </a:ln>
        </p:spPr>
      </p:pic>
      <p:pic>
        <p:nvPicPr>
          <p:cNvPr id="191" name="Google Shape;191;p33"/>
          <p:cNvPicPr preferRelativeResize="0"/>
          <p:nvPr/>
        </p:nvPicPr>
        <p:blipFill>
          <a:blip r:embed="rId4">
            <a:alphaModFix/>
          </a:blip>
          <a:stretch>
            <a:fillRect/>
          </a:stretch>
        </p:blipFill>
        <p:spPr>
          <a:xfrm>
            <a:off x="180700" y="2785400"/>
            <a:ext cx="2619375" cy="1743075"/>
          </a:xfrm>
          <a:prstGeom prst="rect">
            <a:avLst/>
          </a:prstGeom>
          <a:noFill/>
          <a:ln>
            <a:noFill/>
          </a:ln>
        </p:spPr>
      </p:pic>
      <p:pic>
        <p:nvPicPr>
          <p:cNvPr id="192" name="Google Shape;192;p33"/>
          <p:cNvPicPr preferRelativeResize="0"/>
          <p:nvPr/>
        </p:nvPicPr>
        <p:blipFill>
          <a:blip r:embed="rId5">
            <a:alphaModFix/>
          </a:blip>
          <a:stretch>
            <a:fillRect/>
          </a:stretch>
        </p:blipFill>
        <p:spPr>
          <a:xfrm>
            <a:off x="2888800" y="477850"/>
            <a:ext cx="6067425" cy="40506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6" name="Shape 196"/>
        <p:cNvGrpSpPr/>
        <p:nvPr/>
      </p:nvGrpSpPr>
      <p:grpSpPr>
        <a:xfrm>
          <a:off x="0" y="0"/>
          <a:ext cx="0" cy="0"/>
          <a:chOff x="0" y="0"/>
          <a:chExt cx="0" cy="0"/>
        </a:xfrm>
      </p:grpSpPr>
      <p:sp>
        <p:nvSpPr>
          <p:cNvPr id="197" name="Google Shape;197;p34"/>
          <p:cNvSpPr txBox="1"/>
          <p:nvPr/>
        </p:nvSpPr>
        <p:spPr>
          <a:xfrm>
            <a:off x="152400" y="530625"/>
            <a:ext cx="7707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800">
                <a:solidFill>
                  <a:srgbClr val="93C47D"/>
                </a:solidFill>
                <a:latin typeface="Montserrat"/>
                <a:ea typeface="Montserrat"/>
                <a:cs typeface="Montserrat"/>
                <a:sym typeface="Montserrat"/>
              </a:rPr>
              <a:t>Locatie als hoofdspeler</a:t>
            </a:r>
            <a:endParaRPr b="1" sz="1800">
              <a:solidFill>
                <a:srgbClr val="93C47D"/>
              </a:solidFill>
              <a:latin typeface="Montserrat"/>
              <a:ea typeface="Montserrat"/>
              <a:cs typeface="Montserrat"/>
              <a:sym typeface="Montserrat"/>
            </a:endParaRPr>
          </a:p>
        </p:txBody>
      </p:sp>
      <p:pic>
        <p:nvPicPr>
          <p:cNvPr descr="Het was het weekje wel voor Dominique Van Malder​... Onze filmreporters volgden Dompi achter de schermen bij CHASSE PATATE van Studio ORKA vzw​ en BUKO van Abattoir Fermé (official)​. Beeld en geluid: Kim Snauwaert​; montage Dina Dooreman." id="198" name="Google Shape;198;p34" title="Dominique Van Malder achter de schermen">
            <a:hlinkClick r:id="rId3"/>
          </p:cNvPr>
          <p:cNvPicPr preferRelativeResize="0"/>
          <p:nvPr/>
        </p:nvPicPr>
        <p:blipFill>
          <a:blip r:embed="rId4">
            <a:alphaModFix/>
          </a:blip>
          <a:stretch>
            <a:fillRect/>
          </a:stretch>
        </p:blipFill>
        <p:spPr>
          <a:xfrm>
            <a:off x="3300775" y="923750"/>
            <a:ext cx="5060350" cy="3795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2" name="Shape 202"/>
        <p:cNvGrpSpPr/>
        <p:nvPr/>
      </p:nvGrpSpPr>
      <p:grpSpPr>
        <a:xfrm>
          <a:off x="0" y="0"/>
          <a:ext cx="0" cy="0"/>
          <a:chOff x="0" y="0"/>
          <a:chExt cx="0" cy="0"/>
        </a:xfrm>
      </p:grpSpPr>
      <p:pic>
        <p:nvPicPr>
          <p:cNvPr id="203" name="Google Shape;203;p35" title="INUK trailer">
            <a:hlinkClick r:id="rId3"/>
          </p:cNvPr>
          <p:cNvPicPr preferRelativeResize="0"/>
          <p:nvPr/>
        </p:nvPicPr>
        <p:blipFill>
          <a:blip r:embed="rId4">
            <a:alphaModFix/>
          </a:blip>
          <a:stretch>
            <a:fillRect/>
          </a:stretch>
        </p:blipFill>
        <p:spPr>
          <a:xfrm>
            <a:off x="152400" y="-36325"/>
            <a:ext cx="6906450" cy="517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7" name="Shape 207"/>
        <p:cNvGrpSpPr/>
        <p:nvPr/>
      </p:nvGrpSpPr>
      <p:grpSpPr>
        <a:xfrm>
          <a:off x="0" y="0"/>
          <a:ext cx="0" cy="0"/>
          <a:chOff x="0" y="0"/>
          <a:chExt cx="0" cy="0"/>
        </a:xfrm>
      </p:grpSpPr>
      <p:pic>
        <p:nvPicPr>
          <p:cNvPr descr="Acteur Dominique Van Malder zal komende zomer te zien zijn in Genk met de familievoorstelling Duikvlucht. Het Gentse Studio Orka heeft in Genk zijn tweede thuis gevonden en strijkt neer op een locatie aan het kanaal voor de knaller van de zomer. Vorig jaar speelde deze voorstelling enkel op de Zomer van Antwerpen, een maand lang, voor volle tribunes." id="208" name="Google Shape;208;p36" title="Familievoorstelling 'Duikvlucht'">
            <a:hlinkClick r:id="rId3"/>
          </p:cNvPr>
          <p:cNvPicPr preferRelativeResize="0"/>
          <p:nvPr/>
        </p:nvPicPr>
        <p:blipFill>
          <a:blip r:embed="rId4">
            <a:alphaModFix/>
          </a:blip>
          <a:stretch>
            <a:fillRect/>
          </a:stretch>
        </p:blipFill>
        <p:spPr>
          <a:xfrm>
            <a:off x="152400" y="152400"/>
            <a:ext cx="6475576" cy="4856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311700" y="2150850"/>
            <a:ext cx="8520600" cy="149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nl"/>
              <a:t>Decor als spelelement</a:t>
            </a:r>
            <a:endParaRPr/>
          </a:p>
          <a:p>
            <a:pPr indent="0" lvl="0" marL="0" rtl="0" algn="ctr">
              <a:spcBef>
                <a:spcPts val="0"/>
              </a:spcBef>
              <a:spcAft>
                <a:spcPts val="0"/>
              </a:spcAft>
              <a:buNone/>
            </a:pPr>
            <a:r>
              <a:t/>
            </a:r>
            <a:endParaRPr sz="1711">
              <a:solidFill>
                <a:srgbClr val="93C47D"/>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7" name="Shape 217"/>
        <p:cNvGrpSpPr/>
        <p:nvPr/>
      </p:nvGrpSpPr>
      <p:grpSpPr>
        <a:xfrm>
          <a:off x="0" y="0"/>
          <a:ext cx="0" cy="0"/>
          <a:chOff x="0" y="0"/>
          <a:chExt cx="0" cy="0"/>
        </a:xfrm>
      </p:grpSpPr>
      <p:pic>
        <p:nvPicPr>
          <p:cNvPr id="218" name="Google Shape;218;p38"/>
          <p:cNvPicPr preferRelativeResize="0"/>
          <p:nvPr/>
        </p:nvPicPr>
        <p:blipFill>
          <a:blip r:embed="rId3">
            <a:alphaModFix/>
          </a:blip>
          <a:stretch>
            <a:fillRect/>
          </a:stretch>
        </p:blipFill>
        <p:spPr>
          <a:xfrm>
            <a:off x="152400" y="152400"/>
            <a:ext cx="3677800" cy="2302625"/>
          </a:xfrm>
          <a:prstGeom prst="rect">
            <a:avLst/>
          </a:prstGeom>
          <a:noFill/>
          <a:ln>
            <a:noFill/>
          </a:ln>
        </p:spPr>
      </p:pic>
      <p:pic>
        <p:nvPicPr>
          <p:cNvPr id="219" name="Google Shape;219;p38"/>
          <p:cNvPicPr preferRelativeResize="0"/>
          <p:nvPr/>
        </p:nvPicPr>
        <p:blipFill>
          <a:blip r:embed="rId4">
            <a:alphaModFix/>
          </a:blip>
          <a:stretch>
            <a:fillRect/>
          </a:stretch>
        </p:blipFill>
        <p:spPr>
          <a:xfrm>
            <a:off x="4077850" y="1512900"/>
            <a:ext cx="4305300" cy="3221341"/>
          </a:xfrm>
          <a:prstGeom prst="rect">
            <a:avLst/>
          </a:prstGeom>
          <a:noFill/>
          <a:ln>
            <a:noFill/>
          </a:ln>
        </p:spPr>
      </p:pic>
      <p:pic>
        <p:nvPicPr>
          <p:cNvPr id="220" name="Google Shape;220;p38"/>
          <p:cNvPicPr preferRelativeResize="0"/>
          <p:nvPr/>
        </p:nvPicPr>
        <p:blipFill>
          <a:blip r:embed="rId5">
            <a:alphaModFix/>
          </a:blip>
          <a:stretch>
            <a:fillRect/>
          </a:stretch>
        </p:blipFill>
        <p:spPr>
          <a:xfrm>
            <a:off x="152400" y="2571750"/>
            <a:ext cx="3560050" cy="2373375"/>
          </a:xfrm>
          <a:prstGeom prst="rect">
            <a:avLst/>
          </a:prstGeom>
          <a:noFill/>
          <a:ln>
            <a:noFill/>
          </a:ln>
        </p:spPr>
      </p:pic>
      <p:sp>
        <p:nvSpPr>
          <p:cNvPr id="221" name="Google Shape;221;p38"/>
          <p:cNvSpPr txBox="1"/>
          <p:nvPr/>
        </p:nvSpPr>
        <p:spPr>
          <a:xfrm>
            <a:off x="4089325" y="162725"/>
            <a:ext cx="4245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solidFill>
                  <a:srgbClr val="0C343D"/>
                </a:solidFill>
                <a:highlight>
                  <a:schemeClr val="lt2"/>
                </a:highlight>
                <a:latin typeface="Montserrat"/>
                <a:ea typeface="Montserrat"/>
                <a:cs typeface="Montserrat"/>
                <a:sym typeface="Montserrat"/>
              </a:rPr>
              <a:t>Lakens, linten, attributen uit huis…. alles kan dienen tot versterking van het spel. Het kan ook leuk zijn om materialen te gebruiken die lichtdoorlatend zijn, zo creeër je mooie effecten.</a:t>
            </a:r>
            <a:endParaRPr>
              <a:solidFill>
                <a:srgbClr val="0C343D"/>
              </a:solidFill>
              <a:highlight>
                <a:schemeClr val="lt2"/>
              </a:highlight>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9"/>
          <p:cNvSpPr txBox="1"/>
          <p:nvPr/>
        </p:nvSpPr>
        <p:spPr>
          <a:xfrm>
            <a:off x="2249850" y="523550"/>
            <a:ext cx="4422000" cy="2560800"/>
          </a:xfrm>
          <a:prstGeom prst="rect">
            <a:avLst/>
          </a:prstGeom>
          <a:noFill/>
          <a:ln>
            <a:noFill/>
          </a:ln>
        </p:spPr>
        <p:txBody>
          <a:bodyPr anchorCtr="0" anchor="t" bIns="91425" lIns="91425" spcFirstLastPara="1" rIns="91425" wrap="square" tIns="91425">
            <a:spAutoFit/>
          </a:bodyPr>
          <a:lstStyle/>
          <a:p>
            <a:pPr indent="0" lvl="0" marL="0" rtl="0" algn="ctr">
              <a:lnSpc>
                <a:spcPct val="218181"/>
              </a:lnSpc>
              <a:spcBef>
                <a:spcPts val="0"/>
              </a:spcBef>
              <a:spcAft>
                <a:spcPts val="0"/>
              </a:spcAft>
              <a:buNone/>
            </a:pPr>
            <a:r>
              <a:t/>
            </a:r>
            <a:endParaRPr b="1" i="1" sz="1550">
              <a:solidFill>
                <a:srgbClr val="333333"/>
              </a:solidFill>
              <a:highlight>
                <a:schemeClr val="lt2"/>
              </a:highlight>
              <a:latin typeface="Montserrat"/>
              <a:ea typeface="Montserrat"/>
              <a:cs typeface="Montserrat"/>
              <a:sym typeface="Montserrat"/>
            </a:endParaRPr>
          </a:p>
          <a:p>
            <a:pPr indent="0" lvl="0" marL="0" rtl="0" algn="ctr">
              <a:lnSpc>
                <a:spcPct val="218181"/>
              </a:lnSpc>
              <a:spcBef>
                <a:spcPts val="2100"/>
              </a:spcBef>
              <a:spcAft>
                <a:spcPts val="0"/>
              </a:spcAft>
              <a:buNone/>
            </a:pPr>
            <a:r>
              <a:rPr b="1" i="1" lang="nl" sz="1350">
                <a:solidFill>
                  <a:srgbClr val="333333"/>
                </a:solidFill>
                <a:highlight>
                  <a:srgbClr val="FFFFFF"/>
                </a:highlight>
                <a:latin typeface="Montserrat"/>
                <a:ea typeface="Montserrat"/>
                <a:cs typeface="Montserrat"/>
                <a:sym typeface="Montserrat"/>
              </a:rPr>
              <a:t>“Scenografie bevestigt niet, maar stelt vragen.”</a:t>
            </a:r>
            <a:endParaRPr b="1" i="1" sz="155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2100"/>
              </a:spcBef>
              <a:spcAft>
                <a:spcPts val="0"/>
              </a:spcAft>
              <a:buNone/>
            </a:pPr>
            <a:r>
              <a:t/>
            </a:r>
            <a:endParaRPr i="1" sz="11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0" name="Shape 230"/>
        <p:cNvGrpSpPr/>
        <p:nvPr/>
      </p:nvGrpSpPr>
      <p:grpSpPr>
        <a:xfrm>
          <a:off x="0" y="0"/>
          <a:ext cx="0" cy="0"/>
          <a:chOff x="0" y="0"/>
          <a:chExt cx="0" cy="0"/>
        </a:xfrm>
      </p:grpSpPr>
      <p:sp>
        <p:nvSpPr>
          <p:cNvPr id="231" name="Google Shape;231;p4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nl" sz="3800">
                <a:solidFill>
                  <a:srgbClr val="000000"/>
                </a:solidFill>
              </a:rPr>
              <a:t>Interpretaties van een bos</a:t>
            </a:r>
            <a:endParaRPr b="1" sz="3800">
              <a:solidFill>
                <a:srgbClr val="000000"/>
              </a:solidFill>
            </a:endParaRPr>
          </a:p>
        </p:txBody>
      </p:sp>
      <p:pic>
        <p:nvPicPr>
          <p:cNvPr id="232" name="Google Shape;232;p40"/>
          <p:cNvPicPr preferRelativeResize="0"/>
          <p:nvPr/>
        </p:nvPicPr>
        <p:blipFill>
          <a:blip r:embed="rId3">
            <a:alphaModFix amt="20000"/>
          </a:blip>
          <a:stretch>
            <a:fillRect/>
          </a:stretch>
        </p:blipFill>
        <p:spPr>
          <a:xfrm>
            <a:off x="1064838" y="246075"/>
            <a:ext cx="7014326" cy="4651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3">
            <a:alphaModFix/>
          </a:blip>
          <a:stretch>
            <a:fillRect/>
          </a:stretch>
        </p:blipFill>
        <p:spPr>
          <a:xfrm>
            <a:off x="341175" y="67575"/>
            <a:ext cx="4052126" cy="2988800"/>
          </a:xfrm>
          <a:prstGeom prst="rect">
            <a:avLst/>
          </a:prstGeom>
          <a:noFill/>
          <a:ln>
            <a:noFill/>
          </a:ln>
        </p:spPr>
      </p:pic>
      <p:pic>
        <p:nvPicPr>
          <p:cNvPr id="238" name="Google Shape;238;p41"/>
          <p:cNvPicPr preferRelativeResize="0"/>
          <p:nvPr/>
        </p:nvPicPr>
        <p:blipFill>
          <a:blip r:embed="rId4">
            <a:alphaModFix/>
          </a:blip>
          <a:stretch>
            <a:fillRect/>
          </a:stretch>
        </p:blipFill>
        <p:spPr>
          <a:xfrm>
            <a:off x="6664600" y="120950"/>
            <a:ext cx="1916650" cy="1916650"/>
          </a:xfrm>
          <a:prstGeom prst="rect">
            <a:avLst/>
          </a:prstGeom>
          <a:noFill/>
          <a:ln>
            <a:noFill/>
          </a:ln>
        </p:spPr>
      </p:pic>
      <p:pic>
        <p:nvPicPr>
          <p:cNvPr id="239" name="Google Shape;239;p41"/>
          <p:cNvPicPr preferRelativeResize="0"/>
          <p:nvPr/>
        </p:nvPicPr>
        <p:blipFill>
          <a:blip r:embed="rId5">
            <a:alphaModFix/>
          </a:blip>
          <a:stretch>
            <a:fillRect/>
          </a:stretch>
        </p:blipFill>
        <p:spPr>
          <a:xfrm>
            <a:off x="341175" y="3208775"/>
            <a:ext cx="2173150" cy="1708325"/>
          </a:xfrm>
          <a:prstGeom prst="rect">
            <a:avLst/>
          </a:prstGeom>
          <a:noFill/>
          <a:ln>
            <a:noFill/>
          </a:ln>
        </p:spPr>
      </p:pic>
      <p:pic>
        <p:nvPicPr>
          <p:cNvPr id="240" name="Google Shape;240;p41"/>
          <p:cNvPicPr preferRelativeResize="0"/>
          <p:nvPr/>
        </p:nvPicPr>
        <p:blipFill>
          <a:blip r:embed="rId6">
            <a:alphaModFix/>
          </a:blip>
          <a:stretch>
            <a:fillRect/>
          </a:stretch>
        </p:blipFill>
        <p:spPr>
          <a:xfrm>
            <a:off x="2684975" y="3208775"/>
            <a:ext cx="1708325" cy="1708325"/>
          </a:xfrm>
          <a:prstGeom prst="rect">
            <a:avLst/>
          </a:prstGeom>
          <a:noFill/>
          <a:ln>
            <a:noFill/>
          </a:ln>
        </p:spPr>
      </p:pic>
      <p:pic>
        <p:nvPicPr>
          <p:cNvPr id="241" name="Google Shape;241;p41"/>
          <p:cNvPicPr preferRelativeResize="0"/>
          <p:nvPr/>
        </p:nvPicPr>
        <p:blipFill>
          <a:blip r:embed="rId7">
            <a:alphaModFix/>
          </a:blip>
          <a:stretch>
            <a:fillRect/>
          </a:stretch>
        </p:blipFill>
        <p:spPr>
          <a:xfrm>
            <a:off x="4572000" y="1542351"/>
            <a:ext cx="3697900" cy="3448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latin typeface="Montserrat"/>
                <a:ea typeface="Montserrat"/>
                <a:cs typeface="Montserrat"/>
                <a:sym typeface="Montserrat"/>
              </a:rPr>
              <a:t>De scenograaf</a:t>
            </a:r>
            <a:endParaRPr>
              <a:latin typeface="Montserrat"/>
              <a:ea typeface="Montserrat"/>
              <a:cs typeface="Montserrat"/>
              <a:sym typeface="Montserrat"/>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t/>
            </a:r>
            <a:endParaRPr sz="1100">
              <a:solidFill>
                <a:srgbClr val="0C343D"/>
              </a:solidFill>
              <a:highlight>
                <a:schemeClr val="lt2"/>
              </a:highlight>
              <a:latin typeface="Montserrat"/>
              <a:ea typeface="Montserrat"/>
              <a:cs typeface="Montserrat"/>
              <a:sym typeface="Montserrat"/>
            </a:endParaRPr>
          </a:p>
          <a:p>
            <a:pPr indent="0" lvl="0" marL="0" rtl="0" algn="l">
              <a:lnSpc>
                <a:spcPct val="218181"/>
              </a:lnSpc>
              <a:spcBef>
                <a:spcPts val="0"/>
              </a:spcBef>
              <a:spcAft>
                <a:spcPts val="0"/>
              </a:spcAft>
              <a:buClr>
                <a:schemeClr val="dk1"/>
              </a:buClr>
              <a:buSzPct val="63323"/>
              <a:buFont typeface="Arial"/>
              <a:buNone/>
            </a:pPr>
            <a:r>
              <a:rPr b="1" i="1" lang="nl" sz="1737">
                <a:solidFill>
                  <a:srgbClr val="0C343D"/>
                </a:solidFill>
                <a:highlight>
                  <a:schemeClr val="lt2"/>
                </a:highlight>
                <a:latin typeface="Montserrat"/>
                <a:ea typeface="Montserrat"/>
                <a:cs typeface="Montserrat"/>
                <a:sym typeface="Montserrat"/>
              </a:rPr>
              <a:t>Scenografie lijkt nergens op, maar stelt iets voor en ontvouwt zich.</a:t>
            </a:r>
            <a:endParaRPr b="1" i="1" sz="1737">
              <a:solidFill>
                <a:srgbClr val="0C343D"/>
              </a:solidFill>
              <a:highlight>
                <a:schemeClr val="lt2"/>
              </a:highlight>
              <a:latin typeface="Montserrat"/>
              <a:ea typeface="Montserrat"/>
              <a:cs typeface="Montserrat"/>
              <a:sym typeface="Montserrat"/>
            </a:endParaRPr>
          </a:p>
          <a:p>
            <a:pPr indent="0" lvl="0" marL="0" rtl="0" algn="l">
              <a:lnSpc>
                <a:spcPct val="218181"/>
              </a:lnSpc>
              <a:spcBef>
                <a:spcPts val="2100"/>
              </a:spcBef>
              <a:spcAft>
                <a:spcPts val="0"/>
              </a:spcAft>
              <a:buClr>
                <a:schemeClr val="dk1"/>
              </a:buClr>
              <a:buSzPct val="81481"/>
              <a:buFont typeface="Arial"/>
              <a:buNone/>
            </a:pPr>
            <a:r>
              <a:rPr lang="nl" sz="1350">
                <a:solidFill>
                  <a:srgbClr val="0C343D"/>
                </a:solidFill>
                <a:highlight>
                  <a:schemeClr val="lt2"/>
                </a:highlight>
                <a:latin typeface="Montserrat"/>
                <a:ea typeface="Montserrat"/>
                <a:cs typeface="Montserrat"/>
                <a:sym typeface="Montserrat"/>
              </a:rPr>
              <a:t>Een scenograaf kan een wereld opbouwen en de kijker meenemen tijdens de bouw. Die wereld kun je proberen te benoemen of te beschrijven als iets wat op zichzelf staat, maar minstens zo interessant is de vraag hoe die wereld zich verhoudt tot de theaterruimte waarvan zij deel uitmaakt of tot de werkelijkheid daarbuiten, en wat dat impliceert. In de naadloze ruimtes van de Duitse scenograaf </a:t>
            </a:r>
            <a:r>
              <a:rPr b="1" lang="nl" sz="1350">
                <a:solidFill>
                  <a:srgbClr val="0C343D"/>
                </a:solidFill>
                <a:highlight>
                  <a:schemeClr val="lt2"/>
                </a:highlight>
                <a:latin typeface="Montserrat"/>
                <a:ea typeface="Montserrat"/>
                <a:cs typeface="Montserrat"/>
                <a:sym typeface="Montserrat"/>
              </a:rPr>
              <a:t>Anna Viebrock </a:t>
            </a:r>
            <a:r>
              <a:rPr lang="nl" sz="1350">
                <a:solidFill>
                  <a:srgbClr val="0C343D"/>
                </a:solidFill>
                <a:highlight>
                  <a:schemeClr val="lt2"/>
                </a:highlight>
                <a:latin typeface="Montserrat"/>
                <a:ea typeface="Montserrat"/>
                <a:cs typeface="Montserrat"/>
                <a:sym typeface="Montserrat"/>
              </a:rPr>
              <a:t>wordt de buitenwereld geraffineerd buitengesloten. Er valt voor de spelers en het publiek niet aan de ruimte te ontsnappen. Maar waarom mogen de acteurs eigenlijk niet af?</a:t>
            </a:r>
            <a:endParaRPr sz="1350">
              <a:solidFill>
                <a:srgbClr val="0C343D"/>
              </a:solidFill>
              <a:highlight>
                <a:schemeClr val="lt2"/>
              </a:highlight>
              <a:latin typeface="Montserrat"/>
              <a:ea typeface="Montserrat"/>
              <a:cs typeface="Montserrat"/>
              <a:sym typeface="Montserrat"/>
            </a:endParaRPr>
          </a:p>
          <a:p>
            <a:pPr indent="0" lvl="0" marL="0" rtl="0" algn="l">
              <a:spcBef>
                <a:spcPts val="2100"/>
              </a:spcBef>
              <a:spcAft>
                <a:spcPts val="0"/>
              </a:spcAft>
              <a:buClr>
                <a:schemeClr val="dk1"/>
              </a:buClr>
              <a:buSzPct val="100000"/>
              <a:buFont typeface="Arial"/>
              <a:buNone/>
            </a:pPr>
            <a:r>
              <a:t/>
            </a:r>
            <a:endParaRPr sz="1100">
              <a:solidFill>
                <a:schemeClr val="dk1"/>
              </a:solidFill>
            </a:endParaRPr>
          </a:p>
          <a:p>
            <a:pPr indent="0" lvl="0" marL="0" rtl="0" algn="l">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5" name="Shape 245"/>
        <p:cNvGrpSpPr/>
        <p:nvPr/>
      </p:nvGrpSpPr>
      <p:grpSpPr>
        <a:xfrm>
          <a:off x="0" y="0"/>
          <a:ext cx="0" cy="0"/>
          <a:chOff x="0" y="0"/>
          <a:chExt cx="0" cy="0"/>
        </a:xfrm>
      </p:grpSpPr>
      <p:pic>
        <p:nvPicPr>
          <p:cNvPr id="246" name="Google Shape;246;p42"/>
          <p:cNvPicPr preferRelativeResize="0"/>
          <p:nvPr/>
        </p:nvPicPr>
        <p:blipFill>
          <a:blip r:embed="rId3">
            <a:alphaModFix/>
          </a:blip>
          <a:stretch>
            <a:fillRect/>
          </a:stretch>
        </p:blipFill>
        <p:spPr>
          <a:xfrm>
            <a:off x="326900" y="209000"/>
            <a:ext cx="3096350" cy="2316775"/>
          </a:xfrm>
          <a:prstGeom prst="rect">
            <a:avLst/>
          </a:prstGeom>
          <a:noFill/>
          <a:ln>
            <a:noFill/>
          </a:ln>
        </p:spPr>
      </p:pic>
      <p:pic>
        <p:nvPicPr>
          <p:cNvPr id="247" name="Google Shape;247;p42"/>
          <p:cNvPicPr preferRelativeResize="0"/>
          <p:nvPr/>
        </p:nvPicPr>
        <p:blipFill>
          <a:blip r:embed="rId4">
            <a:alphaModFix amt="60000"/>
          </a:blip>
          <a:stretch>
            <a:fillRect/>
          </a:stretch>
        </p:blipFill>
        <p:spPr>
          <a:xfrm>
            <a:off x="795375" y="2231600"/>
            <a:ext cx="2039150" cy="2911901"/>
          </a:xfrm>
          <a:prstGeom prst="rect">
            <a:avLst/>
          </a:prstGeom>
          <a:noFill/>
          <a:ln>
            <a:noFill/>
          </a:ln>
        </p:spPr>
      </p:pic>
      <p:pic>
        <p:nvPicPr>
          <p:cNvPr id="248" name="Google Shape;248;p42"/>
          <p:cNvPicPr preferRelativeResize="0"/>
          <p:nvPr/>
        </p:nvPicPr>
        <p:blipFill>
          <a:blip r:embed="rId5">
            <a:alphaModFix/>
          </a:blip>
          <a:stretch>
            <a:fillRect/>
          </a:stretch>
        </p:blipFill>
        <p:spPr>
          <a:xfrm>
            <a:off x="3972900" y="649275"/>
            <a:ext cx="4906225" cy="3844950"/>
          </a:xfrm>
          <a:prstGeom prst="rect">
            <a:avLst/>
          </a:prstGeom>
          <a:noFill/>
          <a:ln>
            <a:noFill/>
          </a:ln>
        </p:spPr>
      </p:pic>
      <p:pic>
        <p:nvPicPr>
          <p:cNvPr id="249" name="Google Shape;249;p42"/>
          <p:cNvPicPr preferRelativeResize="0"/>
          <p:nvPr/>
        </p:nvPicPr>
        <p:blipFill>
          <a:blip r:embed="rId6">
            <a:alphaModFix/>
          </a:blip>
          <a:stretch>
            <a:fillRect/>
          </a:stretch>
        </p:blipFill>
        <p:spPr>
          <a:xfrm>
            <a:off x="3199534" y="3289825"/>
            <a:ext cx="2268366" cy="1701274"/>
          </a:xfrm>
          <a:prstGeom prst="rect">
            <a:avLst/>
          </a:prstGeom>
          <a:noFill/>
          <a:ln>
            <a:noFill/>
          </a:ln>
        </p:spPr>
      </p:pic>
      <p:pic>
        <p:nvPicPr>
          <p:cNvPr id="250" name="Google Shape;250;p42"/>
          <p:cNvPicPr preferRelativeResize="0"/>
          <p:nvPr/>
        </p:nvPicPr>
        <p:blipFill>
          <a:blip r:embed="rId7">
            <a:alphaModFix/>
          </a:blip>
          <a:stretch>
            <a:fillRect/>
          </a:stretch>
        </p:blipFill>
        <p:spPr>
          <a:xfrm>
            <a:off x="3579425" y="518963"/>
            <a:ext cx="1621775" cy="24326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l" sz="7100"/>
              <a:t>Kostuum</a:t>
            </a:r>
            <a:endParaRPr sz="7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9" name="Shape 259"/>
        <p:cNvGrpSpPr/>
        <p:nvPr/>
      </p:nvGrpSpPr>
      <p:grpSpPr>
        <a:xfrm>
          <a:off x="0" y="0"/>
          <a:ext cx="0" cy="0"/>
          <a:chOff x="0" y="0"/>
          <a:chExt cx="0" cy="0"/>
        </a:xfrm>
      </p:grpSpPr>
      <p:pic>
        <p:nvPicPr>
          <p:cNvPr id="260" name="Google Shape;260;p44"/>
          <p:cNvPicPr preferRelativeResize="0"/>
          <p:nvPr/>
        </p:nvPicPr>
        <p:blipFill>
          <a:blip r:embed="rId3">
            <a:alphaModFix/>
          </a:blip>
          <a:stretch>
            <a:fillRect/>
          </a:stretch>
        </p:blipFill>
        <p:spPr>
          <a:xfrm>
            <a:off x="1257300" y="124100"/>
            <a:ext cx="3474800" cy="2267250"/>
          </a:xfrm>
          <a:prstGeom prst="rect">
            <a:avLst/>
          </a:prstGeom>
          <a:noFill/>
          <a:ln>
            <a:noFill/>
          </a:ln>
        </p:spPr>
      </p:pic>
      <p:pic>
        <p:nvPicPr>
          <p:cNvPr id="261" name="Google Shape;261;p44"/>
          <p:cNvPicPr preferRelativeResize="0"/>
          <p:nvPr/>
        </p:nvPicPr>
        <p:blipFill>
          <a:blip r:embed="rId4">
            <a:alphaModFix/>
          </a:blip>
          <a:stretch>
            <a:fillRect/>
          </a:stretch>
        </p:blipFill>
        <p:spPr>
          <a:xfrm>
            <a:off x="152400" y="2572050"/>
            <a:ext cx="2238098" cy="2419050"/>
          </a:xfrm>
          <a:prstGeom prst="rect">
            <a:avLst/>
          </a:prstGeom>
          <a:noFill/>
          <a:ln>
            <a:noFill/>
          </a:ln>
        </p:spPr>
      </p:pic>
      <p:pic>
        <p:nvPicPr>
          <p:cNvPr id="262" name="Google Shape;262;p44"/>
          <p:cNvPicPr preferRelativeResize="0"/>
          <p:nvPr/>
        </p:nvPicPr>
        <p:blipFill>
          <a:blip r:embed="rId5">
            <a:alphaModFix/>
          </a:blip>
          <a:stretch>
            <a:fillRect/>
          </a:stretch>
        </p:blipFill>
        <p:spPr>
          <a:xfrm>
            <a:off x="5674125" y="124100"/>
            <a:ext cx="2247900" cy="3048000"/>
          </a:xfrm>
          <a:prstGeom prst="rect">
            <a:avLst/>
          </a:prstGeom>
          <a:noFill/>
          <a:ln>
            <a:noFill/>
          </a:ln>
        </p:spPr>
      </p:pic>
      <p:sp>
        <p:nvSpPr>
          <p:cNvPr id="263" name="Google Shape;263;p44"/>
          <p:cNvSpPr txBox="1"/>
          <p:nvPr/>
        </p:nvSpPr>
        <p:spPr>
          <a:xfrm>
            <a:off x="5674125" y="3282775"/>
            <a:ext cx="2815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t>Kostuum als ondersteuning van een personage</a:t>
            </a:r>
            <a:endParaRPr/>
          </a:p>
        </p:txBody>
      </p:sp>
      <p:pic>
        <p:nvPicPr>
          <p:cNvPr id="264" name="Google Shape;264;p44"/>
          <p:cNvPicPr preferRelativeResize="0"/>
          <p:nvPr/>
        </p:nvPicPr>
        <p:blipFill>
          <a:blip r:embed="rId6">
            <a:alphaModFix/>
          </a:blip>
          <a:stretch>
            <a:fillRect/>
          </a:stretch>
        </p:blipFill>
        <p:spPr>
          <a:xfrm>
            <a:off x="2542898" y="2572050"/>
            <a:ext cx="1814289" cy="2419052"/>
          </a:xfrm>
          <a:prstGeom prst="rect">
            <a:avLst/>
          </a:prstGeom>
          <a:noFill/>
          <a:ln>
            <a:noFill/>
          </a:ln>
        </p:spPr>
      </p:pic>
      <p:pic>
        <p:nvPicPr>
          <p:cNvPr id="265" name="Google Shape;265;p44"/>
          <p:cNvPicPr preferRelativeResize="0"/>
          <p:nvPr/>
        </p:nvPicPr>
        <p:blipFill>
          <a:blip r:embed="rId7">
            <a:alphaModFix amt="40000"/>
          </a:blip>
          <a:stretch>
            <a:fillRect/>
          </a:stretch>
        </p:blipFill>
        <p:spPr>
          <a:xfrm>
            <a:off x="5104700" y="2781125"/>
            <a:ext cx="3386750" cy="2167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nl" sz="5300">
                <a:latin typeface="Montserrat"/>
                <a:ea typeface="Montserrat"/>
                <a:cs typeface="Montserrat"/>
                <a:sym typeface="Montserrat"/>
              </a:rPr>
              <a:t>Licht</a:t>
            </a:r>
            <a:endParaRPr b="1" sz="5300">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4" name="Shape 274"/>
        <p:cNvGrpSpPr/>
        <p:nvPr/>
      </p:nvGrpSpPr>
      <p:grpSpPr>
        <a:xfrm>
          <a:off x="0" y="0"/>
          <a:ext cx="0" cy="0"/>
          <a:chOff x="0" y="0"/>
          <a:chExt cx="0" cy="0"/>
        </a:xfrm>
      </p:grpSpPr>
      <p:pic>
        <p:nvPicPr>
          <p:cNvPr id="275" name="Google Shape;275;p46"/>
          <p:cNvPicPr preferRelativeResize="0"/>
          <p:nvPr/>
        </p:nvPicPr>
        <p:blipFill>
          <a:blip r:embed="rId3">
            <a:alphaModFix/>
          </a:blip>
          <a:stretch>
            <a:fillRect/>
          </a:stretch>
        </p:blipFill>
        <p:spPr>
          <a:xfrm>
            <a:off x="355549" y="634662"/>
            <a:ext cx="3332398" cy="2354487"/>
          </a:xfrm>
          <a:prstGeom prst="rect">
            <a:avLst/>
          </a:prstGeom>
          <a:noFill/>
          <a:ln>
            <a:noFill/>
          </a:ln>
        </p:spPr>
      </p:pic>
      <p:pic>
        <p:nvPicPr>
          <p:cNvPr id="276" name="Google Shape;276;p46"/>
          <p:cNvPicPr preferRelativeResize="0"/>
          <p:nvPr/>
        </p:nvPicPr>
        <p:blipFill>
          <a:blip r:embed="rId4">
            <a:alphaModFix amt="10000"/>
          </a:blip>
          <a:stretch>
            <a:fillRect/>
          </a:stretch>
        </p:blipFill>
        <p:spPr>
          <a:xfrm>
            <a:off x="5138375" y="0"/>
            <a:ext cx="4005624" cy="5143500"/>
          </a:xfrm>
          <a:prstGeom prst="rect">
            <a:avLst/>
          </a:prstGeom>
          <a:noFill/>
          <a:ln>
            <a:noFill/>
          </a:ln>
        </p:spPr>
      </p:pic>
      <p:pic>
        <p:nvPicPr>
          <p:cNvPr id="277" name="Google Shape;277;p46"/>
          <p:cNvPicPr preferRelativeResize="0"/>
          <p:nvPr/>
        </p:nvPicPr>
        <p:blipFill>
          <a:blip r:embed="rId5">
            <a:alphaModFix/>
          </a:blip>
          <a:stretch>
            <a:fillRect/>
          </a:stretch>
        </p:blipFill>
        <p:spPr>
          <a:xfrm>
            <a:off x="3390538" y="3222926"/>
            <a:ext cx="2362933" cy="1704501"/>
          </a:xfrm>
          <a:prstGeom prst="rect">
            <a:avLst/>
          </a:prstGeom>
          <a:noFill/>
          <a:ln>
            <a:noFill/>
          </a:ln>
        </p:spPr>
      </p:pic>
      <p:pic>
        <p:nvPicPr>
          <p:cNvPr id="278" name="Google Shape;278;p46"/>
          <p:cNvPicPr preferRelativeResize="0"/>
          <p:nvPr/>
        </p:nvPicPr>
        <p:blipFill>
          <a:blip r:embed="rId6">
            <a:alphaModFix/>
          </a:blip>
          <a:stretch>
            <a:fillRect/>
          </a:stretch>
        </p:blipFill>
        <p:spPr>
          <a:xfrm>
            <a:off x="4195450" y="148577"/>
            <a:ext cx="2982725" cy="3237749"/>
          </a:xfrm>
          <a:prstGeom prst="rect">
            <a:avLst/>
          </a:prstGeom>
          <a:noFill/>
          <a:ln>
            <a:noFill/>
          </a:ln>
        </p:spPr>
      </p:pic>
      <p:pic>
        <p:nvPicPr>
          <p:cNvPr id="279" name="Google Shape;279;p46"/>
          <p:cNvPicPr preferRelativeResize="0"/>
          <p:nvPr/>
        </p:nvPicPr>
        <p:blipFill>
          <a:blip r:embed="rId7">
            <a:alphaModFix/>
          </a:blip>
          <a:stretch>
            <a:fillRect/>
          </a:stretch>
        </p:blipFill>
        <p:spPr>
          <a:xfrm>
            <a:off x="355550" y="3265376"/>
            <a:ext cx="2651443" cy="1704499"/>
          </a:xfrm>
          <a:prstGeom prst="rect">
            <a:avLst/>
          </a:prstGeom>
          <a:noFill/>
          <a:ln>
            <a:noFill/>
          </a:ln>
        </p:spPr>
      </p:pic>
      <p:sp>
        <p:nvSpPr>
          <p:cNvPr id="280" name="Google Shape;280;p46"/>
          <p:cNvSpPr txBox="1"/>
          <p:nvPr/>
        </p:nvSpPr>
        <p:spPr>
          <a:xfrm>
            <a:off x="6105700" y="3775025"/>
            <a:ext cx="2002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900">
                <a:latin typeface="Montserrat"/>
                <a:ea typeface="Montserrat"/>
                <a:cs typeface="Montserrat"/>
                <a:sym typeface="Montserrat"/>
              </a:rPr>
              <a:t>Uit de losse pols of met een computer: in te vullen naar eigen goesting</a:t>
            </a:r>
            <a:endParaRPr sz="900">
              <a:latin typeface="Montserrat"/>
              <a:ea typeface="Montserrat"/>
              <a:cs typeface="Montserrat"/>
              <a:sym typeface="Montserrat"/>
            </a:endParaRPr>
          </a:p>
        </p:txBody>
      </p:sp>
      <p:sp>
        <p:nvSpPr>
          <p:cNvPr id="281" name="Google Shape;281;p46"/>
          <p:cNvSpPr txBox="1"/>
          <p:nvPr/>
        </p:nvSpPr>
        <p:spPr>
          <a:xfrm>
            <a:off x="389125" y="148575"/>
            <a:ext cx="333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93C47D"/>
                </a:solidFill>
                <a:latin typeface="Montserrat"/>
                <a:ea typeface="Montserrat"/>
                <a:cs typeface="Montserrat"/>
                <a:sym typeface="Montserrat"/>
              </a:rPr>
              <a:t>Voorbeeld van lichtplan</a:t>
            </a:r>
            <a:endParaRPr b="1">
              <a:solidFill>
                <a:srgbClr val="93C47D"/>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5" name="Shape 285"/>
        <p:cNvGrpSpPr/>
        <p:nvPr/>
      </p:nvGrpSpPr>
      <p:grpSpPr>
        <a:xfrm>
          <a:off x="0" y="0"/>
          <a:ext cx="0" cy="0"/>
          <a:chOff x="0" y="0"/>
          <a:chExt cx="0" cy="0"/>
        </a:xfrm>
      </p:grpSpPr>
      <p:pic>
        <p:nvPicPr>
          <p:cNvPr id="286" name="Google Shape;286;p47"/>
          <p:cNvPicPr preferRelativeResize="0"/>
          <p:nvPr/>
        </p:nvPicPr>
        <p:blipFill>
          <a:blip r:embed="rId3">
            <a:alphaModFix amt="8000"/>
          </a:blip>
          <a:stretch>
            <a:fillRect/>
          </a:stretch>
        </p:blipFill>
        <p:spPr>
          <a:xfrm>
            <a:off x="1665775" y="-29662"/>
            <a:ext cx="7478226" cy="5202824"/>
          </a:xfrm>
          <a:prstGeom prst="rect">
            <a:avLst/>
          </a:prstGeom>
          <a:noFill/>
          <a:ln>
            <a:noFill/>
          </a:ln>
        </p:spPr>
      </p:pic>
      <p:sp>
        <p:nvSpPr>
          <p:cNvPr id="287" name="Google Shape;287;p47"/>
          <p:cNvSpPr txBox="1"/>
          <p:nvPr/>
        </p:nvSpPr>
        <p:spPr>
          <a:xfrm>
            <a:off x="2893650" y="254700"/>
            <a:ext cx="6013800" cy="48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sz="1100">
                <a:solidFill>
                  <a:srgbClr val="93C47D"/>
                </a:solidFill>
                <a:latin typeface="Montserrat"/>
                <a:ea typeface="Montserrat"/>
                <a:cs typeface="Montserrat"/>
                <a:sym typeface="Montserrat"/>
              </a:rPr>
              <a:t>Algemeen front</a:t>
            </a:r>
            <a:endParaRPr sz="1100">
              <a:solidFill>
                <a:srgbClr val="93C47D"/>
              </a:solidFill>
              <a:latin typeface="Montserrat"/>
              <a:ea typeface="Montserrat"/>
              <a:cs typeface="Montserrat"/>
              <a:sym typeface="Montserrat"/>
            </a:endParaRPr>
          </a:p>
          <a:p>
            <a:pPr indent="-292100" lvl="0" marL="457200" rtl="0" algn="l">
              <a:spcBef>
                <a:spcPts val="0"/>
              </a:spcBef>
              <a:spcAft>
                <a:spcPts val="0"/>
              </a:spcAft>
              <a:buClr>
                <a:srgbClr val="0C343D"/>
              </a:buClr>
              <a:buSzPts val="1000"/>
              <a:buFont typeface="Montserrat"/>
              <a:buChar char="➔"/>
            </a:pPr>
            <a:r>
              <a:rPr lang="nl" sz="1000">
                <a:solidFill>
                  <a:srgbClr val="0C343D"/>
                </a:solidFill>
                <a:latin typeface="Montserrat"/>
                <a:ea typeface="Montserrat"/>
                <a:cs typeface="Montserrat"/>
                <a:sym typeface="Montserrat"/>
              </a:rPr>
              <a:t>Ga altijd uit van het </a:t>
            </a:r>
            <a:r>
              <a:rPr b="1" lang="nl" sz="1000">
                <a:solidFill>
                  <a:srgbClr val="0C343D"/>
                </a:solidFill>
                <a:latin typeface="Montserrat"/>
                <a:ea typeface="Montserrat"/>
                <a:cs typeface="Montserrat"/>
                <a:sym typeface="Montserrat"/>
              </a:rPr>
              <a:t>frontzicht</a:t>
            </a:r>
            <a:r>
              <a:rPr lang="nl" sz="1000">
                <a:solidFill>
                  <a:srgbClr val="0C343D"/>
                </a:solidFill>
                <a:latin typeface="Montserrat"/>
                <a:ea typeface="Montserrat"/>
                <a:cs typeface="Montserrat"/>
                <a:sym typeface="Montserrat"/>
              </a:rPr>
              <a:t> van het publiek. Het licht richt je op de gezichten van de spelers. </a:t>
            </a:r>
            <a:endParaRPr sz="1000">
              <a:solidFill>
                <a:srgbClr val="0C343D"/>
              </a:solidFill>
              <a:latin typeface="Montserrat"/>
              <a:ea typeface="Montserrat"/>
              <a:cs typeface="Montserrat"/>
              <a:sym typeface="Montserrat"/>
            </a:endParaRPr>
          </a:p>
          <a:p>
            <a:pPr indent="-292100" lvl="0" marL="457200" rtl="0" algn="l">
              <a:spcBef>
                <a:spcPts val="0"/>
              </a:spcBef>
              <a:spcAft>
                <a:spcPts val="0"/>
              </a:spcAft>
              <a:buClr>
                <a:srgbClr val="0C343D"/>
              </a:buClr>
              <a:buSzPts val="1000"/>
              <a:buFont typeface="Montserrat"/>
              <a:buChar char="➔"/>
            </a:pPr>
            <a:r>
              <a:rPr lang="nl" sz="1000">
                <a:solidFill>
                  <a:srgbClr val="0C343D"/>
                </a:solidFill>
                <a:latin typeface="Montserrat"/>
                <a:ea typeface="Montserrat"/>
                <a:cs typeface="Montserrat"/>
                <a:sym typeface="Montserrat"/>
              </a:rPr>
              <a:t>Zorg dat alle delen van het podium apart uitgelicht kunnen worden!</a:t>
            </a:r>
            <a:endParaRPr sz="1000">
              <a:solidFill>
                <a:srgbClr val="0C343D"/>
              </a:solidFill>
              <a:latin typeface="Montserrat"/>
              <a:ea typeface="Montserrat"/>
              <a:cs typeface="Montserrat"/>
              <a:sym typeface="Montserrat"/>
            </a:endParaRPr>
          </a:p>
          <a:p>
            <a:pPr indent="0" lvl="0" marL="457200" rtl="0" algn="l">
              <a:spcBef>
                <a:spcPts val="0"/>
              </a:spcBef>
              <a:spcAft>
                <a:spcPts val="0"/>
              </a:spcAft>
              <a:buNone/>
            </a:pPr>
            <a:r>
              <a:t/>
            </a:r>
            <a:endParaRPr sz="1000">
              <a:solidFill>
                <a:srgbClr val="0C343D"/>
              </a:solidFill>
              <a:latin typeface="Montserrat"/>
              <a:ea typeface="Montserrat"/>
              <a:cs typeface="Montserrat"/>
              <a:sym typeface="Montserrat"/>
            </a:endParaRPr>
          </a:p>
          <a:p>
            <a:pPr indent="0" lvl="0" marL="0" rtl="0" algn="l">
              <a:spcBef>
                <a:spcPts val="0"/>
              </a:spcBef>
              <a:spcAft>
                <a:spcPts val="0"/>
              </a:spcAft>
              <a:buNone/>
            </a:pPr>
            <a:r>
              <a:rPr b="1" lang="nl" sz="1200">
                <a:solidFill>
                  <a:srgbClr val="93C47D"/>
                </a:solidFill>
                <a:latin typeface="Montserrat"/>
                <a:ea typeface="Montserrat"/>
                <a:cs typeface="Montserrat"/>
                <a:sym typeface="Montserrat"/>
              </a:rPr>
              <a:t>Sfeer/</a:t>
            </a:r>
            <a:r>
              <a:rPr b="1" lang="nl" sz="1200">
                <a:solidFill>
                  <a:srgbClr val="93C47D"/>
                </a:solidFill>
                <a:latin typeface="Montserrat"/>
                <a:ea typeface="Montserrat"/>
                <a:cs typeface="Montserrat"/>
                <a:sym typeface="Montserrat"/>
              </a:rPr>
              <a:t>Tegenlicht</a:t>
            </a:r>
            <a:endParaRPr b="1" sz="1200">
              <a:solidFill>
                <a:srgbClr val="93C47D"/>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93C47D"/>
              </a:solidFill>
              <a:latin typeface="Montserrat"/>
              <a:ea typeface="Montserrat"/>
              <a:cs typeface="Montserrat"/>
              <a:sym typeface="Montserrat"/>
            </a:endParaRPr>
          </a:p>
          <a:p>
            <a:pPr indent="-292100" lvl="0" marL="457200" rtl="0" algn="l">
              <a:spcBef>
                <a:spcPts val="0"/>
              </a:spcBef>
              <a:spcAft>
                <a:spcPts val="0"/>
              </a:spcAft>
              <a:buClr>
                <a:srgbClr val="0C343D"/>
              </a:buClr>
              <a:buSzPts val="1000"/>
              <a:buFont typeface="Montserrat"/>
              <a:buChar char="➔"/>
            </a:pPr>
            <a:r>
              <a:rPr lang="nl" sz="1000">
                <a:solidFill>
                  <a:srgbClr val="0C343D"/>
                </a:solidFill>
                <a:latin typeface="Montserrat"/>
                <a:ea typeface="Montserrat"/>
                <a:cs typeface="Montserrat"/>
                <a:sym typeface="Montserrat"/>
              </a:rPr>
              <a:t>Het kan zeker interessant zijn om met tegenlicht te gaan werken al hoeft dit zeker niet altijd. Je kan het licht bv richten op de doeken waardoor je met schaduwen kan spelen. </a:t>
            </a:r>
            <a:endParaRPr sz="1000">
              <a:solidFill>
                <a:srgbClr val="0C343D"/>
              </a:solidFill>
              <a:latin typeface="Montserrat"/>
              <a:ea typeface="Montserrat"/>
              <a:cs typeface="Montserrat"/>
              <a:sym typeface="Montserrat"/>
            </a:endParaRPr>
          </a:p>
          <a:p>
            <a:pPr indent="-292100" lvl="0" marL="457200" rtl="0" algn="l">
              <a:spcBef>
                <a:spcPts val="0"/>
              </a:spcBef>
              <a:spcAft>
                <a:spcPts val="0"/>
              </a:spcAft>
              <a:buClr>
                <a:srgbClr val="0C343D"/>
              </a:buClr>
              <a:buSzPts val="1000"/>
              <a:buFont typeface="Montserrat"/>
              <a:buChar char="➔"/>
            </a:pPr>
            <a:r>
              <a:rPr lang="nl" sz="1000">
                <a:solidFill>
                  <a:srgbClr val="0C343D"/>
                </a:solidFill>
                <a:latin typeface="Montserrat"/>
                <a:ea typeface="Montserrat"/>
                <a:cs typeface="Montserrat"/>
                <a:sym typeface="Montserrat"/>
              </a:rPr>
              <a:t>Grondspots zorgen voor drama en sfeer!</a:t>
            </a:r>
            <a:endParaRPr sz="1000">
              <a:solidFill>
                <a:srgbClr val="0C343D"/>
              </a:solidFill>
              <a:latin typeface="Montserrat"/>
              <a:ea typeface="Montserrat"/>
              <a:cs typeface="Montserrat"/>
              <a:sym typeface="Montserrat"/>
            </a:endParaRPr>
          </a:p>
          <a:p>
            <a:pPr indent="0" lvl="0" marL="0" rtl="0" algn="l">
              <a:spcBef>
                <a:spcPts val="0"/>
              </a:spcBef>
              <a:spcAft>
                <a:spcPts val="0"/>
              </a:spcAft>
              <a:buNone/>
            </a:pPr>
            <a:r>
              <a:t/>
            </a:r>
            <a:endParaRPr b="1" sz="1100">
              <a:solidFill>
                <a:srgbClr val="B6D7A8"/>
              </a:solidFill>
              <a:latin typeface="Montserrat"/>
              <a:ea typeface="Montserrat"/>
              <a:cs typeface="Montserrat"/>
              <a:sym typeface="Montserrat"/>
            </a:endParaRPr>
          </a:p>
          <a:p>
            <a:pPr indent="-298450" lvl="0" marL="457200" rtl="0" algn="l">
              <a:spcBef>
                <a:spcPts val="0"/>
              </a:spcBef>
              <a:spcAft>
                <a:spcPts val="0"/>
              </a:spcAft>
              <a:buClr>
                <a:srgbClr val="0C343D"/>
              </a:buClr>
              <a:buSzPts val="1100"/>
              <a:buFont typeface="Montserrat"/>
              <a:buChar char="➔"/>
            </a:pPr>
            <a:r>
              <a:rPr lang="nl" sz="1100">
                <a:solidFill>
                  <a:srgbClr val="0C343D"/>
                </a:solidFill>
                <a:latin typeface="Montserrat"/>
                <a:ea typeface="Montserrat"/>
                <a:cs typeface="Montserrat"/>
                <a:sym typeface="Montserrat"/>
              </a:rPr>
              <a:t>Bekijk in de brochure welke momenten belangrijk zijn om een bepaalde sfeer te plaatsten, licht kan hiervoor zeer belangrijk zijn.</a:t>
            </a:r>
            <a:endParaRPr sz="1100">
              <a:solidFill>
                <a:srgbClr val="0C343D"/>
              </a:solidFill>
              <a:latin typeface="Montserrat"/>
              <a:ea typeface="Montserrat"/>
              <a:cs typeface="Montserrat"/>
              <a:sym typeface="Montserrat"/>
            </a:endParaRPr>
          </a:p>
          <a:p>
            <a:pPr indent="-298450" lvl="0" marL="457200" rtl="0" algn="l">
              <a:spcBef>
                <a:spcPts val="0"/>
              </a:spcBef>
              <a:spcAft>
                <a:spcPts val="0"/>
              </a:spcAft>
              <a:buClr>
                <a:srgbClr val="0C343D"/>
              </a:buClr>
              <a:buSzPts val="1100"/>
              <a:buFont typeface="Montserrat"/>
              <a:buChar char="➔"/>
            </a:pPr>
            <a:r>
              <a:rPr lang="nl" sz="1100">
                <a:solidFill>
                  <a:srgbClr val="0C343D"/>
                </a:solidFill>
                <a:latin typeface="Montserrat"/>
                <a:ea typeface="Montserrat"/>
                <a:cs typeface="Montserrat"/>
                <a:sym typeface="Montserrat"/>
              </a:rPr>
              <a:t>Vb: zij licht, grondlicht, doek verlichten, schaduwen….</a:t>
            </a:r>
            <a:endParaRPr sz="1100">
              <a:solidFill>
                <a:srgbClr val="0C343D"/>
              </a:solidFill>
              <a:latin typeface="Montserrat"/>
              <a:ea typeface="Montserrat"/>
              <a:cs typeface="Montserrat"/>
              <a:sym typeface="Montserrat"/>
            </a:endParaRPr>
          </a:p>
          <a:p>
            <a:pPr indent="-298450" lvl="0" marL="457200" rtl="0" algn="l">
              <a:spcBef>
                <a:spcPts val="0"/>
              </a:spcBef>
              <a:spcAft>
                <a:spcPts val="0"/>
              </a:spcAft>
              <a:buClr>
                <a:srgbClr val="0C343D"/>
              </a:buClr>
              <a:buSzPts val="1100"/>
              <a:buFont typeface="Montserrat"/>
              <a:buChar char="➔"/>
            </a:pPr>
            <a:r>
              <a:rPr lang="nl" sz="1100">
                <a:solidFill>
                  <a:srgbClr val="0C343D"/>
                </a:solidFill>
                <a:latin typeface="Montserrat"/>
                <a:ea typeface="Montserrat"/>
                <a:cs typeface="Montserrat"/>
                <a:sym typeface="Montserrat"/>
              </a:rPr>
              <a:t>Kleur</a:t>
            </a:r>
            <a:endParaRPr sz="1100">
              <a:solidFill>
                <a:srgbClr val="0C343D"/>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0C343D"/>
              </a:solidFill>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b="1" lang="nl" sz="1100">
                <a:solidFill>
                  <a:srgbClr val="93C47D"/>
                </a:solidFill>
                <a:latin typeface="Montserrat"/>
                <a:ea typeface="Montserrat"/>
                <a:cs typeface="Montserrat"/>
                <a:sym typeface="Montserrat"/>
              </a:rPr>
              <a:t>Op scène</a:t>
            </a:r>
            <a:r>
              <a:rPr lang="nl" sz="1100">
                <a:solidFill>
                  <a:srgbClr val="93C47D"/>
                </a:solidFill>
                <a:latin typeface="Montserrat"/>
                <a:ea typeface="Montserrat"/>
                <a:cs typeface="Montserrat"/>
                <a:sym typeface="Montserrat"/>
              </a:rPr>
              <a:t> </a:t>
            </a:r>
            <a:r>
              <a:rPr lang="nl" sz="1100">
                <a:solidFill>
                  <a:srgbClr val="93C47D"/>
                </a:solidFill>
                <a:latin typeface="Montserrat"/>
                <a:ea typeface="Montserrat"/>
                <a:cs typeface="Montserrat"/>
                <a:sym typeface="Montserrat"/>
              </a:rPr>
              <a:t>(details)</a:t>
            </a:r>
            <a:endParaRPr sz="1100">
              <a:solidFill>
                <a:srgbClr val="93C47D"/>
              </a:solidFill>
              <a:latin typeface="Montserrat"/>
              <a:ea typeface="Montserrat"/>
              <a:cs typeface="Montserrat"/>
              <a:sym typeface="Montserrat"/>
            </a:endParaRPr>
          </a:p>
          <a:p>
            <a:pPr indent="0" lvl="0" marL="0" rtl="0" algn="l">
              <a:spcBef>
                <a:spcPts val="0"/>
              </a:spcBef>
              <a:spcAft>
                <a:spcPts val="0"/>
              </a:spcAft>
              <a:buNone/>
            </a:pPr>
            <a:r>
              <a:t/>
            </a:r>
            <a:endParaRPr sz="1100">
              <a:solidFill>
                <a:srgbClr val="93C47D"/>
              </a:solidFill>
              <a:latin typeface="Montserrat"/>
              <a:ea typeface="Montserrat"/>
              <a:cs typeface="Montserrat"/>
              <a:sym typeface="Montserrat"/>
            </a:endParaRPr>
          </a:p>
          <a:p>
            <a:pPr indent="-298450" lvl="0" marL="457200" rtl="0" algn="l">
              <a:spcBef>
                <a:spcPts val="0"/>
              </a:spcBef>
              <a:spcAft>
                <a:spcPts val="0"/>
              </a:spcAft>
              <a:buClr>
                <a:srgbClr val="0C343D"/>
              </a:buClr>
              <a:buSzPts val="1100"/>
              <a:buFont typeface="Montserrat"/>
              <a:buChar char="➔"/>
            </a:pPr>
            <a:r>
              <a:rPr lang="nl" sz="1100">
                <a:solidFill>
                  <a:srgbClr val="0C343D"/>
                </a:solidFill>
                <a:latin typeface="Montserrat"/>
                <a:ea typeface="Montserrat"/>
                <a:cs typeface="Montserrat"/>
                <a:sym typeface="Montserrat"/>
              </a:rPr>
              <a:t>douche</a:t>
            </a:r>
            <a:endParaRPr sz="1100">
              <a:solidFill>
                <a:srgbClr val="0C343D"/>
              </a:solidFill>
              <a:latin typeface="Montserrat"/>
              <a:ea typeface="Montserrat"/>
              <a:cs typeface="Montserrat"/>
              <a:sym typeface="Montserrat"/>
            </a:endParaRPr>
          </a:p>
          <a:p>
            <a:pPr indent="-298450" lvl="0" marL="457200" rtl="0" algn="l">
              <a:spcBef>
                <a:spcPts val="0"/>
              </a:spcBef>
              <a:spcAft>
                <a:spcPts val="0"/>
              </a:spcAft>
              <a:buClr>
                <a:srgbClr val="0C343D"/>
              </a:buClr>
              <a:buSzPts val="1100"/>
              <a:buFont typeface="Montserrat"/>
              <a:buChar char="➔"/>
            </a:pPr>
            <a:r>
              <a:rPr lang="nl" sz="1100">
                <a:solidFill>
                  <a:srgbClr val="0C343D"/>
                </a:solidFill>
                <a:latin typeface="Montserrat"/>
                <a:ea typeface="Montserrat"/>
                <a:cs typeface="Montserrat"/>
                <a:sym typeface="Montserrat"/>
              </a:rPr>
              <a:t>Vanop scène probeer je telkens het licht te bepalen waar de spelers komen. Denk in cirkelbanen voor het centrum uit te lichten op het podium zelf.</a:t>
            </a:r>
            <a:endParaRPr sz="1100">
              <a:solidFill>
                <a:srgbClr val="0C343D"/>
              </a:solidFill>
              <a:latin typeface="Montserrat"/>
              <a:ea typeface="Montserrat"/>
              <a:cs typeface="Montserrat"/>
              <a:sym typeface="Montserrat"/>
            </a:endParaRPr>
          </a:p>
          <a:p>
            <a:pPr indent="-298450" lvl="0" marL="457200" rtl="0" algn="l">
              <a:spcBef>
                <a:spcPts val="0"/>
              </a:spcBef>
              <a:spcAft>
                <a:spcPts val="0"/>
              </a:spcAft>
              <a:buClr>
                <a:srgbClr val="0C343D"/>
              </a:buClr>
              <a:buSzPts val="1100"/>
              <a:buFont typeface="Montserrat"/>
              <a:buChar char="➔"/>
            </a:pPr>
            <a:r>
              <a:rPr lang="nl" sz="1100">
                <a:solidFill>
                  <a:srgbClr val="0C343D"/>
                </a:solidFill>
                <a:latin typeface="Montserrat"/>
                <a:ea typeface="Montserrat"/>
                <a:cs typeface="Montserrat"/>
                <a:sym typeface="Montserrat"/>
              </a:rPr>
              <a:t>kleurverstrooiing algemeen.</a:t>
            </a:r>
            <a:endParaRPr sz="1100">
              <a:solidFill>
                <a:srgbClr val="0C343D"/>
              </a:solidFill>
              <a:latin typeface="Montserrat"/>
              <a:ea typeface="Montserrat"/>
              <a:cs typeface="Montserrat"/>
              <a:sym typeface="Montserrat"/>
            </a:endParaRPr>
          </a:p>
          <a:p>
            <a:pPr indent="0" lvl="0" marL="0" rtl="0" algn="l">
              <a:spcBef>
                <a:spcPts val="0"/>
              </a:spcBef>
              <a:spcAft>
                <a:spcPts val="0"/>
              </a:spcAft>
              <a:buNone/>
            </a:pPr>
            <a:r>
              <a:t/>
            </a:r>
            <a:endParaRPr sz="1100">
              <a:solidFill>
                <a:srgbClr val="0C343D"/>
              </a:solidFill>
              <a:latin typeface="Montserrat"/>
              <a:ea typeface="Montserrat"/>
              <a:cs typeface="Montserrat"/>
              <a:sym typeface="Montserrat"/>
            </a:endParaRPr>
          </a:p>
          <a:p>
            <a:pPr indent="0" lvl="0" marL="0" rtl="0" algn="l">
              <a:spcBef>
                <a:spcPts val="0"/>
              </a:spcBef>
              <a:spcAft>
                <a:spcPts val="0"/>
              </a:spcAft>
              <a:buNone/>
            </a:pPr>
            <a:r>
              <a:rPr lang="nl" sz="1100">
                <a:solidFill>
                  <a:srgbClr val="0C343D"/>
                </a:solidFill>
                <a:latin typeface="Montserrat"/>
                <a:ea typeface="Montserrat"/>
                <a:cs typeface="Montserrat"/>
                <a:sym typeface="Montserrat"/>
              </a:rPr>
              <a:t>Tip: Met rookmachines bekom je een nog magischer effect in het kleurenpallet!</a:t>
            </a:r>
            <a:endParaRPr sz="1100">
              <a:solidFill>
                <a:srgbClr val="0C343D"/>
              </a:solidFill>
              <a:latin typeface="Montserrat"/>
              <a:ea typeface="Montserrat"/>
              <a:cs typeface="Montserrat"/>
              <a:sym typeface="Montserrat"/>
            </a:endParaRPr>
          </a:p>
          <a:p>
            <a:pPr indent="0" lvl="0" marL="457200" rtl="0" algn="l">
              <a:spcBef>
                <a:spcPts val="0"/>
              </a:spcBef>
              <a:spcAft>
                <a:spcPts val="0"/>
              </a:spcAft>
              <a:buNone/>
            </a:pPr>
            <a:r>
              <a:t/>
            </a:r>
            <a:endParaRPr sz="1100">
              <a:solidFill>
                <a:srgbClr val="0C343D"/>
              </a:solidFill>
              <a:latin typeface="Montserrat"/>
              <a:ea typeface="Montserrat"/>
              <a:cs typeface="Montserrat"/>
              <a:sym typeface="Montserrat"/>
            </a:endParaRPr>
          </a:p>
          <a:p>
            <a:pPr indent="0" lvl="0" marL="0" rtl="0" algn="l">
              <a:spcBef>
                <a:spcPts val="0"/>
              </a:spcBef>
              <a:spcAft>
                <a:spcPts val="0"/>
              </a:spcAft>
              <a:buNone/>
            </a:pPr>
            <a:r>
              <a:t/>
            </a:r>
            <a:endParaRPr b="1" sz="1100">
              <a:solidFill>
                <a:srgbClr val="B6D7A8"/>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1" name="Shape 291"/>
        <p:cNvGrpSpPr/>
        <p:nvPr/>
      </p:nvGrpSpPr>
      <p:grpSpPr>
        <a:xfrm>
          <a:off x="0" y="0"/>
          <a:ext cx="0" cy="0"/>
          <a:chOff x="0" y="0"/>
          <a:chExt cx="0" cy="0"/>
        </a:xfrm>
      </p:grpSpPr>
      <p:pic>
        <p:nvPicPr>
          <p:cNvPr id="292" name="Google Shape;292;p48"/>
          <p:cNvPicPr preferRelativeResize="0"/>
          <p:nvPr/>
        </p:nvPicPr>
        <p:blipFill>
          <a:blip r:embed="rId3">
            <a:alphaModFix/>
          </a:blip>
          <a:stretch>
            <a:fillRect/>
          </a:stretch>
        </p:blipFill>
        <p:spPr>
          <a:xfrm>
            <a:off x="7284987" y="2543450"/>
            <a:ext cx="1395375" cy="1395375"/>
          </a:xfrm>
          <a:prstGeom prst="rect">
            <a:avLst/>
          </a:prstGeom>
          <a:noFill/>
          <a:ln>
            <a:noFill/>
          </a:ln>
        </p:spPr>
      </p:pic>
      <p:pic>
        <p:nvPicPr>
          <p:cNvPr id="293" name="Google Shape;293;p48"/>
          <p:cNvPicPr preferRelativeResize="0"/>
          <p:nvPr/>
        </p:nvPicPr>
        <p:blipFill>
          <a:blip r:embed="rId4">
            <a:alphaModFix amt="93000"/>
          </a:blip>
          <a:stretch>
            <a:fillRect/>
          </a:stretch>
        </p:blipFill>
        <p:spPr>
          <a:xfrm>
            <a:off x="421246" y="2644421"/>
            <a:ext cx="1324650" cy="1324625"/>
          </a:xfrm>
          <a:prstGeom prst="rect">
            <a:avLst/>
          </a:prstGeom>
          <a:noFill/>
          <a:ln>
            <a:noFill/>
          </a:ln>
        </p:spPr>
      </p:pic>
      <p:sp>
        <p:nvSpPr>
          <p:cNvPr id="294" name="Google Shape;294;p48"/>
          <p:cNvSpPr txBox="1"/>
          <p:nvPr/>
        </p:nvSpPr>
        <p:spPr>
          <a:xfrm>
            <a:off x="7017250" y="2051750"/>
            <a:ext cx="193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000">
                <a:latin typeface="Montserrat"/>
                <a:ea typeface="Montserrat"/>
                <a:cs typeface="Montserrat"/>
                <a:sym typeface="Montserrat"/>
              </a:rPr>
              <a:t>              201: Wit licht</a:t>
            </a:r>
            <a:endParaRPr sz="1000">
              <a:latin typeface="Montserrat"/>
              <a:ea typeface="Montserrat"/>
              <a:cs typeface="Montserrat"/>
              <a:sym typeface="Montserrat"/>
            </a:endParaRPr>
          </a:p>
        </p:txBody>
      </p:sp>
      <p:sp>
        <p:nvSpPr>
          <p:cNvPr id="295" name="Google Shape;295;p48"/>
          <p:cNvSpPr txBox="1"/>
          <p:nvPr/>
        </p:nvSpPr>
        <p:spPr>
          <a:xfrm>
            <a:off x="1745900" y="3137388"/>
            <a:ext cx="169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000">
                <a:latin typeface="Montserrat"/>
                <a:ea typeface="Montserrat"/>
                <a:cs typeface="Montserrat"/>
                <a:sym typeface="Montserrat"/>
              </a:rPr>
              <a:t>      </a:t>
            </a:r>
            <a:r>
              <a:rPr lang="nl" sz="1000">
                <a:latin typeface="Montserrat"/>
                <a:ea typeface="Montserrat"/>
                <a:cs typeface="Montserrat"/>
                <a:sym typeface="Montserrat"/>
              </a:rPr>
              <a:t>205: Warm licht</a:t>
            </a:r>
            <a:endParaRPr sz="1000">
              <a:latin typeface="Montserrat"/>
              <a:ea typeface="Montserrat"/>
              <a:cs typeface="Montserrat"/>
              <a:sym typeface="Montserrat"/>
            </a:endParaRPr>
          </a:p>
        </p:txBody>
      </p:sp>
      <p:pic>
        <p:nvPicPr>
          <p:cNvPr id="296" name="Google Shape;296;p48"/>
          <p:cNvPicPr preferRelativeResize="0"/>
          <p:nvPr/>
        </p:nvPicPr>
        <p:blipFill>
          <a:blip r:embed="rId5">
            <a:alphaModFix amt="90000"/>
          </a:blip>
          <a:stretch>
            <a:fillRect/>
          </a:stretch>
        </p:blipFill>
        <p:spPr>
          <a:xfrm>
            <a:off x="4262728" y="1202775"/>
            <a:ext cx="2900825" cy="2766275"/>
          </a:xfrm>
          <a:prstGeom prst="rect">
            <a:avLst/>
          </a:prstGeom>
          <a:noFill/>
          <a:ln>
            <a:noFill/>
          </a:ln>
        </p:spPr>
      </p:pic>
      <p:pic>
        <p:nvPicPr>
          <p:cNvPr id="297" name="Google Shape;297;p48"/>
          <p:cNvPicPr preferRelativeResize="0"/>
          <p:nvPr/>
        </p:nvPicPr>
        <p:blipFill>
          <a:blip r:embed="rId6">
            <a:alphaModFix/>
          </a:blip>
          <a:stretch>
            <a:fillRect/>
          </a:stretch>
        </p:blipFill>
        <p:spPr>
          <a:xfrm>
            <a:off x="421261" y="124100"/>
            <a:ext cx="3632789" cy="24193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1" name="Shape 301"/>
        <p:cNvGrpSpPr/>
        <p:nvPr/>
      </p:nvGrpSpPr>
      <p:grpSpPr>
        <a:xfrm>
          <a:off x="0" y="0"/>
          <a:ext cx="0" cy="0"/>
          <a:chOff x="0" y="0"/>
          <a:chExt cx="0" cy="0"/>
        </a:xfrm>
      </p:grpSpPr>
      <p:pic>
        <p:nvPicPr>
          <p:cNvPr id="302" name="Google Shape;302;p49"/>
          <p:cNvPicPr preferRelativeResize="0"/>
          <p:nvPr/>
        </p:nvPicPr>
        <p:blipFill>
          <a:blip r:embed="rId3">
            <a:alphaModFix/>
          </a:blip>
          <a:stretch>
            <a:fillRect/>
          </a:stretch>
        </p:blipFill>
        <p:spPr>
          <a:xfrm>
            <a:off x="373350" y="166550"/>
            <a:ext cx="8397300" cy="4104175"/>
          </a:xfrm>
          <a:prstGeom prst="rect">
            <a:avLst/>
          </a:prstGeom>
          <a:noFill/>
          <a:ln>
            <a:noFill/>
          </a:ln>
        </p:spPr>
      </p:pic>
      <p:sp>
        <p:nvSpPr>
          <p:cNvPr id="303" name="Google Shape;303;p49"/>
          <p:cNvSpPr txBox="1"/>
          <p:nvPr/>
        </p:nvSpPr>
        <p:spPr>
          <a:xfrm>
            <a:off x="367900" y="4421850"/>
            <a:ext cx="270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B6D7A8"/>
                </a:solidFill>
                <a:latin typeface="Montserrat"/>
                <a:ea typeface="Montserrat"/>
                <a:cs typeface="Montserrat"/>
                <a:sym typeface="Montserrat"/>
              </a:rPr>
              <a:t>Combinatie wit /warm</a:t>
            </a:r>
            <a:endParaRPr b="1">
              <a:solidFill>
                <a:srgbClr val="B6D7A8"/>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7" name="Shape 307"/>
        <p:cNvGrpSpPr/>
        <p:nvPr/>
      </p:nvGrpSpPr>
      <p:grpSpPr>
        <a:xfrm>
          <a:off x="0" y="0"/>
          <a:ext cx="0" cy="0"/>
          <a:chOff x="0" y="0"/>
          <a:chExt cx="0" cy="0"/>
        </a:xfrm>
      </p:grpSpPr>
      <p:pic>
        <p:nvPicPr>
          <p:cNvPr id="308" name="Google Shape;308;p50"/>
          <p:cNvPicPr preferRelativeResize="0"/>
          <p:nvPr/>
        </p:nvPicPr>
        <p:blipFill>
          <a:blip r:embed="rId3">
            <a:alphaModFix/>
          </a:blip>
          <a:stretch>
            <a:fillRect/>
          </a:stretch>
        </p:blipFill>
        <p:spPr>
          <a:xfrm>
            <a:off x="152400" y="152400"/>
            <a:ext cx="8839198" cy="3369834"/>
          </a:xfrm>
          <a:prstGeom prst="rect">
            <a:avLst/>
          </a:prstGeom>
          <a:noFill/>
          <a:ln>
            <a:noFill/>
          </a:ln>
        </p:spPr>
      </p:pic>
      <p:pic>
        <p:nvPicPr>
          <p:cNvPr id="309" name="Google Shape;309;p50"/>
          <p:cNvPicPr preferRelativeResize="0"/>
          <p:nvPr/>
        </p:nvPicPr>
        <p:blipFill>
          <a:blip r:embed="rId4">
            <a:alphaModFix/>
          </a:blip>
          <a:stretch>
            <a:fillRect/>
          </a:stretch>
        </p:blipFill>
        <p:spPr>
          <a:xfrm>
            <a:off x="1946550" y="2276463"/>
            <a:ext cx="1600200" cy="2867025"/>
          </a:xfrm>
          <a:prstGeom prst="rect">
            <a:avLst/>
          </a:prstGeom>
          <a:noFill/>
          <a:ln>
            <a:noFill/>
          </a:ln>
        </p:spPr>
      </p:pic>
      <p:sp>
        <p:nvSpPr>
          <p:cNvPr id="310" name="Google Shape;310;p50"/>
          <p:cNvSpPr txBox="1"/>
          <p:nvPr/>
        </p:nvSpPr>
        <p:spPr>
          <a:xfrm>
            <a:off x="7534850" y="3643600"/>
            <a:ext cx="151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93C47D"/>
                </a:solidFill>
                <a:latin typeface="Montserrat"/>
                <a:ea typeface="Montserrat"/>
                <a:cs typeface="Montserrat"/>
                <a:sym typeface="Montserrat"/>
              </a:rPr>
              <a:t>Douche/top</a:t>
            </a:r>
            <a:endParaRPr b="1">
              <a:solidFill>
                <a:srgbClr val="93C47D"/>
              </a:solidFill>
              <a:latin typeface="Montserrat"/>
              <a:ea typeface="Montserrat"/>
              <a:cs typeface="Montserrat"/>
              <a:sym typeface="Montserrat"/>
            </a:endParaRPr>
          </a:p>
        </p:txBody>
      </p:sp>
      <p:sp>
        <p:nvSpPr>
          <p:cNvPr id="311" name="Google Shape;311;p50"/>
          <p:cNvSpPr txBox="1"/>
          <p:nvPr/>
        </p:nvSpPr>
        <p:spPr>
          <a:xfrm>
            <a:off x="3629450" y="4407700"/>
            <a:ext cx="9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93C47D"/>
                </a:solidFill>
                <a:latin typeface="Montserrat"/>
                <a:ea typeface="Montserrat"/>
                <a:cs typeface="Montserrat"/>
                <a:sym typeface="Montserrat"/>
              </a:rPr>
              <a:t>Zij/wit</a:t>
            </a:r>
            <a:endParaRPr b="1">
              <a:solidFill>
                <a:srgbClr val="93C47D"/>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5" name="Shape 315"/>
        <p:cNvGrpSpPr/>
        <p:nvPr/>
      </p:nvGrpSpPr>
      <p:grpSpPr>
        <a:xfrm>
          <a:off x="0" y="0"/>
          <a:ext cx="0" cy="0"/>
          <a:chOff x="0" y="0"/>
          <a:chExt cx="0" cy="0"/>
        </a:xfrm>
      </p:grpSpPr>
      <p:pic>
        <p:nvPicPr>
          <p:cNvPr id="316" name="Google Shape;316;p51"/>
          <p:cNvPicPr preferRelativeResize="0"/>
          <p:nvPr/>
        </p:nvPicPr>
        <p:blipFill>
          <a:blip r:embed="rId3">
            <a:alphaModFix/>
          </a:blip>
          <a:stretch>
            <a:fillRect/>
          </a:stretch>
        </p:blipFill>
        <p:spPr>
          <a:xfrm>
            <a:off x="291425" y="216075"/>
            <a:ext cx="3201425" cy="2125750"/>
          </a:xfrm>
          <a:prstGeom prst="rect">
            <a:avLst/>
          </a:prstGeom>
          <a:noFill/>
          <a:ln>
            <a:noFill/>
          </a:ln>
        </p:spPr>
      </p:pic>
      <p:pic>
        <p:nvPicPr>
          <p:cNvPr id="317" name="Google Shape;317;p51"/>
          <p:cNvPicPr preferRelativeResize="0"/>
          <p:nvPr/>
        </p:nvPicPr>
        <p:blipFill>
          <a:blip r:embed="rId4">
            <a:alphaModFix/>
          </a:blip>
          <a:stretch>
            <a:fillRect/>
          </a:stretch>
        </p:blipFill>
        <p:spPr>
          <a:xfrm>
            <a:off x="5200925" y="216075"/>
            <a:ext cx="3600450" cy="1266825"/>
          </a:xfrm>
          <a:prstGeom prst="rect">
            <a:avLst/>
          </a:prstGeom>
          <a:noFill/>
          <a:ln>
            <a:noFill/>
          </a:ln>
        </p:spPr>
      </p:pic>
      <p:pic>
        <p:nvPicPr>
          <p:cNvPr id="318" name="Google Shape;318;p51"/>
          <p:cNvPicPr preferRelativeResize="0"/>
          <p:nvPr/>
        </p:nvPicPr>
        <p:blipFill>
          <a:blip r:embed="rId5">
            <a:alphaModFix/>
          </a:blip>
          <a:stretch>
            <a:fillRect/>
          </a:stretch>
        </p:blipFill>
        <p:spPr>
          <a:xfrm>
            <a:off x="5039000" y="1805125"/>
            <a:ext cx="3924301" cy="2224976"/>
          </a:xfrm>
          <a:prstGeom prst="rect">
            <a:avLst/>
          </a:prstGeom>
          <a:noFill/>
          <a:ln>
            <a:noFill/>
          </a:ln>
        </p:spPr>
      </p:pic>
      <p:sp>
        <p:nvSpPr>
          <p:cNvPr id="319" name="Google Shape;319;p51"/>
          <p:cNvSpPr txBox="1"/>
          <p:nvPr/>
        </p:nvSpPr>
        <p:spPr>
          <a:xfrm>
            <a:off x="1097400" y="3629900"/>
            <a:ext cx="2872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a:solidFill>
                  <a:srgbClr val="B6D7A8"/>
                </a:solidFill>
                <a:latin typeface="Montserrat"/>
                <a:ea typeface="Montserrat"/>
                <a:cs typeface="Montserrat"/>
                <a:sym typeface="Montserrat"/>
              </a:rPr>
              <a:t>Richten/uitlichten</a:t>
            </a:r>
            <a:endParaRPr b="1">
              <a:solidFill>
                <a:srgbClr val="B6D7A8"/>
              </a:solidFill>
              <a:latin typeface="Montserrat"/>
              <a:ea typeface="Montserrat"/>
              <a:cs typeface="Montserrat"/>
              <a:sym typeface="Montserrat"/>
            </a:endParaRPr>
          </a:p>
        </p:txBody>
      </p:sp>
      <p:pic>
        <p:nvPicPr>
          <p:cNvPr id="320" name="Google Shape;320;p51"/>
          <p:cNvPicPr preferRelativeResize="0"/>
          <p:nvPr/>
        </p:nvPicPr>
        <p:blipFill>
          <a:blip r:embed="rId6">
            <a:alphaModFix/>
          </a:blip>
          <a:stretch>
            <a:fillRect/>
          </a:stretch>
        </p:blipFill>
        <p:spPr>
          <a:xfrm>
            <a:off x="3732547" y="3442050"/>
            <a:ext cx="1796926" cy="1347700"/>
          </a:xfrm>
          <a:prstGeom prst="rect">
            <a:avLst/>
          </a:prstGeom>
          <a:noFill/>
          <a:ln>
            <a:noFill/>
          </a:ln>
        </p:spPr>
      </p:pic>
      <p:pic>
        <p:nvPicPr>
          <p:cNvPr id="321" name="Google Shape;321;p51"/>
          <p:cNvPicPr preferRelativeResize="0"/>
          <p:nvPr/>
        </p:nvPicPr>
        <p:blipFill>
          <a:blip r:embed="rId7">
            <a:alphaModFix/>
          </a:blip>
          <a:stretch>
            <a:fillRect/>
          </a:stretch>
        </p:blipFill>
        <p:spPr>
          <a:xfrm>
            <a:off x="3098257" y="1240200"/>
            <a:ext cx="2635072" cy="175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 name="Shape 72"/>
        <p:cNvGrpSpPr/>
        <p:nvPr/>
      </p:nvGrpSpPr>
      <p:grpSpPr>
        <a:xfrm>
          <a:off x="0" y="0"/>
          <a:ext cx="0" cy="0"/>
          <a:chOff x="0" y="0"/>
          <a:chExt cx="0" cy="0"/>
        </a:xfrm>
      </p:grpSpPr>
      <p:sp>
        <p:nvSpPr>
          <p:cNvPr id="73" name="Google Shape;73;p16"/>
          <p:cNvSpPr txBox="1"/>
          <p:nvPr/>
        </p:nvSpPr>
        <p:spPr>
          <a:xfrm>
            <a:off x="0" y="0"/>
            <a:ext cx="3000000" cy="1076700"/>
          </a:xfrm>
          <a:prstGeom prst="rect">
            <a:avLst/>
          </a:prstGeom>
          <a:noFill/>
          <a:ln>
            <a:noFill/>
          </a:ln>
        </p:spPr>
        <p:txBody>
          <a:bodyPr anchorCtr="0" anchor="t" bIns="91425" lIns="91425" spcFirstLastPara="1" rIns="91425" wrap="square" tIns="91425">
            <a:spAutoFit/>
          </a:bodyPr>
          <a:lstStyle/>
          <a:p>
            <a:pPr indent="0" lvl="0" marL="0" rtl="0" algn="l">
              <a:lnSpc>
                <a:spcPct val="218181"/>
              </a:lnSpc>
              <a:spcBef>
                <a:spcPts val="0"/>
              </a:spcBef>
              <a:spcAft>
                <a:spcPts val="0"/>
              </a:spcAft>
              <a:buNone/>
            </a:pPr>
            <a:r>
              <a:t/>
            </a:r>
            <a:endParaRPr i="1" sz="1350">
              <a:solidFill>
                <a:srgbClr val="333333"/>
              </a:solidFill>
              <a:highlight>
                <a:srgbClr val="FFFFFF"/>
              </a:highlight>
              <a:latin typeface="Georgia"/>
              <a:ea typeface="Georgia"/>
              <a:cs typeface="Georgia"/>
              <a:sym typeface="Georgia"/>
            </a:endParaRPr>
          </a:p>
          <a:p>
            <a:pPr indent="0" lvl="0" marL="0" rtl="0" algn="l">
              <a:lnSpc>
                <a:spcPct val="115000"/>
              </a:lnSpc>
              <a:spcBef>
                <a:spcPts val="2100"/>
              </a:spcBef>
              <a:spcAft>
                <a:spcPts val="0"/>
              </a:spcAft>
              <a:buNone/>
            </a:pPr>
            <a:r>
              <a:t/>
            </a:r>
            <a:endParaRPr i="1" sz="1100">
              <a:solidFill>
                <a:schemeClr val="dk1"/>
              </a:solidFill>
            </a:endParaRPr>
          </a:p>
        </p:txBody>
      </p:sp>
      <p:pic>
        <p:nvPicPr>
          <p:cNvPr id="74" name="Google Shape;74;p16"/>
          <p:cNvPicPr preferRelativeResize="0"/>
          <p:nvPr/>
        </p:nvPicPr>
        <p:blipFill>
          <a:blip r:embed="rId3">
            <a:alphaModFix/>
          </a:blip>
          <a:stretch>
            <a:fillRect/>
          </a:stretch>
        </p:blipFill>
        <p:spPr>
          <a:xfrm>
            <a:off x="3421625" y="-88150"/>
            <a:ext cx="4466275" cy="3349700"/>
          </a:xfrm>
          <a:prstGeom prst="rect">
            <a:avLst/>
          </a:prstGeom>
          <a:noFill/>
          <a:ln>
            <a:noFill/>
          </a:ln>
        </p:spPr>
      </p:pic>
      <p:pic>
        <p:nvPicPr>
          <p:cNvPr id="75" name="Google Shape;75;p16"/>
          <p:cNvPicPr preferRelativeResize="0"/>
          <p:nvPr/>
        </p:nvPicPr>
        <p:blipFill>
          <a:blip r:embed="rId4">
            <a:alphaModFix/>
          </a:blip>
          <a:stretch>
            <a:fillRect/>
          </a:stretch>
        </p:blipFill>
        <p:spPr>
          <a:xfrm>
            <a:off x="209000" y="1901225"/>
            <a:ext cx="3902608" cy="2571725"/>
          </a:xfrm>
          <a:prstGeom prst="rect">
            <a:avLst/>
          </a:prstGeom>
          <a:noFill/>
          <a:ln>
            <a:noFill/>
          </a:ln>
        </p:spPr>
      </p:pic>
      <p:pic>
        <p:nvPicPr>
          <p:cNvPr id="76" name="Google Shape;76;p16"/>
          <p:cNvPicPr preferRelativeResize="0"/>
          <p:nvPr/>
        </p:nvPicPr>
        <p:blipFill>
          <a:blip r:embed="rId5">
            <a:alphaModFix amt="60000"/>
          </a:blip>
          <a:stretch>
            <a:fillRect/>
          </a:stretch>
        </p:blipFill>
        <p:spPr>
          <a:xfrm>
            <a:off x="4320400" y="2338300"/>
            <a:ext cx="3857575" cy="25717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5" name="Shape 325"/>
        <p:cNvGrpSpPr/>
        <p:nvPr/>
      </p:nvGrpSpPr>
      <p:grpSpPr>
        <a:xfrm>
          <a:off x="0" y="0"/>
          <a:ext cx="0" cy="0"/>
          <a:chOff x="0" y="0"/>
          <a:chExt cx="0" cy="0"/>
        </a:xfrm>
      </p:grpSpPr>
      <p:pic>
        <p:nvPicPr>
          <p:cNvPr id="326" name="Google Shape;326;p52"/>
          <p:cNvPicPr preferRelativeResize="0"/>
          <p:nvPr/>
        </p:nvPicPr>
        <p:blipFill>
          <a:blip r:embed="rId3">
            <a:alphaModFix/>
          </a:blip>
          <a:stretch>
            <a:fillRect/>
          </a:stretch>
        </p:blipFill>
        <p:spPr>
          <a:xfrm>
            <a:off x="285950" y="695275"/>
            <a:ext cx="4966751" cy="3309150"/>
          </a:xfrm>
          <a:prstGeom prst="rect">
            <a:avLst/>
          </a:prstGeom>
          <a:noFill/>
          <a:ln>
            <a:noFill/>
          </a:ln>
        </p:spPr>
      </p:pic>
      <p:sp>
        <p:nvSpPr>
          <p:cNvPr id="327" name="Google Shape;327;p52"/>
          <p:cNvSpPr txBox="1"/>
          <p:nvPr/>
        </p:nvSpPr>
        <p:spPr>
          <a:xfrm>
            <a:off x="311300" y="191025"/>
            <a:ext cx="40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
                <a:solidFill>
                  <a:srgbClr val="B6D7A8"/>
                </a:solidFill>
                <a:latin typeface="Montserrat"/>
                <a:ea typeface="Montserrat"/>
                <a:cs typeface="Montserrat"/>
                <a:sym typeface="Montserrat"/>
              </a:rPr>
              <a:t>Sfeer/ grond/ kleur/ schaduwen </a:t>
            </a:r>
            <a:endParaRPr b="1">
              <a:solidFill>
                <a:srgbClr val="B6D7A8"/>
              </a:solidFill>
              <a:latin typeface="Montserrat"/>
              <a:ea typeface="Montserrat"/>
              <a:cs typeface="Montserrat"/>
              <a:sym typeface="Montserrat"/>
            </a:endParaRPr>
          </a:p>
        </p:txBody>
      </p:sp>
      <p:pic>
        <p:nvPicPr>
          <p:cNvPr id="328" name="Google Shape;328;p52"/>
          <p:cNvPicPr preferRelativeResize="0"/>
          <p:nvPr/>
        </p:nvPicPr>
        <p:blipFill>
          <a:blip r:embed="rId4">
            <a:alphaModFix/>
          </a:blip>
          <a:stretch>
            <a:fillRect/>
          </a:stretch>
        </p:blipFill>
        <p:spPr>
          <a:xfrm>
            <a:off x="5369854" y="695275"/>
            <a:ext cx="3126275" cy="2427475"/>
          </a:xfrm>
          <a:prstGeom prst="rect">
            <a:avLst/>
          </a:prstGeom>
          <a:noFill/>
          <a:ln>
            <a:noFill/>
          </a:ln>
        </p:spPr>
      </p:pic>
      <p:pic>
        <p:nvPicPr>
          <p:cNvPr id="329" name="Google Shape;329;p52"/>
          <p:cNvPicPr preferRelativeResize="0"/>
          <p:nvPr/>
        </p:nvPicPr>
        <p:blipFill>
          <a:blip r:embed="rId5">
            <a:alphaModFix/>
          </a:blip>
          <a:stretch>
            <a:fillRect/>
          </a:stretch>
        </p:blipFill>
        <p:spPr>
          <a:xfrm>
            <a:off x="4990875" y="3219100"/>
            <a:ext cx="3884225" cy="16184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3" name="Shape 333"/>
        <p:cNvGrpSpPr/>
        <p:nvPr/>
      </p:nvGrpSpPr>
      <p:grpSpPr>
        <a:xfrm>
          <a:off x="0" y="0"/>
          <a:ext cx="0" cy="0"/>
          <a:chOff x="0" y="0"/>
          <a:chExt cx="0" cy="0"/>
        </a:xfrm>
      </p:grpSpPr>
      <p:pic>
        <p:nvPicPr>
          <p:cNvPr id="334" name="Google Shape;334;p53"/>
          <p:cNvPicPr preferRelativeResize="0"/>
          <p:nvPr/>
        </p:nvPicPr>
        <p:blipFill>
          <a:blip r:embed="rId3">
            <a:alphaModFix/>
          </a:blip>
          <a:stretch>
            <a:fillRect/>
          </a:stretch>
        </p:blipFill>
        <p:spPr>
          <a:xfrm>
            <a:off x="152400" y="152400"/>
            <a:ext cx="4902076" cy="2759168"/>
          </a:xfrm>
          <a:prstGeom prst="rect">
            <a:avLst/>
          </a:prstGeom>
          <a:noFill/>
          <a:ln>
            <a:noFill/>
          </a:ln>
        </p:spPr>
      </p:pic>
      <p:pic>
        <p:nvPicPr>
          <p:cNvPr id="335" name="Google Shape;335;p53"/>
          <p:cNvPicPr preferRelativeResize="0"/>
          <p:nvPr/>
        </p:nvPicPr>
        <p:blipFill>
          <a:blip r:embed="rId4">
            <a:alphaModFix/>
          </a:blip>
          <a:stretch>
            <a:fillRect/>
          </a:stretch>
        </p:blipFill>
        <p:spPr>
          <a:xfrm>
            <a:off x="4004126" y="1871600"/>
            <a:ext cx="3784723" cy="25220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4"/>
          <p:cNvSpPr txBox="1"/>
          <p:nvPr/>
        </p:nvSpPr>
        <p:spPr>
          <a:xfrm>
            <a:off x="2249850" y="523550"/>
            <a:ext cx="4422000" cy="2695200"/>
          </a:xfrm>
          <a:prstGeom prst="rect">
            <a:avLst/>
          </a:prstGeom>
          <a:noFill/>
          <a:ln>
            <a:noFill/>
          </a:ln>
        </p:spPr>
        <p:txBody>
          <a:bodyPr anchorCtr="0" anchor="t" bIns="91425" lIns="91425" spcFirstLastPara="1" rIns="91425" wrap="square" tIns="91425">
            <a:spAutoFit/>
          </a:bodyPr>
          <a:lstStyle/>
          <a:p>
            <a:pPr indent="0" lvl="0" marL="0" rtl="0" algn="ctr">
              <a:lnSpc>
                <a:spcPct val="218181"/>
              </a:lnSpc>
              <a:spcBef>
                <a:spcPts val="0"/>
              </a:spcBef>
              <a:spcAft>
                <a:spcPts val="0"/>
              </a:spcAft>
              <a:buNone/>
            </a:pPr>
            <a:r>
              <a:t/>
            </a:r>
            <a:endParaRPr b="1" i="1" sz="1550">
              <a:solidFill>
                <a:srgbClr val="333333"/>
              </a:solidFill>
              <a:highlight>
                <a:schemeClr val="lt2"/>
              </a:highlight>
              <a:latin typeface="Montserrat"/>
              <a:ea typeface="Montserrat"/>
              <a:cs typeface="Montserrat"/>
              <a:sym typeface="Montserrat"/>
            </a:endParaRPr>
          </a:p>
          <a:p>
            <a:pPr indent="0" lvl="0" marL="0" rtl="0" algn="ctr">
              <a:lnSpc>
                <a:spcPct val="218181"/>
              </a:lnSpc>
              <a:spcBef>
                <a:spcPts val="2100"/>
              </a:spcBef>
              <a:spcAft>
                <a:spcPts val="0"/>
              </a:spcAft>
              <a:buClr>
                <a:schemeClr val="dk1"/>
              </a:buClr>
              <a:buSzPts val="1100"/>
              <a:buFont typeface="Arial"/>
              <a:buNone/>
            </a:pPr>
            <a:r>
              <a:rPr b="1" i="1" lang="nl" sz="1550">
                <a:solidFill>
                  <a:srgbClr val="333333"/>
                </a:solidFill>
                <a:highlight>
                  <a:schemeClr val="lt1"/>
                </a:highlight>
                <a:latin typeface="Montserrat"/>
                <a:ea typeface="Montserrat"/>
                <a:cs typeface="Montserrat"/>
                <a:sym typeface="Montserrat"/>
              </a:rPr>
              <a:t>“Scenografie dient niet, maar doet iets. Scenografie werkt.”</a:t>
            </a:r>
            <a:endParaRPr b="1" i="1" sz="155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2100"/>
              </a:spcBef>
              <a:spcAft>
                <a:spcPts val="0"/>
              </a:spcAft>
              <a:buClr>
                <a:schemeClr val="dk1"/>
              </a:buClr>
              <a:buSzPts val="1100"/>
              <a:buFont typeface="Arial"/>
              <a:buNone/>
            </a:pPr>
            <a:r>
              <a:t/>
            </a:r>
            <a:endParaRPr i="1" sz="11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4" name="Shape 344"/>
        <p:cNvGrpSpPr/>
        <p:nvPr/>
      </p:nvGrpSpPr>
      <p:grpSpPr>
        <a:xfrm>
          <a:off x="0" y="0"/>
          <a:ext cx="0" cy="0"/>
          <a:chOff x="0" y="0"/>
          <a:chExt cx="0" cy="0"/>
        </a:xfrm>
      </p:grpSpPr>
      <p:sp>
        <p:nvSpPr>
          <p:cNvPr id="345" name="Google Shape;345;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latin typeface="Montserrat"/>
                <a:ea typeface="Montserrat"/>
                <a:cs typeface="Montserrat"/>
                <a:sym typeface="Montserrat"/>
              </a:rPr>
              <a:t>De scenograaf</a:t>
            </a:r>
            <a:endParaRPr>
              <a:latin typeface="Montserrat"/>
              <a:ea typeface="Montserrat"/>
              <a:cs typeface="Montserrat"/>
              <a:sym typeface="Montserrat"/>
            </a:endParaRPr>
          </a:p>
        </p:txBody>
      </p:sp>
      <p:sp>
        <p:nvSpPr>
          <p:cNvPr id="346" name="Google Shape;346;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None/>
            </a:pPr>
            <a:r>
              <a:rPr lang="nl" sz="1232">
                <a:solidFill>
                  <a:srgbClr val="0C343D"/>
                </a:solidFill>
                <a:highlight>
                  <a:schemeClr val="lt2"/>
                </a:highlight>
                <a:latin typeface="Montserrat"/>
                <a:ea typeface="Montserrat"/>
                <a:cs typeface="Montserrat"/>
                <a:sym typeface="Montserrat"/>
              </a:rPr>
              <a:t>Een scenograaf ontwerpt een wereld, welk medium of materiaal zij of hij ook hanteert en hoe die wereld zich ook verhoudt tot de alledaagse realiteit. Daarbij speelt de ontwerper met tijd, ruimte, lichaam en materiaal. Met objecten, vormen, kleuren, geuren, texturen, lijnen, diepte, hoogte, lengte, gewicht. Met ritme, dynamiek, duur en verloop. Met overgangen, contrasten, overeenkomsten, verbindingen, relaties, verhoudingen en herhalingen. Met perspectief, kaders, context en conventies. Met citaten, associaties, herinneringen, opinies, verborgen agenda’s, clichés, iconen en verwachtingen – om maar een aantal </a:t>
            </a:r>
            <a:r>
              <a:rPr i="1" lang="nl" sz="1232">
                <a:solidFill>
                  <a:srgbClr val="0C343D"/>
                </a:solidFill>
                <a:highlight>
                  <a:schemeClr val="lt2"/>
                </a:highlight>
                <a:latin typeface="Montserrat"/>
                <a:ea typeface="Montserrat"/>
                <a:cs typeface="Montserrat"/>
                <a:sym typeface="Montserrat"/>
              </a:rPr>
              <a:t>tools</a:t>
            </a:r>
            <a:r>
              <a:rPr lang="nl" sz="1232">
                <a:solidFill>
                  <a:srgbClr val="0C343D"/>
                </a:solidFill>
                <a:highlight>
                  <a:schemeClr val="lt2"/>
                </a:highlight>
                <a:latin typeface="Montserrat"/>
                <a:ea typeface="Montserrat"/>
                <a:cs typeface="Montserrat"/>
                <a:sym typeface="Montserrat"/>
              </a:rPr>
              <a:t> van de scenograaf te noemen.</a:t>
            </a:r>
            <a:endParaRPr sz="1232">
              <a:solidFill>
                <a:srgbClr val="0C343D"/>
              </a:solidFill>
              <a:highlight>
                <a:schemeClr val="lt2"/>
              </a:highlight>
              <a:latin typeface="Montserrat"/>
              <a:ea typeface="Montserrat"/>
              <a:cs typeface="Montserrat"/>
              <a:sym typeface="Montserrat"/>
            </a:endParaRPr>
          </a:p>
          <a:p>
            <a:pPr indent="0" lvl="0" marL="0" rtl="0" algn="l">
              <a:lnSpc>
                <a:spcPct val="100000"/>
              </a:lnSpc>
              <a:spcBef>
                <a:spcPts val="2100"/>
              </a:spcBef>
              <a:spcAft>
                <a:spcPts val="0"/>
              </a:spcAft>
              <a:buNone/>
            </a:pPr>
            <a:r>
              <a:t/>
            </a:r>
            <a:endParaRPr sz="1232">
              <a:solidFill>
                <a:srgbClr val="0C343D"/>
              </a:solidFill>
              <a:highlight>
                <a:schemeClr val="lt2"/>
              </a:highlight>
              <a:latin typeface="Montserrat"/>
              <a:ea typeface="Montserrat"/>
              <a:cs typeface="Montserrat"/>
              <a:sym typeface="Montserrat"/>
            </a:endParaRPr>
          </a:p>
          <a:p>
            <a:pPr indent="0" lvl="0" marL="0" rtl="0" algn="l">
              <a:lnSpc>
                <a:spcPct val="100000"/>
              </a:lnSpc>
              <a:spcBef>
                <a:spcPts val="2100"/>
              </a:spcBef>
              <a:spcAft>
                <a:spcPts val="0"/>
              </a:spcAft>
              <a:buNone/>
            </a:pPr>
            <a:r>
              <a:rPr lang="nl" sz="1241">
                <a:solidFill>
                  <a:srgbClr val="0C343D"/>
                </a:solidFill>
                <a:highlight>
                  <a:schemeClr val="lt2"/>
                </a:highlight>
                <a:latin typeface="Montserrat"/>
                <a:ea typeface="Montserrat"/>
                <a:cs typeface="Montserrat"/>
                <a:sym typeface="Montserrat"/>
              </a:rPr>
              <a:t>Het theater, het eigen atelier en het repetitieproces bieden een </a:t>
            </a:r>
            <a:r>
              <a:rPr b="1" lang="nl" sz="1241">
                <a:solidFill>
                  <a:srgbClr val="0C343D"/>
                </a:solidFill>
                <a:highlight>
                  <a:schemeClr val="lt2"/>
                </a:highlight>
                <a:latin typeface="Montserrat"/>
                <a:ea typeface="Montserrat"/>
                <a:cs typeface="Montserrat"/>
                <a:sym typeface="Montserrat"/>
              </a:rPr>
              <a:t>labo</a:t>
            </a:r>
            <a:r>
              <a:rPr lang="nl" sz="1241">
                <a:solidFill>
                  <a:srgbClr val="0C343D"/>
                </a:solidFill>
                <a:highlight>
                  <a:schemeClr val="lt2"/>
                </a:highlight>
                <a:latin typeface="Montserrat"/>
                <a:ea typeface="Montserrat"/>
                <a:cs typeface="Montserrat"/>
                <a:sym typeface="Montserrat"/>
              </a:rPr>
              <a:t>ratorium, een plaats om te schetsen, tijd te nemen, ideeën te ontwikkelen en concepten te verdiepen. Ontwerpers onderzoeken al doende de mogelijkheden, beperkingen en de werking van een ontwerp, van het werk. Wat kan het teweeg of in beweging brengen? Welke dilemma’s werpt het op, welke vragen stelt het ontwerp? Wat maakt het zichtbaar? Ervaarbaar? Tastbaar? </a:t>
            </a:r>
            <a:endParaRPr sz="1124">
              <a:solidFill>
                <a:srgbClr val="0C343D"/>
              </a:solidFill>
              <a:highlight>
                <a:schemeClr val="lt2"/>
              </a:highlight>
              <a:latin typeface="Montserrat"/>
              <a:ea typeface="Montserrat"/>
              <a:cs typeface="Montserrat"/>
              <a:sym typeface="Montserrat"/>
            </a:endParaRPr>
          </a:p>
          <a:p>
            <a:pPr indent="0" lvl="0" marL="0" rtl="0" algn="l">
              <a:spcBef>
                <a:spcPts val="2100"/>
              </a:spcBef>
              <a:spcAft>
                <a:spcPts val="0"/>
              </a:spcAft>
              <a:buNone/>
            </a:pPr>
            <a:r>
              <a:t/>
            </a:r>
            <a:endParaRPr sz="110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0" name="Shape 350"/>
        <p:cNvGrpSpPr/>
        <p:nvPr/>
      </p:nvGrpSpPr>
      <p:grpSpPr>
        <a:xfrm>
          <a:off x="0" y="0"/>
          <a:ext cx="0" cy="0"/>
          <a:chOff x="0" y="0"/>
          <a:chExt cx="0" cy="0"/>
        </a:xfrm>
      </p:grpSpPr>
      <p:sp>
        <p:nvSpPr>
          <p:cNvPr id="351" name="Google Shape;351;p56"/>
          <p:cNvSpPr txBox="1"/>
          <p:nvPr/>
        </p:nvSpPr>
        <p:spPr>
          <a:xfrm>
            <a:off x="666600" y="1336500"/>
            <a:ext cx="7810800" cy="28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nl" sz="1350">
                <a:solidFill>
                  <a:srgbClr val="073763"/>
                </a:solidFill>
                <a:highlight>
                  <a:schemeClr val="lt2"/>
                </a:highlight>
                <a:latin typeface="Montserrat"/>
                <a:ea typeface="Montserrat"/>
                <a:cs typeface="Montserrat"/>
                <a:sym typeface="Montserrat"/>
              </a:rPr>
              <a:t>“Scenografie duidt niet, maar opent en stelt vragen.”</a:t>
            </a:r>
            <a:endParaRPr b="1" i="1" sz="1350">
              <a:solidFill>
                <a:srgbClr val="073763"/>
              </a:solidFill>
              <a:highlight>
                <a:schemeClr val="lt2"/>
              </a:highlight>
              <a:latin typeface="Montserrat"/>
              <a:ea typeface="Montserrat"/>
              <a:cs typeface="Montserrat"/>
              <a:sym typeface="Montserrat"/>
            </a:endParaRPr>
          </a:p>
          <a:p>
            <a:pPr indent="0" lvl="0" marL="0" rtl="0" algn="l">
              <a:spcBef>
                <a:spcPts val="0"/>
              </a:spcBef>
              <a:spcAft>
                <a:spcPts val="0"/>
              </a:spcAft>
              <a:buNone/>
            </a:pPr>
            <a:r>
              <a:t/>
            </a:r>
            <a:endParaRPr sz="13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rPr lang="nl" sz="1350">
                <a:solidFill>
                  <a:srgbClr val="0C343D"/>
                </a:solidFill>
                <a:highlight>
                  <a:schemeClr val="lt2"/>
                </a:highlight>
                <a:latin typeface="Montserrat"/>
                <a:ea typeface="Montserrat"/>
                <a:cs typeface="Montserrat"/>
                <a:sym typeface="Montserrat"/>
              </a:rPr>
              <a:t>Camoufleren, onthullen en openen. </a:t>
            </a:r>
            <a:endParaRPr sz="13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t/>
            </a:r>
            <a:endParaRPr sz="13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rPr lang="nl" sz="1350">
                <a:solidFill>
                  <a:srgbClr val="0C343D"/>
                </a:solidFill>
                <a:highlight>
                  <a:schemeClr val="lt2"/>
                </a:highlight>
                <a:latin typeface="Montserrat"/>
                <a:ea typeface="Montserrat"/>
                <a:cs typeface="Montserrat"/>
                <a:sym typeface="Montserrat"/>
              </a:rPr>
              <a:t>Wat wordt bedekt of aan het zicht onttrokken, wat gaat naadloos op in de omgeving? Welke lagen worden </a:t>
            </a:r>
            <a:r>
              <a:rPr b="1" lang="nl" sz="1350">
                <a:solidFill>
                  <a:srgbClr val="0C343D"/>
                </a:solidFill>
                <a:highlight>
                  <a:schemeClr val="lt2"/>
                </a:highlight>
                <a:latin typeface="Montserrat"/>
                <a:ea typeface="Montserrat"/>
                <a:cs typeface="Montserrat"/>
                <a:sym typeface="Montserrat"/>
              </a:rPr>
              <a:t>toegevoegd of juist weggehaald</a:t>
            </a:r>
            <a:r>
              <a:rPr lang="nl" sz="1350">
                <a:solidFill>
                  <a:srgbClr val="0C343D"/>
                </a:solidFill>
                <a:highlight>
                  <a:schemeClr val="lt2"/>
                </a:highlight>
                <a:latin typeface="Montserrat"/>
                <a:ea typeface="Montserrat"/>
                <a:cs typeface="Montserrat"/>
                <a:sym typeface="Montserrat"/>
              </a:rPr>
              <a:t>? Wat wordt er dicht getimmerd of juist ontrafeld? Wat wordt keihard </a:t>
            </a:r>
            <a:r>
              <a:rPr b="1" lang="nl" sz="1350">
                <a:solidFill>
                  <a:srgbClr val="0C343D"/>
                </a:solidFill>
                <a:highlight>
                  <a:schemeClr val="lt2"/>
                </a:highlight>
                <a:latin typeface="Montserrat"/>
                <a:ea typeface="Montserrat"/>
                <a:cs typeface="Montserrat"/>
                <a:sym typeface="Montserrat"/>
              </a:rPr>
              <a:t>zichtbaar </a:t>
            </a:r>
            <a:r>
              <a:rPr lang="nl" sz="1350">
                <a:solidFill>
                  <a:srgbClr val="0C343D"/>
                </a:solidFill>
                <a:highlight>
                  <a:schemeClr val="lt2"/>
                </a:highlight>
                <a:latin typeface="Montserrat"/>
                <a:ea typeface="Montserrat"/>
                <a:cs typeface="Montserrat"/>
                <a:sym typeface="Montserrat"/>
              </a:rPr>
              <a:t>gemaakt; wat hult zich in een waas of nevel? </a:t>
            </a:r>
            <a:endParaRPr sz="13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t/>
            </a:r>
            <a:endParaRPr sz="13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rPr lang="nl" sz="1350">
                <a:solidFill>
                  <a:srgbClr val="0C343D"/>
                </a:solidFill>
                <a:highlight>
                  <a:schemeClr val="lt2"/>
                </a:highlight>
                <a:latin typeface="Montserrat"/>
                <a:ea typeface="Montserrat"/>
                <a:cs typeface="Montserrat"/>
                <a:sym typeface="Montserrat"/>
              </a:rPr>
              <a:t>Wat maakt dat we ineens een </a:t>
            </a:r>
            <a:r>
              <a:rPr b="1" lang="nl" sz="1350">
                <a:solidFill>
                  <a:srgbClr val="0C343D"/>
                </a:solidFill>
                <a:highlight>
                  <a:schemeClr val="lt2"/>
                </a:highlight>
                <a:latin typeface="Montserrat"/>
                <a:ea typeface="Montserrat"/>
                <a:cs typeface="Montserrat"/>
                <a:sym typeface="Montserrat"/>
              </a:rPr>
              <a:t>nieuw perspectief </a:t>
            </a:r>
            <a:r>
              <a:rPr lang="nl" sz="1350">
                <a:solidFill>
                  <a:srgbClr val="0C343D"/>
                </a:solidFill>
                <a:highlight>
                  <a:schemeClr val="lt2"/>
                </a:highlight>
                <a:latin typeface="Montserrat"/>
                <a:ea typeface="Montserrat"/>
                <a:cs typeface="Montserrat"/>
                <a:sym typeface="Montserrat"/>
              </a:rPr>
              <a:t>krijgen op bekende zaken, dat we ervaren hoe een kijk-, denk- en verwachtingspatroon zich sluipend in ons heeft genesteld? Of wat doet ons stilstaan en uit onze routine stappen? Kleine ingrepen in materiaal, licht, geluid of ruimte kunnen er al voor zorgen dat we her-zien.</a:t>
            </a:r>
            <a:endParaRPr>
              <a:solidFill>
                <a:srgbClr val="0C343D"/>
              </a:solidFill>
              <a:highlight>
                <a:schemeClr val="lt2"/>
              </a:highlight>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5" name="Shape 355"/>
        <p:cNvGrpSpPr/>
        <p:nvPr/>
      </p:nvGrpSpPr>
      <p:grpSpPr>
        <a:xfrm>
          <a:off x="0" y="0"/>
          <a:ext cx="0" cy="0"/>
          <a:chOff x="0" y="0"/>
          <a:chExt cx="0" cy="0"/>
        </a:xfrm>
      </p:grpSpPr>
      <p:sp>
        <p:nvSpPr>
          <p:cNvPr id="356" name="Google Shape;356;p57"/>
          <p:cNvSpPr txBox="1"/>
          <p:nvPr/>
        </p:nvSpPr>
        <p:spPr>
          <a:xfrm>
            <a:off x="297150" y="275925"/>
            <a:ext cx="86244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a:latin typeface="Montserrat"/>
                <a:ea typeface="Montserrat"/>
                <a:cs typeface="Montserrat"/>
                <a:sym typeface="Montserrat"/>
              </a:rPr>
              <a:t>Bespreking stukken: waar gaan ze over</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lang="nl">
                <a:latin typeface="Montserrat"/>
                <a:ea typeface="Montserrat"/>
                <a:cs typeface="Montserrat"/>
                <a:sym typeface="Montserrat"/>
              </a:rPr>
              <a:t>verdelen groepen</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b="1" lang="nl">
                <a:solidFill>
                  <a:srgbClr val="B6D7A8"/>
                </a:solidFill>
                <a:latin typeface="Montserrat"/>
                <a:ea typeface="Montserrat"/>
                <a:cs typeface="Montserrat"/>
                <a:sym typeface="Montserrat"/>
              </a:rPr>
              <a:t>Overlopen</a:t>
            </a:r>
            <a:endParaRPr b="1">
              <a:solidFill>
                <a:srgbClr val="B6D7A8"/>
              </a:solidFill>
              <a:latin typeface="Montserrat"/>
              <a:ea typeface="Montserrat"/>
              <a:cs typeface="Montserrat"/>
              <a:sym typeface="Montserrat"/>
            </a:endParaRPr>
          </a:p>
          <a:p>
            <a:pPr indent="0" lvl="0" marL="0" rtl="0" algn="l">
              <a:spcBef>
                <a:spcPts val="0"/>
              </a:spcBef>
              <a:spcAft>
                <a:spcPts val="0"/>
              </a:spcAft>
              <a:buNone/>
            </a:pPr>
            <a:r>
              <a:t/>
            </a:r>
            <a:endParaRPr b="1" sz="1100">
              <a:solidFill>
                <a:srgbClr val="B6D7A8"/>
              </a:solidFill>
              <a:latin typeface="Montserrat"/>
              <a:ea typeface="Montserrat"/>
              <a:cs typeface="Montserrat"/>
              <a:sym typeface="Montserrat"/>
            </a:endParaRPr>
          </a:p>
          <a:p>
            <a:pPr indent="-298450" lvl="0" marL="457200" rtl="0" algn="l">
              <a:spcBef>
                <a:spcPts val="0"/>
              </a:spcBef>
              <a:spcAft>
                <a:spcPts val="0"/>
              </a:spcAft>
              <a:buClr>
                <a:schemeClr val="dk1"/>
              </a:buClr>
              <a:buSzPts val="1100"/>
              <a:buFont typeface="Montserrat"/>
              <a:buChar char="➔"/>
            </a:pPr>
            <a:r>
              <a:rPr lang="nl" sz="1100">
                <a:solidFill>
                  <a:schemeClr val="dk1"/>
                </a:solidFill>
                <a:latin typeface="Montserrat"/>
                <a:ea typeface="Montserrat"/>
                <a:cs typeface="Montserrat"/>
                <a:sym typeface="Montserrat"/>
              </a:rPr>
              <a:t>wat is de verloop van het stuk, maak eventueel een tijdlijn</a:t>
            </a:r>
            <a:endParaRPr b="1" sz="1100">
              <a:solidFill>
                <a:srgbClr val="B6D7A8"/>
              </a:solidFill>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Wat is het belangrijkste thema in het project</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Wat moeten mensen onthouden, welk nieuw perspectief wordt gegeven?</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Plaats: dient het voor binnen, buiten, locatie…</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Waar wil je nadruk op leggen doorheen het project</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wat wordt keihard zichtbaar gemaakt?</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wat hult zich in een waas of nevel (sluimering)</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we zijn gewoonte diertjes, kun je hier een confrontatie bieden en het denkpatroon omkantelen?</a:t>
            </a:r>
            <a:endParaRPr sz="1100">
              <a:latin typeface="Montserrat"/>
              <a:ea typeface="Montserrat"/>
              <a:cs typeface="Montserrat"/>
              <a:sym typeface="Montserrat"/>
            </a:endParaRPr>
          </a:p>
          <a:p>
            <a:pPr indent="0" lvl="0" marL="457200" rtl="0" algn="l">
              <a:spcBef>
                <a:spcPts val="0"/>
              </a:spcBef>
              <a:spcAft>
                <a:spcPts val="0"/>
              </a:spcAft>
              <a:buNone/>
            </a:pPr>
            <a:r>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nl" sz="1100">
                <a:latin typeface="Montserrat"/>
                <a:ea typeface="Montserrat"/>
                <a:cs typeface="Montserrat"/>
                <a:sym typeface="Montserrat"/>
              </a:rPr>
              <a:t>Welke materialen?</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nl" sz="1100">
                <a:latin typeface="Montserrat"/>
                <a:ea typeface="Montserrat"/>
                <a:cs typeface="Montserrat"/>
                <a:sym typeface="Montserrat"/>
              </a:rPr>
              <a:t>Waar willen jullie vooral rond werken: muziektheater, poppen, kostuum?</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60" name="Shape 360"/>
        <p:cNvGrpSpPr/>
        <p:nvPr/>
      </p:nvGrpSpPr>
      <p:grpSpPr>
        <a:xfrm>
          <a:off x="0" y="0"/>
          <a:ext cx="0" cy="0"/>
          <a:chOff x="0" y="0"/>
          <a:chExt cx="0" cy="0"/>
        </a:xfrm>
      </p:grpSpPr>
      <p:sp>
        <p:nvSpPr>
          <p:cNvPr id="361" name="Google Shape;361;p58"/>
          <p:cNvSpPr txBox="1"/>
          <p:nvPr/>
        </p:nvSpPr>
        <p:spPr>
          <a:xfrm>
            <a:off x="481100" y="1011725"/>
            <a:ext cx="77682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nl" sz="3000">
                <a:latin typeface="Montserrat"/>
                <a:ea typeface="Montserrat"/>
                <a:cs typeface="Montserrat"/>
                <a:sym typeface="Montserrat"/>
              </a:rPr>
              <a:t>Kill your darlings</a:t>
            </a:r>
            <a:endParaRPr i="1" sz="3000">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r">
              <a:spcBef>
                <a:spcPts val="0"/>
              </a:spcBef>
              <a:spcAft>
                <a:spcPts val="0"/>
              </a:spcAft>
              <a:buNone/>
            </a:pPr>
            <a:r>
              <a:rPr b="1" lang="nl" sz="2700"/>
              <a:t> less is more </a:t>
            </a:r>
            <a:endParaRPr b="1" sz="2700"/>
          </a:p>
          <a:p>
            <a:pPr indent="0" lvl="0" marL="0" rtl="0" algn="l">
              <a:spcBef>
                <a:spcPts val="0"/>
              </a:spcBef>
              <a:spcAft>
                <a:spcPts val="0"/>
              </a:spcAft>
              <a:buNone/>
            </a:pPr>
            <a:r>
              <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rPr b="1" lang="nl" sz="1300">
                <a:solidFill>
                  <a:srgbClr val="202020"/>
                </a:solidFill>
                <a:highlight>
                  <a:srgbClr val="D9EAD3"/>
                </a:highlight>
                <a:latin typeface="Roboto"/>
                <a:ea typeface="Roboto"/>
                <a:cs typeface="Roboto"/>
                <a:sym typeface="Roboto"/>
              </a:rPr>
              <a:t>Entr'acte</a:t>
            </a:r>
            <a:endParaRPr b="1" sz="1300">
              <a:solidFill>
                <a:srgbClr val="202020"/>
              </a:solidFill>
              <a:highlight>
                <a:srgbClr val="D9EAD3"/>
              </a:highlight>
              <a:latin typeface="Roboto"/>
              <a:ea typeface="Roboto"/>
              <a:cs typeface="Roboto"/>
              <a:sym typeface="Roboto"/>
            </a:endParaRPr>
          </a:p>
          <a:p>
            <a:pPr indent="0" lvl="0" marL="0" rtl="0" algn="l">
              <a:spcBef>
                <a:spcPts val="0"/>
              </a:spcBef>
              <a:spcAft>
                <a:spcPts val="0"/>
              </a:spcAft>
              <a:buNone/>
            </a:pPr>
            <a:r>
              <a:rPr lang="nl" sz="1300">
                <a:solidFill>
                  <a:srgbClr val="202020"/>
                </a:solidFill>
                <a:highlight>
                  <a:srgbClr val="D9EAD3"/>
                </a:highlight>
                <a:latin typeface="Roboto"/>
                <a:ea typeface="Roboto"/>
                <a:cs typeface="Roboto"/>
                <a:sym typeface="Roboto"/>
              </a:rPr>
              <a:t>Tussenspel dat zich afspeelt tussen de normale bedrijven, bijvoorbeeld om de spelers even rust te geven of om het decor om te bouwen.</a:t>
            </a:r>
            <a:endParaRPr>
              <a:highlight>
                <a:srgbClr val="D9EAD3"/>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0" name="Shape 80"/>
        <p:cNvGrpSpPr/>
        <p:nvPr/>
      </p:nvGrpSpPr>
      <p:grpSpPr>
        <a:xfrm>
          <a:off x="0" y="0"/>
          <a:ext cx="0" cy="0"/>
          <a:chOff x="0" y="0"/>
          <a:chExt cx="0" cy="0"/>
        </a:xfrm>
      </p:grpSpPr>
      <p:pic>
        <p:nvPicPr>
          <p:cNvPr descr="Malta Festival Poznań 2016&#10;SCULPTING FEAR / Julian Hetzel&#10;25-26/06 CK Zamek&#10;www.malta-festival.pl&#10;&#10; Na każdy aspekt rzeczywistości mamy dziś aplikację. Nie zmokniemy, nie zgubimy się, o niczym nie zapomnimy. Wiemy już wszystko, bo cały świat znajduje się w chmurze danych. Nie musimy się lękać, że coś wymknie się spod naszej kontroli. Julian Hetzel – reżyser, muzyk i artysta sztuk wizualnych – bada w swoim projekcie piękno katastrofy. Jak reaguje na nią ciało i wzrok ludzi? Co się dzieje, gdy rzeczywistość nas zaskakuje? Projekt składa się z dwóch powiązanych ze sobą, choć oddzielnych części – ze spektaklu pokazywanego na scenie i z interwencji w przestrzeni publicznej.&#10;&#10;W „Sculpting Fear” reżyser przygląda się ciemnej stronie ludzkiej natury: jego performerzy badają fizyczność strachu, wykorzystując do tego własne ciała i bardzo wizualną przestrzeń teatralną. Żyjemy w czasach gotowych scenariuszy i symulacji. Czy przejrzystość świata oznacza, że możemy w nim coś naprawdę dostrzec? Skąd bierze się strach przed nieznanym, obcym, przed drugim człowiekiem?&#10;&#10;***&#10;&#10;Today, we have an app for every aspect of reality. We won't get caught in the rain or lost, nor forget anything. We already know everything because the whole world is contained in a data cloud. We do not need to fear anything. In his project, director, musician and visual artist Julian Hetzel explores the beauty of disaster. How do human bodies and eyesight respond to it? What happens when reality astonishes us? The project is made up of a performance and a foray into public space.&#10;&#10;***&#10;montaż: Arek Zub" id="81" name="Google Shape;81;p17" title="SCULPTING FEAR / Julian Hetzel / Malta Festival Poznań 2016">
            <a:hlinkClick r:id="rId3"/>
          </p:cNvPr>
          <p:cNvPicPr preferRelativeResize="0"/>
          <p:nvPr/>
        </p:nvPicPr>
        <p:blipFill>
          <a:blip r:embed="rId4">
            <a:alphaModFix/>
          </a:blip>
          <a:stretch>
            <a:fillRect/>
          </a:stretch>
        </p:blipFill>
        <p:spPr>
          <a:xfrm>
            <a:off x="152400" y="857250"/>
            <a:ext cx="4572000" cy="3429000"/>
          </a:xfrm>
          <a:prstGeom prst="rect">
            <a:avLst/>
          </a:prstGeom>
          <a:noFill/>
          <a:ln>
            <a:noFill/>
          </a:ln>
        </p:spPr>
      </p:pic>
      <p:sp>
        <p:nvSpPr>
          <p:cNvPr id="82" name="Google Shape;82;p17"/>
          <p:cNvSpPr txBox="1"/>
          <p:nvPr/>
        </p:nvSpPr>
        <p:spPr>
          <a:xfrm>
            <a:off x="4917100" y="857250"/>
            <a:ext cx="3877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00">
                <a:solidFill>
                  <a:srgbClr val="0C343D"/>
                </a:solidFill>
                <a:highlight>
                  <a:schemeClr val="lt2"/>
                </a:highlight>
                <a:latin typeface="Montserrat"/>
                <a:ea typeface="Montserrat"/>
                <a:cs typeface="Montserrat"/>
                <a:sym typeface="Montserrat"/>
              </a:rPr>
              <a:t>In </a:t>
            </a:r>
            <a:r>
              <a:rPr b="1" lang="nl" sz="1100">
                <a:solidFill>
                  <a:srgbClr val="0C343D"/>
                </a:solidFill>
                <a:highlight>
                  <a:schemeClr val="lt2"/>
                </a:highlight>
                <a:latin typeface="Montserrat"/>
                <a:ea typeface="Montserrat"/>
                <a:cs typeface="Montserrat"/>
                <a:sym typeface="Montserrat"/>
              </a:rPr>
              <a:t>Julian Hetzels</a:t>
            </a:r>
            <a:r>
              <a:rPr lang="nl" sz="1100">
                <a:solidFill>
                  <a:srgbClr val="0C343D"/>
                </a:solidFill>
                <a:highlight>
                  <a:schemeClr val="lt2"/>
                </a:highlight>
                <a:latin typeface="Montserrat"/>
                <a:ea typeface="Montserrat"/>
                <a:cs typeface="Montserrat"/>
                <a:sym typeface="Montserrat"/>
              </a:rPr>
              <a:t> beeldende voorstelling </a:t>
            </a:r>
            <a:r>
              <a:rPr i="1" lang="nl" sz="1100">
                <a:solidFill>
                  <a:srgbClr val="0C343D"/>
                </a:solidFill>
                <a:highlight>
                  <a:schemeClr val="lt2"/>
                </a:highlight>
                <a:latin typeface="Montserrat"/>
                <a:ea typeface="Montserrat"/>
                <a:cs typeface="Montserrat"/>
                <a:sym typeface="Montserrat"/>
              </a:rPr>
              <a:t>Sculpting Fear</a:t>
            </a:r>
            <a:r>
              <a:rPr lang="nl" sz="1100">
                <a:solidFill>
                  <a:srgbClr val="0C343D"/>
                </a:solidFill>
                <a:highlight>
                  <a:schemeClr val="lt2"/>
                </a:highlight>
                <a:latin typeface="Montserrat"/>
                <a:ea typeface="Montserrat"/>
                <a:cs typeface="Montserrat"/>
                <a:sym typeface="Montserrat"/>
              </a:rPr>
              <a:t> blijkt de ogenschijnlijk solide rubberen toneelvloer uit breekbaar piepschuim te bestaan. De theaterruimte wordt door de spelers aan flarden gekrabd en door de gaten en kieren sijpelen actuele maatschappelijke thema’s de voorstelling in.</a:t>
            </a:r>
            <a:endParaRPr sz="1100">
              <a:solidFill>
                <a:srgbClr val="0C343D"/>
              </a:solidFill>
              <a:highlight>
                <a:schemeClr val="lt2"/>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6"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313550" y="173625"/>
            <a:ext cx="4258450" cy="2266724"/>
          </a:xfrm>
          <a:prstGeom prst="rect">
            <a:avLst/>
          </a:prstGeom>
          <a:noFill/>
          <a:ln>
            <a:noFill/>
          </a:ln>
        </p:spPr>
      </p:pic>
      <p:pic>
        <p:nvPicPr>
          <p:cNvPr id="88" name="Google Shape;88;p18"/>
          <p:cNvPicPr preferRelativeResize="0"/>
          <p:nvPr/>
        </p:nvPicPr>
        <p:blipFill>
          <a:blip r:embed="rId4">
            <a:alphaModFix/>
          </a:blip>
          <a:stretch>
            <a:fillRect/>
          </a:stretch>
        </p:blipFill>
        <p:spPr>
          <a:xfrm>
            <a:off x="152400" y="2592750"/>
            <a:ext cx="4419600" cy="2320295"/>
          </a:xfrm>
          <a:prstGeom prst="rect">
            <a:avLst/>
          </a:prstGeom>
          <a:noFill/>
          <a:ln>
            <a:noFill/>
          </a:ln>
        </p:spPr>
      </p:pic>
      <p:sp>
        <p:nvSpPr>
          <p:cNvPr id="89" name="Google Shape;89;p18"/>
          <p:cNvSpPr txBox="1"/>
          <p:nvPr/>
        </p:nvSpPr>
        <p:spPr>
          <a:xfrm>
            <a:off x="4690700" y="212250"/>
            <a:ext cx="3565800" cy="206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250">
                <a:solidFill>
                  <a:srgbClr val="0C343D"/>
                </a:solidFill>
                <a:highlight>
                  <a:schemeClr val="lt2"/>
                </a:highlight>
                <a:latin typeface="Montserrat"/>
                <a:ea typeface="Montserrat"/>
                <a:cs typeface="Montserrat"/>
                <a:sym typeface="Montserrat"/>
              </a:rPr>
              <a:t>Op weer een heel andere manier dringt de buitenwereld zich op in de kostuumontwerpen van </a:t>
            </a:r>
            <a:r>
              <a:rPr b="1" lang="nl" sz="1250">
                <a:solidFill>
                  <a:srgbClr val="0C343D"/>
                </a:solidFill>
                <a:highlight>
                  <a:schemeClr val="lt2"/>
                </a:highlight>
                <a:latin typeface="Montserrat"/>
                <a:ea typeface="Montserrat"/>
                <a:cs typeface="Montserrat"/>
                <a:sym typeface="Montserrat"/>
              </a:rPr>
              <a:t>Carly Everaert</a:t>
            </a:r>
            <a:r>
              <a:rPr lang="nl" sz="1250">
                <a:solidFill>
                  <a:srgbClr val="0C343D"/>
                </a:solidFill>
                <a:highlight>
                  <a:schemeClr val="lt2"/>
                </a:highlight>
                <a:latin typeface="Montserrat"/>
                <a:ea typeface="Montserrat"/>
                <a:cs typeface="Montserrat"/>
                <a:sym typeface="Montserrat"/>
              </a:rPr>
              <a:t>, die graag met tweedehands kleding werkt. Wat maakt het uit dat de acteurs kleren dragen die eerder al door anderen, onbekenden, werden gedragen? En hoe verwerkt zij die kleding in het ontwerp?</a:t>
            </a:r>
            <a:endParaRPr sz="12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t/>
            </a:r>
            <a:endParaRPr sz="12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rPr lang="nl" sz="950" u="sng">
                <a:solidFill>
                  <a:schemeClr val="hlink"/>
                </a:solidFill>
                <a:highlight>
                  <a:schemeClr val="lt2"/>
                </a:highlight>
                <a:latin typeface="Montserrat"/>
                <a:ea typeface="Montserrat"/>
                <a:cs typeface="Montserrat"/>
                <a:sym typeface="Montserrat"/>
                <a:hlinkClick r:id="rId5"/>
              </a:rPr>
              <a:t>https://www.carlyeveraert.com/</a:t>
            </a:r>
            <a:endParaRPr sz="950">
              <a:solidFill>
                <a:srgbClr val="0C343D"/>
              </a:solidFill>
              <a:highlight>
                <a:schemeClr val="lt2"/>
              </a:highlight>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3" name="Shape 93"/>
        <p:cNvGrpSpPr/>
        <p:nvPr/>
      </p:nvGrpSpPr>
      <p:grpSpPr>
        <a:xfrm>
          <a:off x="0" y="0"/>
          <a:ext cx="0" cy="0"/>
          <a:chOff x="0" y="0"/>
          <a:chExt cx="0" cy="0"/>
        </a:xfrm>
      </p:grpSpPr>
      <p:sp>
        <p:nvSpPr>
          <p:cNvPr id="94" name="Google Shape;94;p19"/>
          <p:cNvSpPr txBox="1"/>
          <p:nvPr/>
        </p:nvSpPr>
        <p:spPr>
          <a:xfrm>
            <a:off x="5674125" y="176875"/>
            <a:ext cx="3000000" cy="229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50">
                <a:solidFill>
                  <a:srgbClr val="0C343D"/>
                </a:solidFill>
                <a:highlight>
                  <a:schemeClr val="lt2"/>
                </a:highlight>
                <a:latin typeface="Montserrat"/>
                <a:ea typeface="Montserrat"/>
                <a:cs typeface="Montserrat"/>
                <a:sym typeface="Montserrat"/>
              </a:rPr>
              <a:t>Soms bouwt een scenograaf een wereld of een beeld in de openbare ruimte. Een ingreep waarmee vastgeroeste betekenissen en ideeën onderuit gehaald worden, of omgekeerd. Zo stelde </a:t>
            </a:r>
            <a:r>
              <a:rPr b="1" lang="nl" sz="1150">
                <a:solidFill>
                  <a:srgbClr val="0C343D"/>
                </a:solidFill>
                <a:highlight>
                  <a:schemeClr val="lt2"/>
                </a:highlight>
                <a:latin typeface="Montserrat"/>
                <a:ea typeface="Montserrat"/>
                <a:cs typeface="Montserrat"/>
                <a:sym typeface="Montserrat"/>
              </a:rPr>
              <a:t>Dries Verhoeven </a:t>
            </a:r>
            <a:r>
              <a:rPr lang="nl" sz="1150">
                <a:solidFill>
                  <a:srgbClr val="0C343D"/>
                </a:solidFill>
                <a:highlight>
                  <a:schemeClr val="lt2"/>
                </a:highlight>
                <a:latin typeface="Montserrat"/>
                <a:ea typeface="Montserrat"/>
                <a:cs typeface="Montserrat"/>
                <a:sym typeface="Montserrat"/>
              </a:rPr>
              <a:t>in </a:t>
            </a:r>
            <a:r>
              <a:rPr i="1" lang="nl" sz="1150">
                <a:solidFill>
                  <a:srgbClr val="0C343D"/>
                </a:solidFill>
                <a:highlight>
                  <a:schemeClr val="lt2"/>
                </a:highlight>
                <a:latin typeface="Montserrat"/>
                <a:ea typeface="Montserrat"/>
                <a:cs typeface="Montserrat"/>
                <a:sym typeface="Montserrat"/>
              </a:rPr>
              <a:t>Ceci n’est pas</a:t>
            </a:r>
            <a:r>
              <a:rPr lang="nl" sz="1150">
                <a:solidFill>
                  <a:srgbClr val="0C343D"/>
                </a:solidFill>
                <a:highlight>
                  <a:schemeClr val="lt2"/>
                </a:highlight>
                <a:latin typeface="Montserrat"/>
                <a:ea typeface="Montserrat"/>
                <a:cs typeface="Montserrat"/>
                <a:sym typeface="Montserrat"/>
              </a:rPr>
              <a:t> tien hedendaagse taboes tentoon in een glazen box op steeds een ander stadsplein.</a:t>
            </a:r>
            <a:endParaRPr sz="11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t/>
            </a:r>
            <a:endParaRPr sz="13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rPr lang="nl" sz="850" u="sng">
                <a:solidFill>
                  <a:schemeClr val="hlink"/>
                </a:solidFill>
                <a:highlight>
                  <a:schemeClr val="lt2"/>
                </a:highlight>
                <a:latin typeface="Montserrat"/>
                <a:ea typeface="Montserrat"/>
                <a:cs typeface="Montserrat"/>
                <a:sym typeface="Montserrat"/>
                <a:hlinkClick r:id="rId3"/>
              </a:rPr>
              <a:t>https://driesverhoeven.com/project/ceci-nest-pas/</a:t>
            </a:r>
            <a:endParaRPr sz="900">
              <a:solidFill>
                <a:srgbClr val="0C343D"/>
              </a:solidFill>
              <a:highlight>
                <a:schemeClr val="lt2"/>
              </a:highlight>
              <a:latin typeface="Montserrat"/>
              <a:ea typeface="Montserrat"/>
              <a:cs typeface="Montserrat"/>
              <a:sym typeface="Montserrat"/>
            </a:endParaRPr>
          </a:p>
        </p:txBody>
      </p:sp>
      <p:pic>
        <p:nvPicPr>
          <p:cNvPr id="95" name="Google Shape;95;p19"/>
          <p:cNvPicPr preferRelativeResize="0"/>
          <p:nvPr/>
        </p:nvPicPr>
        <p:blipFill>
          <a:blip r:embed="rId4">
            <a:alphaModFix/>
          </a:blip>
          <a:stretch>
            <a:fillRect/>
          </a:stretch>
        </p:blipFill>
        <p:spPr>
          <a:xfrm>
            <a:off x="310600" y="141500"/>
            <a:ext cx="2664150" cy="1789975"/>
          </a:xfrm>
          <a:prstGeom prst="rect">
            <a:avLst/>
          </a:prstGeom>
          <a:noFill/>
          <a:ln>
            <a:noFill/>
          </a:ln>
        </p:spPr>
      </p:pic>
      <p:pic>
        <p:nvPicPr>
          <p:cNvPr id="96" name="Google Shape;96;p19"/>
          <p:cNvPicPr preferRelativeResize="0"/>
          <p:nvPr/>
        </p:nvPicPr>
        <p:blipFill>
          <a:blip r:embed="rId5">
            <a:alphaModFix/>
          </a:blip>
          <a:stretch>
            <a:fillRect/>
          </a:stretch>
        </p:blipFill>
        <p:spPr>
          <a:xfrm>
            <a:off x="310600" y="2140475"/>
            <a:ext cx="2684975" cy="1789976"/>
          </a:xfrm>
          <a:prstGeom prst="rect">
            <a:avLst/>
          </a:prstGeom>
          <a:noFill/>
          <a:ln>
            <a:noFill/>
          </a:ln>
        </p:spPr>
      </p:pic>
      <p:pic>
        <p:nvPicPr>
          <p:cNvPr id="97" name="Google Shape;97;p19"/>
          <p:cNvPicPr preferRelativeResize="0"/>
          <p:nvPr/>
        </p:nvPicPr>
        <p:blipFill>
          <a:blip r:embed="rId6">
            <a:alphaModFix/>
          </a:blip>
          <a:stretch>
            <a:fillRect/>
          </a:stretch>
        </p:blipFill>
        <p:spPr>
          <a:xfrm>
            <a:off x="3333226" y="152400"/>
            <a:ext cx="2066925" cy="2209800"/>
          </a:xfrm>
          <a:prstGeom prst="rect">
            <a:avLst/>
          </a:prstGeom>
          <a:noFill/>
          <a:ln>
            <a:noFill/>
          </a:ln>
        </p:spPr>
      </p:pic>
      <p:pic>
        <p:nvPicPr>
          <p:cNvPr id="98" name="Google Shape;98;p19"/>
          <p:cNvPicPr preferRelativeResize="0"/>
          <p:nvPr/>
        </p:nvPicPr>
        <p:blipFill>
          <a:blip r:embed="rId7">
            <a:alphaModFix/>
          </a:blip>
          <a:stretch>
            <a:fillRect/>
          </a:stretch>
        </p:blipFill>
        <p:spPr>
          <a:xfrm>
            <a:off x="3474574" y="2429700"/>
            <a:ext cx="1784221" cy="2476499"/>
          </a:xfrm>
          <a:prstGeom prst="rect">
            <a:avLst/>
          </a:prstGeom>
          <a:noFill/>
          <a:ln>
            <a:noFill/>
          </a:ln>
        </p:spPr>
      </p:pic>
      <p:sp>
        <p:nvSpPr>
          <p:cNvPr id="99" name="Google Shape;99;p19"/>
          <p:cNvSpPr txBox="1"/>
          <p:nvPr/>
        </p:nvSpPr>
        <p:spPr>
          <a:xfrm>
            <a:off x="5801475" y="2547000"/>
            <a:ext cx="256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u="sng">
                <a:solidFill>
                  <a:schemeClr val="hlink"/>
                </a:solidFill>
                <a:hlinkClick r:id="rId8"/>
              </a:rPr>
              <a:t>https://vimeo.com/68531906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3" name="Shape 103"/>
        <p:cNvGrpSpPr/>
        <p:nvPr/>
      </p:nvGrpSpPr>
      <p:grpSpPr>
        <a:xfrm>
          <a:off x="0" y="0"/>
          <a:ext cx="0" cy="0"/>
          <a:chOff x="0" y="0"/>
          <a:chExt cx="0" cy="0"/>
        </a:xfrm>
      </p:grpSpPr>
      <p:sp>
        <p:nvSpPr>
          <p:cNvPr id="104" name="Google Shape;104;p20"/>
          <p:cNvSpPr txBox="1"/>
          <p:nvPr/>
        </p:nvSpPr>
        <p:spPr>
          <a:xfrm>
            <a:off x="771175" y="1151850"/>
            <a:ext cx="3000000" cy="28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150">
                <a:solidFill>
                  <a:srgbClr val="0C343D"/>
                </a:solidFill>
                <a:highlight>
                  <a:schemeClr val="lt2"/>
                </a:highlight>
                <a:latin typeface="Montserrat"/>
                <a:ea typeface="Montserrat"/>
                <a:cs typeface="Montserrat"/>
                <a:sym typeface="Montserrat"/>
              </a:rPr>
              <a:t>En in </a:t>
            </a:r>
            <a:r>
              <a:rPr i="1" lang="nl" sz="1150">
                <a:solidFill>
                  <a:srgbClr val="0C343D"/>
                </a:solidFill>
                <a:highlight>
                  <a:schemeClr val="lt2"/>
                </a:highlight>
                <a:latin typeface="Montserrat"/>
                <a:ea typeface="Montserrat"/>
                <a:cs typeface="Montserrat"/>
                <a:sym typeface="Montserrat"/>
              </a:rPr>
              <a:t>Drek en Veren </a:t>
            </a:r>
            <a:r>
              <a:rPr lang="nl" sz="1150">
                <a:solidFill>
                  <a:srgbClr val="0C343D"/>
                </a:solidFill>
                <a:highlight>
                  <a:schemeClr val="lt2"/>
                </a:highlight>
                <a:latin typeface="Montserrat"/>
                <a:ea typeface="Montserrat"/>
                <a:cs typeface="Montserrat"/>
                <a:sym typeface="Montserrat"/>
              </a:rPr>
              <a:t>bouwde </a:t>
            </a:r>
            <a:r>
              <a:rPr b="1" lang="nl" sz="1150">
                <a:solidFill>
                  <a:srgbClr val="0C343D"/>
                </a:solidFill>
                <a:highlight>
                  <a:schemeClr val="lt2"/>
                </a:highlight>
                <a:latin typeface="Montserrat"/>
                <a:ea typeface="Montserrat"/>
                <a:cs typeface="Montserrat"/>
                <a:sym typeface="Montserrat"/>
              </a:rPr>
              <a:t>Benjamin Verdonck </a:t>
            </a:r>
            <a:r>
              <a:rPr lang="nl" sz="1150">
                <a:solidFill>
                  <a:srgbClr val="0C343D"/>
                </a:solidFill>
                <a:highlight>
                  <a:schemeClr val="lt2"/>
                </a:highlight>
                <a:latin typeface="Montserrat"/>
                <a:ea typeface="Montserrat"/>
                <a:cs typeface="Montserrat"/>
                <a:sym typeface="Montserrat"/>
              </a:rPr>
              <a:t>een lekkend zwaluwnest aan de gevel van een theater en probeerde vorm te geven aan de onomkeerbare en dreigende veranderingen in ons ecosysteem. Voorbijgangers verbaasden zich nietsvermoedend over de enorme hoeveelheid vogelpoep op de stoep van de schouwburg, om zich vervolgens af te vragen waar die vogel huisde en welk formaat hij wel niet moest hebben.</a:t>
            </a:r>
            <a:endParaRPr sz="11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t/>
            </a:r>
            <a:endParaRPr sz="1150">
              <a:solidFill>
                <a:srgbClr val="0C343D"/>
              </a:solidFill>
              <a:highlight>
                <a:schemeClr val="lt2"/>
              </a:highlight>
              <a:latin typeface="Montserrat"/>
              <a:ea typeface="Montserrat"/>
              <a:cs typeface="Montserrat"/>
              <a:sym typeface="Montserrat"/>
            </a:endParaRPr>
          </a:p>
          <a:p>
            <a:pPr indent="0" lvl="0" marL="0" rtl="0" algn="l">
              <a:spcBef>
                <a:spcPts val="0"/>
              </a:spcBef>
              <a:spcAft>
                <a:spcPts val="0"/>
              </a:spcAft>
              <a:buNone/>
            </a:pPr>
            <a:r>
              <a:rPr lang="nl" sz="1150" u="sng">
                <a:solidFill>
                  <a:schemeClr val="hlink"/>
                </a:solidFill>
                <a:highlight>
                  <a:schemeClr val="lt2"/>
                </a:highlight>
                <a:latin typeface="Montserrat"/>
                <a:ea typeface="Montserrat"/>
                <a:cs typeface="Montserrat"/>
                <a:sym typeface="Montserrat"/>
                <a:hlinkClick r:id="rId3"/>
              </a:rPr>
              <a:t>https://benjamin-verdonck.be/</a:t>
            </a:r>
            <a:endParaRPr sz="1150">
              <a:solidFill>
                <a:srgbClr val="0C343D"/>
              </a:solidFill>
              <a:highlight>
                <a:schemeClr val="lt2"/>
              </a:highlight>
              <a:latin typeface="Montserrat"/>
              <a:ea typeface="Montserrat"/>
              <a:cs typeface="Montserrat"/>
              <a:sym typeface="Montserrat"/>
            </a:endParaRPr>
          </a:p>
        </p:txBody>
      </p:sp>
      <p:pic>
        <p:nvPicPr>
          <p:cNvPr descr="Benjamin Verdonck en Timecircus plaatsten een enorm vogelnest mét bijhorende drek op het dak van de Kubus. Wij sprokkelden alvast enkele eerste reacties..." id="105" name="Google Shape;105;p20" title="Drek en veren">
            <a:hlinkClick r:id="rId4"/>
          </p:cNvPr>
          <p:cNvPicPr preferRelativeResize="0"/>
          <p:nvPr/>
        </p:nvPicPr>
        <p:blipFill>
          <a:blip r:embed="rId5">
            <a:alphaModFix/>
          </a:blip>
          <a:stretch>
            <a:fillRect/>
          </a:stretch>
        </p:blipFill>
        <p:spPr>
          <a:xfrm>
            <a:off x="4079225"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9" name="Shape 109"/>
        <p:cNvGrpSpPr/>
        <p:nvPr/>
      </p:nvGrpSpPr>
      <p:grpSpPr>
        <a:xfrm>
          <a:off x="0" y="0"/>
          <a:ext cx="0" cy="0"/>
          <a:chOff x="0" y="0"/>
          <a:chExt cx="0" cy="0"/>
        </a:xfrm>
      </p:grpSpPr>
      <p:sp>
        <p:nvSpPr>
          <p:cNvPr id="110" name="Google Shape;110;p21"/>
          <p:cNvSpPr txBox="1"/>
          <p:nvPr/>
        </p:nvSpPr>
        <p:spPr>
          <a:xfrm>
            <a:off x="666600" y="1357725"/>
            <a:ext cx="78108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1250">
                <a:solidFill>
                  <a:srgbClr val="0C343D"/>
                </a:solidFill>
                <a:highlight>
                  <a:schemeClr val="lt2"/>
                </a:highlight>
                <a:latin typeface="Montserrat"/>
                <a:ea typeface="Montserrat"/>
                <a:cs typeface="Montserrat"/>
                <a:sym typeface="Montserrat"/>
              </a:rPr>
              <a:t>Welk genre of welke stroming ook, theater ervaar je met </a:t>
            </a:r>
            <a:r>
              <a:rPr b="1" lang="nl" sz="1250">
                <a:solidFill>
                  <a:srgbClr val="0C343D"/>
                </a:solidFill>
                <a:highlight>
                  <a:schemeClr val="lt2"/>
                </a:highlight>
                <a:latin typeface="Montserrat"/>
                <a:ea typeface="Montserrat"/>
                <a:cs typeface="Montserrat"/>
                <a:sym typeface="Montserrat"/>
              </a:rPr>
              <a:t>al je zintuigen.</a:t>
            </a:r>
            <a:r>
              <a:rPr lang="nl" sz="1250">
                <a:solidFill>
                  <a:srgbClr val="0C343D"/>
                </a:solidFill>
                <a:highlight>
                  <a:schemeClr val="lt2"/>
                </a:highlight>
                <a:latin typeface="Montserrat"/>
                <a:ea typeface="Montserrat"/>
                <a:cs typeface="Montserrat"/>
                <a:sym typeface="Montserrat"/>
              </a:rPr>
              <a:t> In die ervaring speelt het ontwerp voor</a:t>
            </a:r>
            <a:r>
              <a:rPr b="1" lang="nl" sz="1250">
                <a:solidFill>
                  <a:srgbClr val="0C343D"/>
                </a:solidFill>
                <a:highlight>
                  <a:schemeClr val="lt2"/>
                </a:highlight>
                <a:latin typeface="Montserrat"/>
                <a:ea typeface="Montserrat"/>
                <a:cs typeface="Montserrat"/>
                <a:sym typeface="Montserrat"/>
              </a:rPr>
              <a:t> ruimte, </a:t>
            </a:r>
            <a:r>
              <a:rPr b="1" lang="nl" sz="1250">
                <a:solidFill>
                  <a:srgbClr val="0C343D"/>
                </a:solidFill>
                <a:highlight>
                  <a:schemeClr val="lt2"/>
                </a:highlight>
                <a:latin typeface="Montserrat"/>
                <a:ea typeface="Montserrat"/>
                <a:cs typeface="Montserrat"/>
                <a:sym typeface="Montserrat"/>
              </a:rPr>
              <a:t>licht, </a:t>
            </a:r>
            <a:r>
              <a:rPr b="1" lang="nl" sz="1250">
                <a:solidFill>
                  <a:srgbClr val="0C343D"/>
                </a:solidFill>
                <a:highlight>
                  <a:schemeClr val="lt2"/>
                </a:highlight>
                <a:latin typeface="Montserrat"/>
                <a:ea typeface="Montserrat"/>
                <a:cs typeface="Montserrat"/>
                <a:sym typeface="Montserrat"/>
              </a:rPr>
              <a:t>geluid, kostuum en videobeelden</a:t>
            </a:r>
            <a:r>
              <a:rPr lang="nl" sz="1250">
                <a:solidFill>
                  <a:srgbClr val="0C343D"/>
                </a:solidFill>
                <a:highlight>
                  <a:schemeClr val="lt2"/>
                </a:highlight>
                <a:latin typeface="Montserrat"/>
                <a:ea typeface="Montserrat"/>
                <a:cs typeface="Montserrat"/>
                <a:sym typeface="Montserrat"/>
              </a:rPr>
              <a:t> een cruciale rol. De scenografie verhevigt, compliceert en intensiveert onze waarneming en doet een dringend beroep op onze zintuigen. Ze nodigt ons uit of dwingt ons zelfs soms om anders, scherper of beter te kijken, te luisteren en te ervaren. In een wereld waar de kwaliteit van de waarneming vervlakt door een overdaad aan indrukken die haastig geconsumeerd moeten worden, is het een verrijking om de tijd te nemen om iets te ervaren, zoals in het theater kan. Scenografie als een work-out voor de zintuigen; conditietraining voor de verbeelding.</a:t>
            </a:r>
            <a:endParaRPr sz="1300">
              <a:solidFill>
                <a:srgbClr val="0C343D"/>
              </a:solidFill>
              <a:highlight>
                <a:schemeClr val="lt2"/>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