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Playfair Display"/>
      <p:regular r:id="rId29"/>
      <p:bold r:id="rId30"/>
      <p:italic r:id="rId31"/>
      <p:boldItalic r:id="rId32"/>
    </p:embeddedFont>
    <p:embeddedFont>
      <p:font typeface="Montserrat"/>
      <p:regular r:id="rId33"/>
      <p:bold r:id="rId34"/>
      <p:italic r:id="rId35"/>
      <p:boldItalic r:id="rId36"/>
    </p:embeddedFont>
    <p:embeddedFont>
      <p:font typeface="Source Code Pro"/>
      <p:regular r:id="rId37"/>
      <p:bold r:id="rId38"/>
      <p:italic r:id="rId39"/>
      <p:boldItalic r:id="rId40"/>
    </p:embeddedFont>
    <p:embeddedFont>
      <p:font typeface="Oswald"/>
      <p:regular r:id="rId41"/>
      <p:bold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SourceCodePro-boldItalic.fntdata"/><Relationship Id="rId20" Type="http://schemas.openxmlformats.org/officeDocument/2006/relationships/slide" Target="slides/slide15.xml"/><Relationship Id="rId42" Type="http://schemas.openxmlformats.org/officeDocument/2006/relationships/font" Target="fonts/Oswald-bold.fntdata"/><Relationship Id="rId41" Type="http://schemas.openxmlformats.org/officeDocument/2006/relationships/font" Target="fonts/Oswald-regular.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layfairDisplay-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layfairDisplay-italic.fntdata"/><Relationship Id="rId30" Type="http://schemas.openxmlformats.org/officeDocument/2006/relationships/font" Target="fonts/PlayfairDisplay-bold.fntdata"/><Relationship Id="rId11" Type="http://schemas.openxmlformats.org/officeDocument/2006/relationships/slide" Target="slides/slide6.xml"/><Relationship Id="rId33" Type="http://schemas.openxmlformats.org/officeDocument/2006/relationships/font" Target="fonts/Montserrat-regular.fntdata"/><Relationship Id="rId10" Type="http://schemas.openxmlformats.org/officeDocument/2006/relationships/slide" Target="slides/slide5.xml"/><Relationship Id="rId32" Type="http://schemas.openxmlformats.org/officeDocument/2006/relationships/font" Target="fonts/PlayfairDisplay-boldItalic.fntdata"/><Relationship Id="rId13" Type="http://schemas.openxmlformats.org/officeDocument/2006/relationships/slide" Target="slides/slide8.xml"/><Relationship Id="rId35" Type="http://schemas.openxmlformats.org/officeDocument/2006/relationships/font" Target="fonts/Montserrat-italic.fntdata"/><Relationship Id="rId12" Type="http://schemas.openxmlformats.org/officeDocument/2006/relationships/slide" Target="slides/slide7.xml"/><Relationship Id="rId34" Type="http://schemas.openxmlformats.org/officeDocument/2006/relationships/font" Target="fonts/Montserrat-bold.fntdata"/><Relationship Id="rId15" Type="http://schemas.openxmlformats.org/officeDocument/2006/relationships/slide" Target="slides/slide10.xml"/><Relationship Id="rId37" Type="http://schemas.openxmlformats.org/officeDocument/2006/relationships/font" Target="fonts/SourceCodePro-regular.fntdata"/><Relationship Id="rId14" Type="http://schemas.openxmlformats.org/officeDocument/2006/relationships/slide" Target="slides/slide9.xml"/><Relationship Id="rId36" Type="http://schemas.openxmlformats.org/officeDocument/2006/relationships/font" Target="fonts/Montserrat-boldItalic.fntdata"/><Relationship Id="rId17" Type="http://schemas.openxmlformats.org/officeDocument/2006/relationships/slide" Target="slides/slide12.xml"/><Relationship Id="rId39" Type="http://schemas.openxmlformats.org/officeDocument/2006/relationships/font" Target="fonts/SourceCodePro-italic.fntdata"/><Relationship Id="rId16" Type="http://schemas.openxmlformats.org/officeDocument/2006/relationships/slide" Target="slides/slide11.xml"/><Relationship Id="rId38" Type="http://schemas.openxmlformats.org/officeDocument/2006/relationships/font" Target="fonts/SourceCodePro-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010f157336_1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010f157336_1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010f157336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010f157336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010f157336_1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010f157336_1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010f157336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010f157336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010f157336_1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010f157336_1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010f157336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010f157336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010f157336_1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010f157336_1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0121990ee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0121990ee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0121990ee3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0121990ee3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010f157336_1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1010f157336_1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010f157336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1010f157336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010f157336_1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1010f157336_1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010f157336_1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1010f157336_1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sz="1200">
                <a:solidFill>
                  <a:srgbClr val="241F1C"/>
                </a:solidFill>
                <a:highlight>
                  <a:srgbClr val="FBFAFA"/>
                </a:highlight>
              </a:rPr>
              <a:t>Henry Darger (1892-1973) is een van de beroemdste outsider art kunstenaars. Hij groeide op in Chicago en bracht na het overlijden van zijn moeder een groot deel van zijn jeugd door in een berucht tehuis in Illinois. Na een ontsnapping keerde hij terug naar de stad en werkte als conciërge in ziekenhuizen. Hij leidde een geïsoleerd leven en bracht het grootste deel van zijn tijd alleen door. Darger ontplooide zich als schrijver en kunstenaar.</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010f157336_1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1010f157336_1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0121990ee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10121990ee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010f157336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010f157336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010f157336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1010f157336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010f157336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010f157336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010f15733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010f15733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010f157336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010f157336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010f157336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010f157336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010f157336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010f157336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normAutofit/>
          </a:bodyPr>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highlight>
                  <a:schemeClr val="dk1"/>
                </a:highlight>
              </a:defRPr>
            </a:lvl1pPr>
            <a:lvl2pPr indent="-317500" lvl="1" marL="914400" algn="ctr">
              <a:spcBef>
                <a:spcPts val="0"/>
              </a:spcBef>
              <a:spcAft>
                <a:spcPts val="0"/>
              </a:spcAft>
              <a:buSzPts val="1400"/>
              <a:buChar char="○"/>
              <a:defRPr>
                <a:highlight>
                  <a:schemeClr val="dk1"/>
                </a:highlight>
              </a:defRPr>
            </a:lvl2pPr>
            <a:lvl3pPr indent="-317500" lvl="2" marL="1371600" algn="ctr">
              <a:spcBef>
                <a:spcPts val="0"/>
              </a:spcBef>
              <a:spcAft>
                <a:spcPts val="0"/>
              </a:spcAft>
              <a:buSzPts val="1400"/>
              <a:buChar char="■"/>
              <a:defRPr>
                <a:highlight>
                  <a:schemeClr val="dk1"/>
                </a:highlight>
              </a:defRPr>
            </a:lvl3pPr>
            <a:lvl4pPr indent="-317500" lvl="3" marL="1828800" algn="ctr">
              <a:spcBef>
                <a:spcPts val="0"/>
              </a:spcBef>
              <a:spcAft>
                <a:spcPts val="0"/>
              </a:spcAft>
              <a:buSzPts val="1400"/>
              <a:buChar char="●"/>
              <a:defRPr>
                <a:highlight>
                  <a:schemeClr val="dk1"/>
                </a:highlight>
              </a:defRPr>
            </a:lvl4pPr>
            <a:lvl5pPr indent="-317500" lvl="4" marL="2286000" algn="ctr">
              <a:spcBef>
                <a:spcPts val="0"/>
              </a:spcBef>
              <a:spcAft>
                <a:spcPts val="0"/>
              </a:spcAft>
              <a:buSzPts val="1400"/>
              <a:buChar char="○"/>
              <a:defRPr>
                <a:highlight>
                  <a:schemeClr val="dk1"/>
                </a:highlight>
              </a:defRPr>
            </a:lvl5pPr>
            <a:lvl6pPr indent="-317500" lvl="5" marL="2743200" algn="ctr">
              <a:spcBef>
                <a:spcPts val="0"/>
              </a:spcBef>
              <a:spcAft>
                <a:spcPts val="0"/>
              </a:spcAft>
              <a:buSzPts val="1400"/>
              <a:buChar char="■"/>
              <a:defRPr>
                <a:highlight>
                  <a:schemeClr val="dk1"/>
                </a:highlight>
              </a:defRPr>
            </a:lvl6pPr>
            <a:lvl7pPr indent="-317500" lvl="6" marL="3200400" algn="ctr">
              <a:spcBef>
                <a:spcPts val="0"/>
              </a:spcBef>
              <a:spcAft>
                <a:spcPts val="0"/>
              </a:spcAft>
              <a:buSzPts val="1400"/>
              <a:buChar char="●"/>
              <a:defRPr>
                <a:highlight>
                  <a:schemeClr val="dk1"/>
                </a:highlight>
              </a:defRPr>
            </a:lvl7pPr>
            <a:lvl8pPr indent="-317500" lvl="7" marL="3657600" algn="ctr">
              <a:spcBef>
                <a:spcPts val="0"/>
              </a:spcBef>
              <a:spcAft>
                <a:spcPts val="0"/>
              </a:spcAft>
              <a:buSzPts val="1400"/>
              <a:buChar char="○"/>
              <a:defRPr>
                <a:highlight>
                  <a:schemeClr val="dk1"/>
                </a:highlight>
              </a:defRPr>
            </a:lvl8pPr>
            <a:lvl9pPr indent="-317500" lvl="8" marL="4114800" algn="ctr">
              <a:spcBef>
                <a:spcPts val="0"/>
              </a:spcBef>
              <a:spcAft>
                <a:spcPts val="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4"/>
        </a:solidFill>
      </p:bgPr>
    </p:bg>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highlight>
                  <a:schemeClr val="lt1"/>
                </a:highlight>
              </a:defRPr>
            </a:lvl1pPr>
            <a:lvl2pPr indent="-317500" lvl="1" marL="914400">
              <a:spcBef>
                <a:spcPts val="0"/>
              </a:spcBef>
              <a:spcAft>
                <a:spcPts val="0"/>
              </a:spcAft>
              <a:buSzPts val="1400"/>
              <a:buChar char="○"/>
              <a:defRPr>
                <a:highlight>
                  <a:schemeClr val="lt1"/>
                </a:highlight>
              </a:defRPr>
            </a:lvl2pPr>
            <a:lvl3pPr indent="-317500" lvl="2" marL="1371600">
              <a:spcBef>
                <a:spcPts val="0"/>
              </a:spcBef>
              <a:spcAft>
                <a:spcPts val="0"/>
              </a:spcAft>
              <a:buSzPts val="1400"/>
              <a:buChar char="■"/>
              <a:defRPr>
                <a:highlight>
                  <a:schemeClr val="lt1"/>
                </a:highlight>
              </a:defRPr>
            </a:lvl3pPr>
            <a:lvl4pPr indent="-317500" lvl="3" marL="1828800">
              <a:spcBef>
                <a:spcPts val="0"/>
              </a:spcBef>
              <a:spcAft>
                <a:spcPts val="0"/>
              </a:spcAft>
              <a:buSzPts val="1400"/>
              <a:buChar char="●"/>
              <a:defRPr>
                <a:highlight>
                  <a:schemeClr val="lt1"/>
                </a:highlight>
              </a:defRPr>
            </a:lvl4pPr>
            <a:lvl5pPr indent="-317500" lvl="4" marL="2286000">
              <a:spcBef>
                <a:spcPts val="0"/>
              </a:spcBef>
              <a:spcAft>
                <a:spcPts val="0"/>
              </a:spcAft>
              <a:buSzPts val="1400"/>
              <a:buChar char="○"/>
              <a:defRPr>
                <a:highlight>
                  <a:schemeClr val="lt1"/>
                </a:highlight>
              </a:defRPr>
            </a:lvl5pPr>
            <a:lvl6pPr indent="-317500" lvl="5" marL="2743200">
              <a:spcBef>
                <a:spcPts val="0"/>
              </a:spcBef>
              <a:spcAft>
                <a:spcPts val="0"/>
              </a:spcAft>
              <a:buSzPts val="1400"/>
              <a:buChar char="■"/>
              <a:defRPr>
                <a:highlight>
                  <a:schemeClr val="lt1"/>
                </a:highlight>
              </a:defRPr>
            </a:lvl6pPr>
            <a:lvl7pPr indent="-317500" lvl="6" marL="3200400">
              <a:spcBef>
                <a:spcPts val="0"/>
              </a:spcBef>
              <a:spcAft>
                <a:spcPts val="0"/>
              </a:spcAft>
              <a:buSzPts val="1400"/>
              <a:buChar char="●"/>
              <a:defRPr>
                <a:highlight>
                  <a:schemeClr val="lt1"/>
                </a:highlight>
              </a:defRPr>
            </a:lvl7pPr>
            <a:lvl8pPr indent="-317500" lvl="7" marL="3657600">
              <a:spcBef>
                <a:spcPts val="0"/>
              </a:spcBef>
              <a:spcAft>
                <a:spcPts val="0"/>
              </a:spcAft>
              <a:buSzPts val="1400"/>
              <a:buChar char="○"/>
              <a:defRPr>
                <a:highlight>
                  <a:schemeClr val="lt1"/>
                </a:highlight>
              </a:defRPr>
            </a:lvl8pPr>
            <a:lvl9pPr indent="-317500" lvl="8" marL="4114800">
              <a:spcBef>
                <a:spcPts val="0"/>
              </a:spcBef>
              <a:spcAft>
                <a:spcPts val="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www.youtube.com/watch?v=4lvUaItDdFU" TargetMode="Externa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www.youtube.com/watch?v=WrWmMECsu1E" TargetMode="Externa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www.youtube.com/watch?v=-pxn49yWVJk" TargetMode="Externa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www.youtube.com/watch?v=9OkVDj_rAUI" TargetMode="Externa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www.youtube.com/watch?v=SDQ1JWWT8ts" TargetMode="External"/><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youtu.be/2FI-sJVWtzQ" TargetMode="External"/><Relationship Id="rId4" Type="http://schemas.openxmlformats.org/officeDocument/2006/relationships/hyperlink" Target="http://www.youtube.com/watch?v=FfWnZthD9Tw" TargetMode="External"/><Relationship Id="rId5"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nl.wikipedia.org/wiki/Itali%C3%AB" TargetMode="External"/><Relationship Id="rId4" Type="http://schemas.openxmlformats.org/officeDocument/2006/relationships/hyperlink" Target="https://nl.wikipedia.org/wiki/Verenigde_Staten" TargetMode="External"/><Relationship Id="rId9" Type="http://schemas.openxmlformats.org/officeDocument/2006/relationships/hyperlink" Target="https://nl.wikipedia.org/wiki/Michael_Stuhlbarg" TargetMode="External"/><Relationship Id="rId5" Type="http://schemas.openxmlformats.org/officeDocument/2006/relationships/hyperlink" Target="https://nl.wikipedia.org/wiki/Film_in_2017" TargetMode="External"/><Relationship Id="rId6" Type="http://schemas.openxmlformats.org/officeDocument/2006/relationships/hyperlink" Target="https://nl.wikipedia.org/wiki/Luca_Guadagnino" TargetMode="External"/><Relationship Id="rId7" Type="http://schemas.openxmlformats.org/officeDocument/2006/relationships/hyperlink" Target="https://nl.wikipedia.org/wiki/Timoth%C3%A9e_Chalamet" TargetMode="External"/><Relationship Id="rId8" Type="http://schemas.openxmlformats.org/officeDocument/2006/relationships/hyperlink" Target="https://nl.wikipedia.org/wiki/Armie_Hamme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youtu.be/a3MyLt6l5n0" TargetMode="External"/><Relationship Id="rId4" Type="http://schemas.openxmlformats.org/officeDocument/2006/relationships/hyperlink" Target="http://www.youtube.com/watch?v=LsoUA6COQqc" TargetMode="External"/><Relationship Id="rId5" Type="http://schemas.openxmlformats.org/officeDocument/2006/relationships/image" Target="../media/image8.jpg"/><Relationship Id="rId6" Type="http://schemas.openxmlformats.org/officeDocument/2006/relationships/hyperlink" Target="http://www.youtube.com/watch?v=a3MyLt6l5n0" TargetMode="External"/><Relationship Id="rId7" Type="http://schemas.openxmlformats.org/officeDocument/2006/relationships/image" Target="../media/image1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www.vrt.be/vrtnu/a-z/call-me-by-your-name/" TargetMode="External"/><Relationship Id="rId4" Type="http://schemas.openxmlformats.org/officeDocument/2006/relationships/hyperlink" Target="http://www.youtube.com/watch?v=Z9AYPxH5NTM" TargetMode="External"/><Relationship Id="rId5" Type="http://schemas.openxmlformats.org/officeDocument/2006/relationships/image" Target="../media/image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ensembles.mhka.be/items/5861"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www.youtube.com/watch?v=OzYnJO6RAnA" TargetMode="Externa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www.youtube.com/watch?v=B0qcNmnr2KE" TargetMode="Externa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www.youtube.com/watch?v=vaO_L0n0zhc" TargetMode="Externa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ctrTitle"/>
          </p:nvPr>
        </p:nvSpPr>
        <p:spPr>
          <a:xfrm>
            <a:off x="344250" y="1403850"/>
            <a:ext cx="8455500" cy="21468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nl"/>
              <a:t>Groene blaadjes!</a:t>
            </a:r>
            <a:endParaRPr/>
          </a:p>
          <a:p>
            <a:pPr indent="0" lvl="0" marL="0" rtl="0" algn="l">
              <a:spcBef>
                <a:spcPts val="0"/>
              </a:spcBef>
              <a:spcAft>
                <a:spcPts val="0"/>
              </a:spcAft>
              <a:buNone/>
            </a:pPr>
            <a:r>
              <a:t/>
            </a:r>
            <a:endParaRPr/>
          </a:p>
        </p:txBody>
      </p:sp>
      <p:sp>
        <p:nvSpPr>
          <p:cNvPr id="59" name="Google Shape;59;p13"/>
          <p:cNvSpPr txBox="1"/>
          <p:nvPr>
            <p:ph idx="1" type="subTitle"/>
          </p:nvPr>
        </p:nvSpPr>
        <p:spPr>
          <a:xfrm>
            <a:off x="344250" y="3550650"/>
            <a:ext cx="4910100" cy="577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nl"/>
              <a:t>woensdag 10 november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LOLITA 			LANA DEL REY</a:t>
            </a:r>
            <a:endParaRPr/>
          </a:p>
        </p:txBody>
      </p:sp>
      <p:sp>
        <p:nvSpPr>
          <p:cNvPr id="118" name="Google Shape;118;p22"/>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The Crush (1993)" id="119" name="Google Shape;119;p22" title="Lana Del Rey - Lolita">
            <a:hlinkClick r:id="rId3"/>
          </p:cNvPr>
          <p:cNvPicPr preferRelativeResize="0"/>
          <p:nvPr/>
        </p:nvPicPr>
        <p:blipFill>
          <a:blip r:embed="rId4">
            <a:alphaModFix/>
          </a:blip>
          <a:stretch>
            <a:fillRect/>
          </a:stretch>
        </p:blipFill>
        <p:spPr>
          <a:xfrm>
            <a:off x="3180500" y="96907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Mieke Maaike’s obscene jeugd </a:t>
            </a:r>
            <a:endParaRPr/>
          </a:p>
        </p:txBody>
      </p:sp>
      <p:sp>
        <p:nvSpPr>
          <p:cNvPr id="125" name="Google Shape;125;p23"/>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l"/>
              <a:t>Van Louis Paul Boon verscheen in 1972 het frivool-erotische boekje ‘Mieke Maaike’s obscene jeugd’. Dit vrolijke verhaal over de vroegrijpe en seksueel onverzadigbare Mieke Maaike is een parodie op de pornografische roman. Natuurlijk kwam daar veel commentaar op…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Het Geluidshuis / Audiofilms (16+) - Spotify</a:t>
            </a:r>
            <a:endParaRPr/>
          </a:p>
        </p:txBody>
      </p:sp>
      <p:sp>
        <p:nvSpPr>
          <p:cNvPr id="131" name="Google Shape;131;p24"/>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32" name="Google Shape;132;p24" title="LP Boon: Mieke Maaike">
            <a:hlinkClick r:id="rId3"/>
          </p:cNvPr>
          <p:cNvPicPr preferRelativeResize="0"/>
          <p:nvPr/>
        </p:nvPicPr>
        <p:blipFill>
          <a:blip r:embed="rId4">
            <a:alphaModFix/>
          </a:blip>
          <a:stretch>
            <a:fillRect/>
          </a:stretch>
        </p:blipFill>
        <p:spPr>
          <a:xfrm>
            <a:off x="2438550" y="155467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Death in Venice 				Luchino Visconti		1971</a:t>
            </a:r>
            <a:endParaRPr/>
          </a:p>
        </p:txBody>
      </p:sp>
      <p:sp>
        <p:nvSpPr>
          <p:cNvPr id="138" name="Google Shape;138;p25"/>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l"/>
              <a:t>-&gt; gebaseerd op ‘Der Tod in Venedig’ van Thomas Mann.</a:t>
            </a:r>
            <a:endParaRPr/>
          </a:p>
          <a:p>
            <a:pPr indent="0" lvl="0" marL="0" rtl="0" algn="l">
              <a:spcBef>
                <a:spcPts val="1200"/>
              </a:spcBef>
              <a:spcAft>
                <a:spcPts val="1200"/>
              </a:spcAft>
              <a:buNone/>
            </a:pPr>
            <a:r>
              <a:rPr lang="nl"/>
              <a:t>-&gt; </a:t>
            </a:r>
            <a:r>
              <a:rPr lang="nl"/>
              <a:t>Gustav Van Aschenbach (gebaseerd op Gustav Mahler) is een componist die op reis is in Venetië en wordt in zijn hotel bezeten van de jongen Tadzio. Hij praat nooit met de jongen.Op dat moment is er een cholera-epidemie die voor de vakantiegangers wordt verzwegen. Uiteindelijk moeten ze in het hotel blijven. Gustaf sterft terwijl hij Tadzio openlijk begluurt.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44" name="Google Shape;144;p26"/>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Subscribe to CLASSIC TRAILERS: http://bit.ly/1u43jDe&#10;Subscribe to TRAILERS: http://bit.ly/sxaw6h&#10;Subscribe to COMING SOON: http://bit.ly/H2vZUn&#10;Like us on FACEBOOK: http://goo.gl/dHs73&#10;Follow us on TWITTER: http://bit.ly/1ghOWmt &#10;Death In Venice (1971) Official Trailer - Luchino Visconti Drama Movie HD&#10;&#10;Gustav Von Aschenbach, a composer utterly absorbed in his work, arrives in Venice as a result of a youthfully ardent thirst for distant scenes and there meets a young man by whose beauty he becomes obsessed. His pitiful pursuit of the object of his overpowering affection and its inevitable and tragic consequences is told here in Visconti's luminous work of of art.&#10;&#10;Welcome to the Fandango MOVIECLIPS Trailer Vault Channel. Where trailers from the past, from recent to long ago, from a time before YouTube, can be enjoyed by all. We search near and far for original movie trailer from all decades. Feel free to send us your trailer requests and we will do our best to hunt it down." id="145" name="Google Shape;145;p26" title="Death In Venice (1971) Official Trailer - Luchino Visconti Drama Movie D">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Wicked Game 		LANA DEL REY </a:t>
            </a:r>
            <a:endParaRPr/>
          </a:p>
        </p:txBody>
      </p:sp>
      <p:sp>
        <p:nvSpPr>
          <p:cNvPr id="151" name="Google Shape;151;p27"/>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The world was on fire and no one could save me but you&#10;It's strange what desire will make foolish people do&#10;I never dreamed that I'd meet somebody like you&#10;And I never dreamed that I'd lose somebody like you&#10;No, I don't wanna fall in love&#10;No, I don't wanna fall in love&#10;With you&#10;What a wicked game to play&#10;To make me feel this way&#10;What a wicked thing to do&#10;To let me dream of you&#10;What a wicked thing to say&#10;You never felt this way&#10;What a wicked thing to do&#10;To make me dream of you&#10;No, I don't wanna fall in love&#10;No, I don't wanna fall in love&#10;No, I don't wanna fall in love&#10;No, I don't wanna fall in love&#10;With you&#10;&#10;Hope you enjoy it! :)&#10;Don't claim to own any of the material used to make this music video.&#10;*Just Having Fun*" id="152" name="Google Shape;152;p27" title="Death in Venice - Wicked Game">
            <a:hlinkClick r:id="rId3"/>
          </p:cNvPr>
          <p:cNvPicPr preferRelativeResize="0"/>
          <p:nvPr/>
        </p:nvPicPr>
        <p:blipFill>
          <a:blip r:embed="rId4">
            <a:alphaModFix/>
          </a:blip>
          <a:stretch>
            <a:fillRect/>
          </a:stretch>
        </p:blipFill>
        <p:spPr>
          <a:xfrm>
            <a:off x="3157775" y="154377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Opera-bewerking:  Benjamin Britten 			1973 </a:t>
            </a:r>
            <a:endParaRPr/>
          </a:p>
        </p:txBody>
      </p:sp>
      <p:sp>
        <p:nvSpPr>
          <p:cNvPr id="158" name="Google Shape;158;p28"/>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SUBSCRIBE: https://www.youtube.com/user/GonzoMusicTV/featured?sub_confirmation=1&#10;More Benjamin Britten films https://www.youtube.com/watch?v=iTazFfi1Rvs&amp;list=PL7OR_i0hEHMXRRvzVhNde5f2-L43TaPK5&#10;&quot;Death in Venice was to be Britten's last full-length opera, first performed at Snape Concert Hall on June 16, 1973. Britten was already ill, suffering from a botched heart operation, and completing the work at all had clearly been a struggle. But he was determined to write an opera and a leading part specifically for his long-time lover and inspiration, Peter Pears. And it was Pears who gave the triumphant American premiere of the opera in October the following year at his own debut in the Metropolitan Opera House, New York. Britten listened to the applause over the telephone at home in Suffolk.&#10;&#10;As the opera concerns a writer, Aschenbach, who is disillusioned, in despair and nearing death, it is tempting to conjecture that Britten identified himself with the protagonist of his opera. Britten himself, and later Pears, strenuously denied this. But there is a more curious parallel. As Pears himself says in my film 'A Time There Was'. At the end of 'Death in Venice', Aschenbach asks an invisible companion, Phaedrus, what is it that he has spent his life searching for? Knowledge? A lost innocence? And must the pursuit of beauty, of love, lead only to chaos? All questions Ben constantly asked himself. That he should do so while singing part of this same great monologue from Act II is especially poignant since not long after he suffered a couple of strokes, which effectively ended his singing career.&#10;&#10;In fact, it was soon after Britten had died in December 1976 that Pears had first asked me to film the entire opera with all the original cast, if possible on location in Venice. After all, apart from Suffolk, Venice was the place that meant most to Britten. The Turn of the Screw had been premiered there; Curlew River had been written there. And as Rita, his nurse, told me when on a last visit to Venice and already confined to a wheelchair, Britten looking out of the window as the plane came in to land suddenly exclaimed like a little boy: 'Look! There it is!'&#10;&#10;Despite a miniscule budget (less than £100,000), we eventually in 1980 managed to fulfil Pears ambition, although sadly not with Pears himself for the reason we have seen. Nonetheless, he was very much a presence throughout, and even takes part in a scene or two, although we have never admitted which scenes. He lived long enough to see the completed film and write me the most generous of letters, especially complimenting the Australian tenor Robert Gard for frequently looking (and sounding) almost more like Pears than Pears himself.&#10;&#10;How we managed to clear St Mark's Square and the Grand Canal at the height of the tourist season now seems to me a mystery. But I was determined to pay tribute to a composer and a man whose very existence had haunted most of my professional life. I've lost count of the number of times, for instance, I have referred to the extraordinary musical climax to Act I in which Aschenbach eventually stutters 'I love you'. One critic has pointed out that I have used this music in no less than 15 other films. If so, I hope Mr Britten will forgive me. Since that moment over 50 years ago when I sat stunned in Coventry Cathedral at the premiere of the War Requiem (as did everyone else), I have always known that I was in the presence of the greatest composer of our time.&quot; - Tony Palmer&#10;&#10;Directed &amp; Edited by TONY PALMER&#10;Photographed by Nic Knowland&#10;Sound recorded by BRIAN SAUNDERS &amp; mixed by BILL ROWE &amp; RAY MERRIN&#10;&#10;FIND OUT MORE:&#10;Gonzo Multimedia: http://www.gonzomultimedia.co.uk/&#10;Gonzo Multimedia FB: https://www.facebook.com/Gonzo-Multimedia-304756449589666/&#10;Tony Palmer: http://www.tonypalmer.org/" id="159" name="Google Shape;159;p28" title="Benjamin Britten – Death In Venice (Full Film) | Tony Palmer Films">
            <a:hlinkClick r:id="rId3"/>
          </p:cNvPr>
          <p:cNvPicPr preferRelativeResize="0"/>
          <p:nvPr/>
        </p:nvPicPr>
        <p:blipFill>
          <a:blip r:embed="rId4">
            <a:alphaModFix/>
          </a:blip>
          <a:stretch>
            <a:fillRect/>
          </a:stretch>
        </p:blipFill>
        <p:spPr>
          <a:xfrm>
            <a:off x="2340500" y="139122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American Beauty 		Sam Mendes  	1999</a:t>
            </a:r>
            <a:endParaRPr/>
          </a:p>
        </p:txBody>
      </p:sp>
      <p:sp>
        <p:nvSpPr>
          <p:cNvPr id="165" name="Google Shape;165;p29"/>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nl"/>
              <a:t>Lester Burnham (Kevin Spacey) leeft zijn saaie leven in een buitenwijk. Hij heeft nauwelijks binding met zijn vrouw en zijn dochter. Hij wordt aangetrokken tot Angela, de vriendin van zijn dochter die openlijk met hem flirt en hij koopt marihuana bij zijn nieuwe buurjongen Ricky. Door deze twee feiten verandert zijn leven grondig. Hij lijkt zijn droomleven eindelijk te leven…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71" name="Google Shape;171;p30"/>
          <p:cNvSpPr txBox="1"/>
          <p:nvPr>
            <p:ph idx="1" type="body"/>
          </p:nvPr>
        </p:nvSpPr>
        <p:spPr>
          <a:xfrm>
            <a:off x="-5442025" y="1528300"/>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nl"/>
              <a:t>Volledige film: </a:t>
            </a:r>
            <a:r>
              <a:rPr lang="nl" u="sng">
                <a:solidFill>
                  <a:schemeClr val="hlink"/>
                </a:solidFill>
                <a:hlinkClick r:id="rId3"/>
              </a:rPr>
              <a:t>https://youtu.be/2FI-sJVWtzQ</a:t>
            </a:r>
            <a:r>
              <a:rPr lang="nl"/>
              <a:t> </a:t>
            </a:r>
            <a:endParaRPr/>
          </a:p>
        </p:txBody>
      </p:sp>
      <p:pic>
        <p:nvPicPr>
          <p:cNvPr descr="Release Date: September 17, 1999&#10;&#10;Lester Burnham's wife Carolyn, who's cheating on him, hates him, his daughter Jane regards him with contempt, and his boss is positioning him for the ax -- the typical suburban nightmare. When you've got nothing to lose, you might as well risk everything. Provoked by forbidden passions, Lester decides to make a few changes in his life that are less mid-life crisis than adolescence redux. The freer he gets, the happier he gets, which is even more maddening to wife and daughter alike. A pandora's box of fantasies as he begins lust after his daughter's over-developed friend. But Lester Burnham is about to learn that the ultimate freedom comes at the ultimate price.&#10;&#10;Cast: Kevin Spacey, Annette Bening, Thora Birch, Wes Bentley, Mena Suvari, Chris Cooper, Peter Gallagher, Allison Janney, Scott Bakula, Sam Robards&#10;&#10;Studio: DreamWorks Pictures&#10;Director: Sam Mendes&#10;Screenwriter: Alan Ball&#10;Genre: Drama&#10;&#10;Official Website: http://www.dreamworks.com/ab&#10;&#10;Track: Baba O'Riley (1:08 - 2:47)&#10;Company: The Who&#10;Album: Who's Next&#10;Songwriter: Pete Townshend&#10;Year: 1971&#10;Genre: Hard Rock" id="172" name="Google Shape;172;p30" title="American Beauty - Official® Trailer [HD]">
            <a:hlinkClick r:id="rId4"/>
          </p:cNvPr>
          <p:cNvPicPr preferRelativeResize="0"/>
          <p:nvPr/>
        </p:nvPicPr>
        <p:blipFill>
          <a:blip r:embed="rId5">
            <a:alphaModFix/>
          </a:blip>
          <a:stretch>
            <a:fillRect/>
          </a:stretch>
        </p:blipFill>
        <p:spPr>
          <a:xfrm>
            <a:off x="2558425" y="944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CALL ME BY YOUR NAME 		lUCA GUADAGNINO   2018</a:t>
            </a:r>
            <a:endParaRPr/>
          </a:p>
        </p:txBody>
      </p:sp>
      <p:sp>
        <p:nvSpPr>
          <p:cNvPr id="178" name="Google Shape;178;p31"/>
          <p:cNvSpPr txBox="1"/>
          <p:nvPr>
            <p:ph idx="1" type="body"/>
          </p:nvPr>
        </p:nvSpPr>
        <p:spPr>
          <a:xfrm>
            <a:off x="311700" y="1261375"/>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i="1" lang="nl" sz="1650">
                <a:solidFill>
                  <a:schemeClr val="accent1"/>
                </a:solidFill>
                <a:highlight>
                  <a:srgbClr val="FFFFFF"/>
                </a:highlight>
                <a:latin typeface="Arial"/>
                <a:ea typeface="Arial"/>
                <a:cs typeface="Arial"/>
                <a:sym typeface="Arial"/>
              </a:rPr>
              <a:t>Call Me by Your Name</a:t>
            </a:r>
            <a:r>
              <a:rPr lang="nl" sz="1650">
                <a:solidFill>
                  <a:schemeClr val="accent1"/>
                </a:solidFill>
                <a:highlight>
                  <a:srgbClr val="FFFFFF"/>
                </a:highlight>
                <a:latin typeface="Arial"/>
                <a:ea typeface="Arial"/>
                <a:cs typeface="Arial"/>
                <a:sym typeface="Arial"/>
              </a:rPr>
              <a:t> is een </a:t>
            </a:r>
            <a:r>
              <a:rPr lang="nl" sz="1650">
                <a:solidFill>
                  <a:schemeClr val="accent1"/>
                </a:solidFill>
                <a:highlight>
                  <a:srgbClr val="FFFFFF"/>
                </a:highlight>
                <a:uFill>
                  <a:noFill/>
                </a:uFill>
                <a:latin typeface="Arial"/>
                <a:ea typeface="Arial"/>
                <a:cs typeface="Arial"/>
                <a:sym typeface="Arial"/>
                <a:hlinkClick r:id="rId3">
                  <a:extLst>
                    <a:ext uri="{A12FA001-AC4F-418D-AE19-62706E023703}">
                      <ahyp:hlinkClr val="tx"/>
                    </a:ext>
                  </a:extLst>
                </a:hlinkClick>
              </a:rPr>
              <a:t>Italiaans</a:t>
            </a:r>
            <a:r>
              <a:rPr lang="nl" sz="1650">
                <a:solidFill>
                  <a:schemeClr val="accent1"/>
                </a:solidFill>
                <a:highlight>
                  <a:srgbClr val="FFFFFF"/>
                </a:highlight>
                <a:latin typeface="Arial"/>
                <a:ea typeface="Arial"/>
                <a:cs typeface="Arial"/>
                <a:sym typeface="Arial"/>
              </a:rPr>
              <a:t>-</a:t>
            </a:r>
            <a:r>
              <a:rPr lang="nl" sz="1650">
                <a:solidFill>
                  <a:schemeClr val="accent1"/>
                </a:solidFill>
                <a:highlight>
                  <a:srgbClr val="FFFFFF"/>
                </a:highlight>
                <a:uFill>
                  <a:noFill/>
                </a:uFill>
                <a:latin typeface="Arial"/>
                <a:ea typeface="Arial"/>
                <a:cs typeface="Arial"/>
                <a:sym typeface="Arial"/>
                <a:hlinkClick r:id="rId4">
                  <a:extLst>
                    <a:ext uri="{A12FA001-AC4F-418D-AE19-62706E023703}">
                      <ahyp:hlinkClr val="tx"/>
                    </a:ext>
                  </a:extLst>
                </a:hlinkClick>
              </a:rPr>
              <a:t>Amerikaanse</a:t>
            </a:r>
            <a:r>
              <a:rPr lang="nl" sz="1650">
                <a:solidFill>
                  <a:schemeClr val="accent1"/>
                </a:solidFill>
                <a:highlight>
                  <a:srgbClr val="FFFFFF"/>
                </a:highlight>
                <a:latin typeface="Arial"/>
                <a:ea typeface="Arial"/>
                <a:cs typeface="Arial"/>
                <a:sym typeface="Arial"/>
              </a:rPr>
              <a:t> film uit </a:t>
            </a:r>
            <a:r>
              <a:rPr lang="nl" sz="1650">
                <a:solidFill>
                  <a:schemeClr val="accent1"/>
                </a:solidFill>
                <a:highlight>
                  <a:srgbClr val="FFFFFF"/>
                </a:highlight>
                <a:uFill>
                  <a:noFill/>
                </a:uFill>
                <a:latin typeface="Arial"/>
                <a:ea typeface="Arial"/>
                <a:cs typeface="Arial"/>
                <a:sym typeface="Arial"/>
                <a:hlinkClick r:id="rId5">
                  <a:extLst>
                    <a:ext uri="{A12FA001-AC4F-418D-AE19-62706E023703}">
                      <ahyp:hlinkClr val="tx"/>
                    </a:ext>
                  </a:extLst>
                </a:hlinkClick>
              </a:rPr>
              <a:t>2017</a:t>
            </a:r>
            <a:r>
              <a:rPr lang="nl" sz="1650">
                <a:solidFill>
                  <a:schemeClr val="accent1"/>
                </a:solidFill>
                <a:highlight>
                  <a:srgbClr val="FFFFFF"/>
                </a:highlight>
                <a:latin typeface="Arial"/>
                <a:ea typeface="Arial"/>
                <a:cs typeface="Arial"/>
                <a:sym typeface="Arial"/>
              </a:rPr>
              <a:t> die geregisseerd werd door </a:t>
            </a:r>
            <a:r>
              <a:rPr lang="nl" sz="1650">
                <a:solidFill>
                  <a:schemeClr val="accent1"/>
                </a:solidFill>
                <a:highlight>
                  <a:srgbClr val="FFFFFF"/>
                </a:highlight>
                <a:uFill>
                  <a:noFill/>
                </a:uFill>
                <a:latin typeface="Arial"/>
                <a:ea typeface="Arial"/>
                <a:cs typeface="Arial"/>
                <a:sym typeface="Arial"/>
                <a:hlinkClick r:id="rId6">
                  <a:extLst>
                    <a:ext uri="{A12FA001-AC4F-418D-AE19-62706E023703}">
                      <ahyp:hlinkClr val="tx"/>
                    </a:ext>
                  </a:extLst>
                </a:hlinkClick>
              </a:rPr>
              <a:t>Luca Guadagnino</a:t>
            </a:r>
            <a:r>
              <a:rPr lang="nl" sz="1650">
                <a:solidFill>
                  <a:schemeClr val="accent1"/>
                </a:solidFill>
                <a:highlight>
                  <a:srgbClr val="FFFFFF"/>
                </a:highlight>
                <a:latin typeface="Arial"/>
                <a:ea typeface="Arial"/>
                <a:cs typeface="Arial"/>
                <a:sym typeface="Arial"/>
              </a:rPr>
              <a:t>. Het is een verfilming van de gelijknamige roman van schrijver André Aciman. De hoofdrollen worden vertolkt door </a:t>
            </a:r>
            <a:r>
              <a:rPr lang="nl" sz="1650">
                <a:solidFill>
                  <a:schemeClr val="accent1"/>
                </a:solidFill>
                <a:highlight>
                  <a:srgbClr val="FFFFFF"/>
                </a:highlight>
                <a:uFill>
                  <a:noFill/>
                </a:uFill>
                <a:latin typeface="Arial"/>
                <a:ea typeface="Arial"/>
                <a:cs typeface="Arial"/>
                <a:sym typeface="Arial"/>
                <a:hlinkClick r:id="rId7">
                  <a:extLst>
                    <a:ext uri="{A12FA001-AC4F-418D-AE19-62706E023703}">
                      <ahyp:hlinkClr val="tx"/>
                    </a:ext>
                  </a:extLst>
                </a:hlinkClick>
              </a:rPr>
              <a:t>Timothée Chalamet</a:t>
            </a:r>
            <a:r>
              <a:rPr lang="nl" sz="1650">
                <a:solidFill>
                  <a:schemeClr val="accent1"/>
                </a:solidFill>
                <a:highlight>
                  <a:srgbClr val="FFFFFF"/>
                </a:highlight>
                <a:latin typeface="Arial"/>
                <a:ea typeface="Arial"/>
                <a:cs typeface="Arial"/>
                <a:sym typeface="Arial"/>
              </a:rPr>
              <a:t>, </a:t>
            </a:r>
            <a:r>
              <a:rPr lang="nl" sz="1650">
                <a:solidFill>
                  <a:schemeClr val="accent1"/>
                </a:solidFill>
                <a:highlight>
                  <a:srgbClr val="FFFFFF"/>
                </a:highlight>
                <a:uFill>
                  <a:noFill/>
                </a:uFill>
                <a:latin typeface="Arial"/>
                <a:ea typeface="Arial"/>
                <a:cs typeface="Arial"/>
                <a:sym typeface="Arial"/>
                <a:hlinkClick r:id="rId8">
                  <a:extLst>
                    <a:ext uri="{A12FA001-AC4F-418D-AE19-62706E023703}">
                      <ahyp:hlinkClr val="tx"/>
                    </a:ext>
                  </a:extLst>
                </a:hlinkClick>
              </a:rPr>
              <a:t>Armie Hammer</a:t>
            </a:r>
            <a:r>
              <a:rPr lang="nl" sz="1650">
                <a:solidFill>
                  <a:schemeClr val="accent1"/>
                </a:solidFill>
                <a:highlight>
                  <a:srgbClr val="FFFFFF"/>
                </a:highlight>
                <a:latin typeface="Arial"/>
                <a:ea typeface="Arial"/>
                <a:cs typeface="Arial"/>
                <a:sym typeface="Arial"/>
              </a:rPr>
              <a:t> en </a:t>
            </a:r>
            <a:r>
              <a:rPr lang="nl" sz="1650">
                <a:solidFill>
                  <a:schemeClr val="accent1"/>
                </a:solidFill>
                <a:highlight>
                  <a:srgbClr val="FFFFFF"/>
                </a:highlight>
                <a:uFill>
                  <a:noFill/>
                </a:uFill>
                <a:latin typeface="Arial"/>
                <a:ea typeface="Arial"/>
                <a:cs typeface="Arial"/>
                <a:sym typeface="Arial"/>
                <a:hlinkClick r:id="rId9">
                  <a:extLst>
                    <a:ext uri="{A12FA001-AC4F-418D-AE19-62706E023703}">
                      <ahyp:hlinkClr val="tx"/>
                    </a:ext>
                  </a:extLst>
                </a:hlinkClick>
              </a:rPr>
              <a:t>Michael Stuhlbarg</a:t>
            </a:r>
            <a:r>
              <a:rPr lang="nl" sz="1650">
                <a:solidFill>
                  <a:schemeClr val="accent1"/>
                </a:solidFill>
                <a:highlight>
                  <a:srgbClr val="FFFFFF"/>
                </a:highlight>
                <a:latin typeface="Arial"/>
                <a:ea typeface="Arial"/>
                <a:cs typeface="Arial"/>
                <a:sym typeface="Arial"/>
              </a:rPr>
              <a:t>.</a:t>
            </a:r>
            <a:endParaRPr sz="1650">
              <a:solidFill>
                <a:schemeClr val="accent1"/>
              </a:solidFill>
              <a:highlight>
                <a:srgbClr val="FFFFFF"/>
              </a:highlight>
              <a:latin typeface="Arial"/>
              <a:ea typeface="Arial"/>
              <a:cs typeface="Arial"/>
              <a:sym typeface="Arial"/>
            </a:endParaRPr>
          </a:p>
          <a:p>
            <a:pPr indent="0" lvl="0" marL="0" rtl="0" algn="l">
              <a:spcBef>
                <a:spcPts val="1200"/>
              </a:spcBef>
              <a:spcAft>
                <a:spcPts val="1200"/>
              </a:spcAft>
              <a:buNone/>
            </a:pPr>
            <a:r>
              <a:rPr lang="nl" sz="1650">
                <a:solidFill>
                  <a:schemeClr val="accent1"/>
                </a:solidFill>
                <a:highlight>
                  <a:srgbClr val="FFFFFF"/>
                </a:highlight>
                <a:latin typeface="Arial"/>
                <a:ea typeface="Arial"/>
                <a:cs typeface="Arial"/>
                <a:sym typeface="Arial"/>
              </a:rPr>
              <a:t>Professor Perlman is een archeoloog en kunsthistoricus. In 1983 brengt hij de zomermaanden samen met zijn echtgenote Annella en zeventienjarige zoon Elio door in een vakantiehuis in Italië. De familie wordt tijdens deze periode vergezeld door Oliver, een Amerikaanse promovendus. De jonge Elio brengt veel tijd door met Oliver en ontwikkelt al snel gevoelens voor de zelfverzekerde Amerikaan.</a:t>
            </a:r>
            <a:endParaRPr sz="2400">
              <a:solidFill>
                <a:schemeClr val="accen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VRAAG VAN VANDAAG: </a:t>
            </a:r>
            <a:endParaRPr/>
          </a:p>
        </p:txBody>
      </p:sp>
      <p:sp>
        <p:nvSpPr>
          <p:cNvPr id="65" name="Google Shape;65;p14"/>
          <p:cNvSpPr txBox="1"/>
          <p:nvPr>
            <p:ph idx="1" type="body"/>
          </p:nvPr>
        </p:nvSpPr>
        <p:spPr>
          <a:xfrm>
            <a:off x="311700" y="931800"/>
            <a:ext cx="8520600" cy="36372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nl"/>
              <a:t>Mag het strafrecht een leeftijd bepalen waarop jongeren seks hebben? 				(</a:t>
            </a:r>
            <a:r>
              <a:rPr lang="nl" sz="1200"/>
              <a:t>nu 16 j of 14 j (leeftijdsverschil niet groter dan 2 jaar)</a:t>
            </a:r>
            <a:endParaRPr sz="1200"/>
          </a:p>
          <a:p>
            <a:pPr indent="0" lvl="0" marL="0" rtl="0" algn="l">
              <a:spcBef>
                <a:spcPts val="1200"/>
              </a:spcBef>
              <a:spcAft>
                <a:spcPts val="0"/>
              </a:spcAft>
              <a:buNone/>
            </a:pPr>
            <a:r>
              <a:t/>
            </a:r>
            <a:endParaRPr sz="1200"/>
          </a:p>
          <a:p>
            <a:pPr indent="0" lvl="0" marL="0" rtl="0" algn="l">
              <a:spcBef>
                <a:spcPts val="1200"/>
              </a:spcBef>
              <a:spcAft>
                <a:spcPts val="0"/>
              </a:spcAft>
              <a:buNone/>
            </a:pPr>
            <a:r>
              <a:t/>
            </a:r>
            <a:endParaRPr sz="1200"/>
          </a:p>
          <a:p>
            <a:pPr indent="0" lvl="0" marL="0" rtl="0" algn="l">
              <a:spcBef>
                <a:spcPts val="1200"/>
              </a:spcBef>
              <a:spcAft>
                <a:spcPts val="0"/>
              </a:spcAft>
              <a:buNone/>
            </a:pPr>
            <a:r>
              <a:t/>
            </a:r>
            <a:endParaRPr sz="1200"/>
          </a:p>
          <a:p>
            <a:pPr indent="0" lvl="0" marL="0" rtl="0" algn="l">
              <a:spcBef>
                <a:spcPts val="1200"/>
              </a:spcBef>
              <a:spcAft>
                <a:spcPts val="0"/>
              </a:spcAft>
              <a:buNone/>
            </a:pPr>
            <a:r>
              <a:t/>
            </a:r>
            <a:endParaRPr sz="1200"/>
          </a:p>
          <a:p>
            <a:pPr indent="0" lvl="0" marL="0" rtl="0" algn="l">
              <a:spcBef>
                <a:spcPts val="1200"/>
              </a:spcBef>
              <a:spcAft>
                <a:spcPts val="0"/>
              </a:spcAft>
              <a:buNone/>
            </a:pPr>
            <a:r>
              <a:t/>
            </a:r>
            <a:endParaRPr sz="1200"/>
          </a:p>
          <a:p>
            <a:pPr indent="0" lvl="0" marL="0" rtl="0" algn="l">
              <a:spcBef>
                <a:spcPts val="1200"/>
              </a:spcBef>
              <a:spcAft>
                <a:spcPts val="0"/>
              </a:spcAft>
              <a:buNone/>
            </a:pPr>
            <a:r>
              <a:t/>
            </a:r>
            <a:endParaRPr sz="1200"/>
          </a:p>
          <a:p>
            <a:pPr indent="0" lvl="0" marL="0" rtl="0" algn="l">
              <a:spcBef>
                <a:spcPts val="1200"/>
              </a:spcBef>
              <a:spcAft>
                <a:spcPts val="0"/>
              </a:spcAft>
              <a:buNone/>
            </a:pPr>
            <a:r>
              <a:rPr lang="nl" sz="1200" u="sng">
                <a:solidFill>
                  <a:schemeClr val="hlink"/>
                </a:solidFill>
                <a:hlinkClick r:id="rId3"/>
              </a:rPr>
              <a:t>https://youtu.be/a3MyLt6l5n0</a:t>
            </a:r>
            <a:r>
              <a:rPr lang="nl" sz="1200"/>
              <a:t>: Birds and Bees </a:t>
            </a:r>
            <a:endParaRPr sz="1200"/>
          </a:p>
          <a:p>
            <a:pPr indent="0" lvl="0" marL="0" rtl="0" algn="l">
              <a:spcBef>
                <a:spcPts val="1200"/>
              </a:spcBef>
              <a:spcAft>
                <a:spcPts val="0"/>
              </a:spcAft>
              <a:buNone/>
            </a:pPr>
            <a:r>
              <a:t/>
            </a:r>
            <a:endParaRPr sz="1200"/>
          </a:p>
          <a:p>
            <a:pPr indent="0" lvl="0" marL="0" rtl="0" algn="l">
              <a:spcBef>
                <a:spcPts val="1200"/>
              </a:spcBef>
              <a:spcAft>
                <a:spcPts val="0"/>
              </a:spcAft>
              <a:buNone/>
            </a:pPr>
            <a:r>
              <a:t/>
            </a:r>
            <a:endParaRPr sz="1200"/>
          </a:p>
          <a:p>
            <a:pPr indent="0" lvl="0" marL="457200" rtl="0" algn="l">
              <a:spcBef>
                <a:spcPts val="1200"/>
              </a:spcBef>
              <a:spcAft>
                <a:spcPts val="1200"/>
              </a:spcAft>
              <a:buNone/>
            </a:pPr>
            <a:r>
              <a:rPr lang="nl" sz="1200"/>
              <a:t> </a:t>
            </a:r>
            <a:endParaRPr sz="1200"/>
          </a:p>
        </p:txBody>
      </p:sp>
      <p:sp>
        <p:nvSpPr>
          <p:cNvPr id="66" name="Google Shape;66;p14"/>
          <p:cNvSpPr txBox="1"/>
          <p:nvPr/>
        </p:nvSpPr>
        <p:spPr>
          <a:xfrm>
            <a:off x="1439400" y="2744475"/>
            <a:ext cx="5527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pic>
        <p:nvPicPr>
          <p:cNvPr id="67" name="Google Shape;67;p14" title="Buiten De Zone - Seksuele Opvoeding">
            <a:hlinkClick r:id="rId4"/>
          </p:cNvPr>
          <p:cNvPicPr preferRelativeResize="0"/>
          <p:nvPr/>
        </p:nvPicPr>
        <p:blipFill>
          <a:blip r:embed="rId5">
            <a:alphaModFix/>
          </a:blip>
          <a:stretch>
            <a:fillRect/>
          </a:stretch>
        </p:blipFill>
        <p:spPr>
          <a:xfrm>
            <a:off x="5528625" y="1565425"/>
            <a:ext cx="2994175" cy="2584175"/>
          </a:xfrm>
          <a:prstGeom prst="rect">
            <a:avLst/>
          </a:prstGeom>
          <a:noFill/>
          <a:ln>
            <a:noFill/>
          </a:ln>
        </p:spPr>
      </p:pic>
      <p:pic>
        <p:nvPicPr>
          <p:cNvPr descr="Sponsor this series: http://www.cut.com/sponsorship&#10;» SUBSCRIBE: http://bit.ly/CutSubscribe&#10;Watch more Parents Explain: https://www.youtube.com/playlist?list=PLJic7bfGlo3r0SpOZqRzRAbJanLPG_7P-&#10;&#10;About Parents Explain:&#10;Sit down. We need to have a talk. Brave parents and their curious kids confront some of life’s biggest--and most awkward--lessons.&#10;&#10;Don't forget to subscribe and follow us!&#10;&#10;Official Site: https://www.cut.com/&#10;Facebook: http://cut.com/facebook &#10;Twitter: https://twitter.com/Cut&#10;Instagram: http://cut.com/instagram&#10;Snapchat: @watchcut &#10;Cut Swag: http://cut.com/shop&#10;&#10;About Cut: &#10;Small questions have powerful effects when they go viral. Cut spreads stories for fun, for serious, and for real– bringing the internet together one awkward moment at a time.&#10;&#10;Produced, directed, and edited by https://cut.com &#10;Want to work with us? http://cut.com/hiring &#10;Want to be in a video? http://cut.com/casting &#10;Want to sponsor a video? http://cut.com/sponsorships  &#10;For licensing inquiries: http://cut.com/licensing&#10;&#10;About this video:&#10;Parents talk to their kids about sex for the first time.&#10;&#10;Camera Operator: Noah Martin&#10;Audio: Curtis Enlow&#10;Makeup: Sable Desireè&#10;Photographer: April Villanueva&#10;Production Assistant: Jessica Law&#10;&#10;Talent:&#10;Anijae &amp; Amnah&#10;Melody, Gabriel &amp; Tamara&#10;Maddox, Jett &amp; James&#10;Sofia &amp; Krista&#10;Nickolas &amp; Nicole&#10;Bria &amp; Sharisse&#10;Miles, Evie &amp; Tony&#10;Miles, Catherine &amp; Amy&#10;Chase &amp; Chun&#10;&#10;View our Pinterest page for high res and behind the scenes images&#10;https://www.pinterest.com/watchcut/the-birds-and-the-bees/&#10;&#10;The Birds and the Bees | Parents Explain | Cut&#10;https://www.youtube.com/watch?v=a3MyLt6l5n0&#10;&#10;Cut &#10;https://www.youtube.com/watchcut" id="68" name="Google Shape;68;p14" title="The Birds and the Bees | Parents Explain | Cut">
            <a:hlinkClick r:id="rId6"/>
          </p:cNvPr>
          <p:cNvPicPr preferRelativeResize="0"/>
          <p:nvPr/>
        </p:nvPicPr>
        <p:blipFill>
          <a:blip r:embed="rId7">
            <a:alphaModFix/>
          </a:blip>
          <a:stretch>
            <a:fillRect/>
          </a:stretch>
        </p:blipFill>
        <p:spPr>
          <a:xfrm>
            <a:off x="472100" y="156542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
                                        </p:tgtEl>
                                        <p:attrNameLst>
                                          <p:attrName>style.visibility</p:attrName>
                                        </p:attrNameLst>
                                      </p:cBhvr>
                                      <p:to>
                                        <p:strVal val="visible"/>
                                      </p:to>
                                    </p:set>
                                    <p:animEffect filter="fade" transition="in">
                                      <p:cBhvr>
                                        <p:cTn dur="1000"/>
                                        <p:tgtEl>
                                          <p:spTgt spid="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000"/>
                                        <p:tgtEl>
                                          <p:spTgt spid="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84" name="Google Shape;184;p32"/>
          <p:cNvSpPr txBox="1"/>
          <p:nvPr>
            <p:ph idx="1" type="body"/>
          </p:nvPr>
        </p:nvSpPr>
        <p:spPr>
          <a:xfrm>
            <a:off x="311700" y="1234075"/>
            <a:ext cx="8520600" cy="3334800"/>
          </a:xfrm>
          <a:prstGeom prst="rect">
            <a:avLst/>
          </a:prstGeom>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nl"/>
              <a:t>Nog tot 26/11 te bekijken via: </a:t>
            </a:r>
            <a:r>
              <a:rPr lang="nl" u="sng">
                <a:solidFill>
                  <a:schemeClr val="hlink"/>
                </a:solidFill>
                <a:hlinkClick r:id="rId3"/>
              </a:rPr>
              <a:t>https://www.vrt.be/vrtnu/a-z/call-me-by-your-name/</a:t>
            </a:r>
            <a:endParaRPr/>
          </a:p>
          <a:p>
            <a:pPr indent="0" lvl="0" marL="0" rtl="0" algn="l">
              <a:spcBef>
                <a:spcPts val="1200"/>
              </a:spcBef>
              <a:spcAft>
                <a:spcPts val="1200"/>
              </a:spcAft>
              <a:buNone/>
            </a:pPr>
            <a:r>
              <a:t/>
            </a:r>
            <a:endParaRPr/>
          </a:p>
        </p:txBody>
      </p:sp>
      <p:pic>
        <p:nvPicPr>
          <p:cNvPr descr="CALL ME BY YOUR NAME, the new film by Luca Guadagnino, is a sensual and transcendent tale of first love, based on the acclaimed novel by André Aciman.&#10;&#10;It’s the summer of 1983 in the north of Italy, and Elio Perlman (Timothée Chalamet), a precocious 17- year-old American-Italian boy, spends his days in his family’s 17th century villa transcribing and playing classical music, reading, and flirting with his friend Marzia (Esther Garrel).&#10;Elio enjoys a close relationship with his father (Michael Stuhlbarg), an eminent professor specializing in Greco-Roman culture, and his mother Annella (Amira Casar), a translator, who favor him with the fruits of high culture in a setting that overflows with natural delights. While Elio’s sophistication and intellectual gifts suggest he is already a fully-fledged adult, there is much that yet remains innocent and unformed about him, particularly about matters of the heart.&#10;One day, Oliver (Armie Hammer), a charming American scholar working on his doctorate, arrives as the annual summer intern tasked with helping Elio’s father. Amid the sun-drenched&#10;splendor of the setting, Elio and Oliver discover the heady beauty of awakening desire over the course of a summer that will alter their lives forever.&#10;&#10;http://sonyclassics.com/callmebyyourname/&#10;&#10;#Sony #CallMeByYourName #LucaGuadagnino #TimotheeChalamet #ArmieHammer #OfficialTrailer" id="185" name="Google Shape;185;p32" title="Call Me By Your Name | Official Trailer HD (2017)">
            <a:hlinkClick r:id="rId4"/>
          </p:cNvPr>
          <p:cNvPicPr preferRelativeResize="0"/>
          <p:nvPr/>
        </p:nvPicPr>
        <p:blipFill>
          <a:blip r:embed="rId5">
            <a:alphaModFix/>
          </a:blip>
          <a:stretch>
            <a:fillRect/>
          </a:stretch>
        </p:blipFill>
        <p:spPr>
          <a:xfrm>
            <a:off x="1980875" y="2928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HENRY DARGER </a:t>
            </a:r>
            <a:endParaRPr/>
          </a:p>
        </p:txBody>
      </p:sp>
      <p:sp>
        <p:nvSpPr>
          <p:cNvPr id="191" name="Google Shape;191;p33"/>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92" name="Google Shape;192;p33"/>
          <p:cNvPicPr preferRelativeResize="0"/>
          <p:nvPr/>
        </p:nvPicPr>
        <p:blipFill>
          <a:blip r:embed="rId3">
            <a:alphaModFix/>
          </a:blip>
          <a:stretch>
            <a:fillRect/>
          </a:stretch>
        </p:blipFill>
        <p:spPr>
          <a:xfrm>
            <a:off x="2495475" y="0"/>
            <a:ext cx="6462176" cy="514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98" name="Google Shape;198;p34"/>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l" u="sng">
                <a:solidFill>
                  <a:schemeClr val="hlink"/>
                </a:solidFill>
                <a:hlinkClick r:id="rId3"/>
              </a:rPr>
              <a:t>http://ensembles.mhka.be/items/5861</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i="1" lang="nl">
                <a:solidFill>
                  <a:srgbClr val="1A1812"/>
                </a:solidFill>
                <a:highlight>
                  <a:srgbClr val="FFFFFF"/>
                </a:highlight>
                <a:latin typeface="Arial"/>
                <a:ea typeface="Arial"/>
                <a:cs typeface="Arial"/>
                <a:sym typeface="Arial"/>
              </a:rPr>
              <a:t>In the Realms of the Unreal</a:t>
            </a:r>
            <a:r>
              <a:rPr lang="nl">
                <a:solidFill>
                  <a:srgbClr val="1A1812"/>
                </a:solidFill>
                <a:highlight>
                  <a:srgbClr val="FFFFFF"/>
                </a:highlight>
                <a:latin typeface="Arial"/>
                <a:ea typeface="Arial"/>
                <a:cs typeface="Arial"/>
                <a:sym typeface="Arial"/>
              </a:rPr>
              <a:t> is het verhaal van zeven kleine meisjes – de Vivian Girls – die eropuit trekken om ontvoerde kinderen te redden die tot slaaf zijn gemaakt door volwassen Glandelinianen. De helden in dit verhaal zijn altijd de kinderen, de slechteriken zijn typisch volwassenen. Dit verhaal van oorlog en vrede, van goed versus kwaad, loopt min of meer parallel met gebeurtenissen in de Amerikaanse Burgeroorlog. </a:t>
            </a:r>
            <a:endParaRPr sz="25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LEMON INCEST 	SERGE &amp; CHARLOTTE GAINSBOURG</a:t>
            </a:r>
            <a:endParaRPr/>
          </a:p>
        </p:txBody>
      </p:sp>
      <p:sp>
        <p:nvSpPr>
          <p:cNvPr id="204" name="Google Shape;204;p35"/>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Serge Gainsbourg Charlotte Gainsbourg - Lemon Incest (Clip Officiel)&#10;Ecoutez et commandez : https://SergeGainsbourg.lnk.to/discoID &#10;&#10;Suivez Serge Gainsbourg :&#10;Abonnez-vous à la chaîne : https://www.youtube.com/channel/UCMqAEhVGBz5WrBH-Ph3u0vg?sub_confirmation=1 &#10;Facebook : https://www.facebook.com/sgainsbourg &#10;&#10;Réalisé par Serge Gainsbourg&#10;© 1985 Mercury Records / Melody Nelson Publishing &#10;&#10;Écrit par Serge Gainsbourg et composé par Frédéric Chopin&#10;Éditions : Melody Nelson Publishing&#10;℗ 1984 Mercury Records&#10;&#10;http://vevo.ly/VARE4C" id="205" name="Google Shape;205;p35" title="Serge Gainsbourg, Charlotte Gainsbourg - Lemon Incest (Clip Officiel)">
            <a:hlinkClick r:id="rId3"/>
          </p:cNvPr>
          <p:cNvPicPr preferRelativeResize="0"/>
          <p:nvPr/>
        </p:nvPicPr>
        <p:blipFill>
          <a:blip r:embed="rId4">
            <a:alphaModFix/>
          </a:blip>
          <a:stretch>
            <a:fillRect/>
          </a:stretch>
        </p:blipFill>
        <p:spPr>
          <a:xfrm>
            <a:off x="3484700" y="131492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000"/>
                                        <p:tgtEl>
                                          <p:spTgt spid="2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Stapelbed					(Anna Vercammen)</a:t>
            </a:r>
            <a:endParaRPr/>
          </a:p>
        </p:txBody>
      </p:sp>
      <p:sp>
        <p:nvSpPr>
          <p:cNvPr id="74" name="Google Shape;74;p15"/>
          <p:cNvSpPr txBox="1"/>
          <p:nvPr>
            <p:ph idx="1" type="body"/>
          </p:nvPr>
        </p:nvSpPr>
        <p:spPr>
          <a:xfrm>
            <a:off x="436450" y="1247875"/>
            <a:ext cx="8520600" cy="3340200"/>
          </a:xfrm>
          <a:prstGeom prst="rect">
            <a:avLst/>
          </a:prstGeom>
        </p:spPr>
        <p:txBody>
          <a:bodyPr anchorCtr="0" anchor="t" bIns="91425" lIns="91425" spcFirstLastPara="1" rIns="91425" wrap="square" tIns="91425">
            <a:normAutofit lnSpcReduction="20000"/>
          </a:bodyPr>
          <a:lstStyle/>
          <a:p>
            <a:pPr indent="0" lvl="0" marL="0" rtl="0" algn="l">
              <a:lnSpc>
                <a:spcPct val="100000"/>
              </a:lnSpc>
              <a:spcBef>
                <a:spcPts val="0"/>
              </a:spcBef>
              <a:spcAft>
                <a:spcPts val="0"/>
              </a:spcAft>
              <a:buNone/>
            </a:pPr>
            <a:r>
              <a:rPr lang="nl"/>
              <a:t>Zijn huis rook naar het huis van mijn grootouders. Op zijn kamer stond een stapelbed. We wilden zijn ouders doen geloven dat we ons hielden aan </a:t>
            </a:r>
            <a:endParaRPr/>
          </a:p>
          <a:p>
            <a:pPr indent="0" lvl="0" marL="0" rtl="0" algn="l">
              <a:lnSpc>
                <a:spcPct val="100000"/>
              </a:lnSpc>
              <a:spcBef>
                <a:spcPts val="1200"/>
              </a:spcBef>
              <a:spcAft>
                <a:spcPts val="0"/>
              </a:spcAft>
              <a:buNone/>
            </a:pPr>
            <a:r>
              <a:rPr lang="nl"/>
              <a:t>de 								van</a:t>
            </a:r>
            <a:endParaRPr/>
          </a:p>
          <a:p>
            <a:pPr indent="0" lvl="0" marL="0" rtl="0" algn="l">
              <a:lnSpc>
                <a:spcPct val="100000"/>
              </a:lnSpc>
              <a:spcBef>
                <a:spcPts val="1200"/>
              </a:spcBef>
              <a:spcAft>
                <a:spcPts val="0"/>
              </a:spcAft>
              <a:buNone/>
            </a:pPr>
            <a:r>
              <a:rPr lang="nl"/>
              <a:t>gestapelde						de</a:t>
            </a:r>
            <a:endParaRPr/>
          </a:p>
          <a:p>
            <a:pPr indent="0" lvl="0" marL="0" rtl="0" algn="l">
              <a:lnSpc>
                <a:spcPct val="100000"/>
              </a:lnSpc>
              <a:spcBef>
                <a:spcPts val="1200"/>
              </a:spcBef>
              <a:spcAft>
                <a:spcPts val="0"/>
              </a:spcAft>
              <a:buNone/>
            </a:pPr>
            <a:r>
              <a:rPr lang="nl"/>
              <a:t>structuur						matrassen</a:t>
            </a:r>
            <a:endParaRPr/>
          </a:p>
          <a:p>
            <a:pPr indent="0" lvl="0" marL="0" rtl="0" algn="l">
              <a:lnSpc>
                <a:spcPct val="100000"/>
              </a:lnSpc>
              <a:spcBef>
                <a:spcPts val="1200"/>
              </a:spcBef>
              <a:spcAft>
                <a:spcPts val="0"/>
              </a:spcAft>
              <a:buNone/>
            </a:pPr>
            <a:r>
              <a:rPr lang="nl"/>
              <a:t>			en de tussenruimtes.</a:t>
            </a:r>
            <a:endParaRPr/>
          </a:p>
          <a:p>
            <a:pPr indent="0" lvl="0" marL="0" rtl="0" algn="l">
              <a:lnSpc>
                <a:spcPct val="100000"/>
              </a:lnSpc>
              <a:spcBef>
                <a:spcPts val="1200"/>
              </a:spcBef>
              <a:spcAft>
                <a:spcPts val="0"/>
              </a:spcAft>
              <a:buNone/>
            </a:pPr>
            <a:r>
              <a:t/>
            </a:r>
            <a:endParaRPr/>
          </a:p>
          <a:p>
            <a:pPr indent="0" lvl="0" marL="0" rtl="0" algn="l">
              <a:lnSpc>
                <a:spcPct val="100000"/>
              </a:lnSpc>
              <a:spcBef>
                <a:spcPts val="1200"/>
              </a:spcBef>
              <a:spcAft>
                <a:spcPts val="1200"/>
              </a:spcAft>
              <a:buNone/>
            </a:pPr>
            <a:r>
              <a:rPr lang="nl"/>
              <a:t>‘s Ochtends lieten we de slaapzak luchten van het het onderste bed. Het moest geloofwaardig blijven. Het cultiveren van kinderlijke onschuld bleef lang één van mijn topprioriteiten.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LOLITA</a:t>
            </a:r>
            <a:endParaRPr/>
          </a:p>
        </p:txBody>
      </p:sp>
      <p:sp>
        <p:nvSpPr>
          <p:cNvPr id="80" name="Google Shape;80;p16"/>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nl"/>
              <a:t>Vladimir Nabokov, oorspronkelijk een Rus kwam door allemaal culturele omzwervingen in Amerika  terecht. Daar schreef hij deze roman. Geen enkele Amerikaanse uitgever durfde er zijn vingers aan te branden vanwege het thema: de liefde van een oudere man voor een dertienjarig meisje. Uiteindelijk werd het in 1955 uitgegeven door Olympia Press in Parijs. Hoofdpersoon Humbert Humbert legt zijn relatie met Lolita uit aan de jury die over hem moet oordelen. Zelfs de verstoktste tegenstanders gingen door de knieën.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86" name="Google Shape;86;p17"/>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nl" sz="2250">
                <a:solidFill>
                  <a:srgbClr val="202122"/>
                </a:solidFill>
                <a:highlight>
                  <a:srgbClr val="FFFFFF"/>
                </a:highlight>
                <a:latin typeface="Arial"/>
                <a:ea typeface="Arial"/>
                <a:cs typeface="Arial"/>
                <a:sym typeface="Arial"/>
              </a:rPr>
              <a:t>De 45 jaar oude professor Humbert Humbert raakt seksueel geobsedeerd met een meisje van 14. Hij besluit te gaan trouwen met haar moeder om zo dichter bij haar te komen. Wanneer de moeder bij een verkeersongeval om het leven komt, werkt dat alleen maar in zijn voordeel. Het meisje is nu emotioneel afhankelijk van hem en hij maakt daar gemakkelijk misbruik van.</a:t>
            </a:r>
            <a:endParaRPr sz="3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Verfilmd: </a:t>
            </a:r>
            <a:endParaRPr/>
          </a:p>
        </p:txBody>
      </p:sp>
      <p:sp>
        <p:nvSpPr>
          <p:cNvPr id="92" name="Google Shape;92;p18"/>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nl"/>
              <a:t>1962: Stanley Kubrick</a:t>
            </a:r>
            <a:endParaRPr/>
          </a:p>
        </p:txBody>
      </p:sp>
      <p:pic>
        <p:nvPicPr>
          <p:cNvPr descr="LOLITA (Stanley Kubrick, 1962) Trailer" id="93" name="Google Shape;93;p18" title="LOLITA (Stanley Kubrick, 1962) Trailer">
            <a:hlinkClick r:id="rId3"/>
          </p:cNvPr>
          <p:cNvPicPr preferRelativeResize="0"/>
          <p:nvPr/>
        </p:nvPicPr>
        <p:blipFill>
          <a:blip r:embed="rId4">
            <a:alphaModFix/>
          </a:blip>
          <a:stretch>
            <a:fillRect/>
          </a:stretch>
        </p:blipFill>
        <p:spPr>
          <a:xfrm>
            <a:off x="4127625" y="13149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000"/>
                                        <p:tgtEl>
                                          <p:spTgt spid="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99" name="Google Shape;99;p19"/>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nl"/>
              <a:t>1997 : Adrian Lyne </a:t>
            </a:r>
            <a:endParaRPr/>
          </a:p>
        </p:txBody>
      </p:sp>
      <p:pic>
        <p:nvPicPr>
          <p:cNvPr descr="Lolita is a 1997 French-American drama film directed by Adrian Lyne. It is the second screen adaptation of Vladimir Nabokov's novel of the same name and stars Jeremy Irons as Humbert Humbert and Dominique Swain as the infamous Lolita" id="100" name="Google Shape;100;p19" title="Lolita (1997) Trailer">
            <a:hlinkClick r:id="rId3"/>
          </p:cNvPr>
          <p:cNvPicPr preferRelativeResize="0"/>
          <p:nvPr/>
        </p:nvPicPr>
        <p:blipFill>
          <a:blip r:embed="rId4">
            <a:alphaModFix/>
          </a:blip>
          <a:stretch>
            <a:fillRect/>
          </a:stretch>
        </p:blipFill>
        <p:spPr>
          <a:xfrm>
            <a:off x="4040450" y="155467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06" name="Google Shape;106;p20"/>
          <p:cNvSpPr txBox="1"/>
          <p:nvPr>
            <p:ph idx="1" type="body"/>
          </p:nvPr>
        </p:nvSpPr>
        <p:spPr>
          <a:xfrm>
            <a:off x="311700" y="1234075"/>
            <a:ext cx="8520600" cy="33348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0"/>
              </a:spcAft>
              <a:buNone/>
            </a:pPr>
            <a:r>
              <a:rPr lang="nl"/>
              <a:t>“Lolita, mijn levenslicht, mijn lendenvuur. Mijn zonde, mijn ziel. Lo-lie-ta: de tongpunt daalt drie treden het gehemelte af en tikt bij drie tegen de tanden. Lo. Lie. Ta. </a:t>
            </a:r>
            <a:endParaRPr/>
          </a:p>
          <a:p>
            <a:pPr indent="0" lvl="0" marL="0" rtl="0" algn="l">
              <a:spcBef>
                <a:spcPts val="1200"/>
              </a:spcBef>
              <a:spcAft>
                <a:spcPts val="0"/>
              </a:spcAft>
              <a:buNone/>
            </a:pPr>
            <a:r>
              <a:rPr lang="nl"/>
              <a:t>Ze was Lo, gewoon Lo, als ze met haar één meter vijftig ‘s ochtends met één sok aan stond. Ze was Lola in een lange broek. Ze was Dolly op school. Ze was Dolores als ze ergens haar naam onder zette. Maar in mijn armen was ze altijd Lolita. </a:t>
            </a:r>
            <a:endParaRPr/>
          </a:p>
          <a:p>
            <a:pPr indent="0" lvl="0" marL="0" rtl="0" algn="l">
              <a:spcBef>
                <a:spcPts val="1200"/>
              </a:spcBef>
              <a:spcAft>
                <a:spcPts val="1200"/>
              </a:spcAft>
              <a:buNone/>
            </a:pPr>
            <a:r>
              <a:rPr lang="nl"/>
              <a:t>Had ze een voorgangster? Ja zeker, nou en of. In feite was er misschien wel helemaal geen Lolita geweest als ik niet al eens een zomer een eerste kindmeisje had bemind. In een vorstendom aan zee. O, wanneer? Zowat evenveel jaar voor Lolita werd geboren als ik die zomer oud was.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12" name="Google Shape;112;p21"/>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nl"/>
              <a:t>Bij een moordenaar kun je altijd vertrouwen op een zwierige prozastijl. Dames en heren van de jury, bewijsstuk nummer één is wat de afgunst werkte van de serafijnen, de misleide, eenvoudige, edelgevleugelde serafijnen. Bekijk u dit doornenkluwen.”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